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</p:sldIdLst>
  <p:sldSz cx="7556500" cy="10693400"/>
  <p:notesSz cx="7556500" cy="106934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672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4954"/>
            <a:ext cx="6423025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88304"/>
            <a:ext cx="5289550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59482"/>
            <a:ext cx="3287077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59482"/>
            <a:ext cx="3287077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414271" y="728467"/>
            <a:ext cx="24765" cy="60960"/>
          </a:xfrm>
          <a:custGeom>
            <a:avLst/>
            <a:gdLst/>
            <a:ahLst/>
            <a:cxnLst/>
            <a:rect l="l" t="t" r="r" b="b"/>
            <a:pathLst>
              <a:path w="24765" h="60959">
                <a:moveTo>
                  <a:pt x="12191" y="60959"/>
                </a:moveTo>
                <a:lnTo>
                  <a:pt x="22859" y="45719"/>
                </a:lnTo>
                <a:lnTo>
                  <a:pt x="24383" y="30479"/>
                </a:lnTo>
                <a:lnTo>
                  <a:pt x="22859" y="15239"/>
                </a:lnTo>
                <a:lnTo>
                  <a:pt x="12191" y="0"/>
                </a:lnTo>
                <a:lnTo>
                  <a:pt x="3047" y="15239"/>
                </a:lnTo>
                <a:lnTo>
                  <a:pt x="0" y="30479"/>
                </a:lnTo>
                <a:lnTo>
                  <a:pt x="3047" y="45719"/>
                </a:lnTo>
                <a:lnTo>
                  <a:pt x="12191" y="60959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353312" y="716274"/>
            <a:ext cx="146685" cy="85725"/>
          </a:xfrm>
          <a:custGeom>
            <a:avLst/>
            <a:gdLst/>
            <a:ahLst/>
            <a:cxnLst/>
            <a:rect l="l" t="t" r="r" b="b"/>
            <a:pathLst>
              <a:path w="146684" h="85725">
                <a:moveTo>
                  <a:pt x="36576" y="0"/>
                </a:moveTo>
                <a:lnTo>
                  <a:pt x="18288" y="7620"/>
                </a:lnTo>
                <a:lnTo>
                  <a:pt x="4572" y="24384"/>
                </a:lnTo>
                <a:lnTo>
                  <a:pt x="0" y="42672"/>
                </a:lnTo>
                <a:lnTo>
                  <a:pt x="4572" y="62484"/>
                </a:lnTo>
                <a:lnTo>
                  <a:pt x="18288" y="77724"/>
                </a:lnTo>
                <a:lnTo>
                  <a:pt x="36576" y="85344"/>
                </a:lnTo>
                <a:lnTo>
                  <a:pt x="56388" y="83820"/>
                </a:lnTo>
                <a:lnTo>
                  <a:pt x="73152" y="73152"/>
                </a:lnTo>
                <a:lnTo>
                  <a:pt x="64008" y="57912"/>
                </a:lnTo>
                <a:lnTo>
                  <a:pt x="60960" y="42672"/>
                </a:lnTo>
                <a:lnTo>
                  <a:pt x="64008" y="27432"/>
                </a:lnTo>
                <a:lnTo>
                  <a:pt x="73152" y="12192"/>
                </a:lnTo>
                <a:lnTo>
                  <a:pt x="56388" y="3048"/>
                </a:lnTo>
                <a:lnTo>
                  <a:pt x="36576" y="0"/>
                </a:lnTo>
                <a:close/>
              </a:path>
              <a:path w="146684" h="85725">
                <a:moveTo>
                  <a:pt x="111252" y="0"/>
                </a:moveTo>
                <a:lnTo>
                  <a:pt x="91440" y="3048"/>
                </a:lnTo>
                <a:lnTo>
                  <a:pt x="73152" y="12192"/>
                </a:lnTo>
                <a:lnTo>
                  <a:pt x="83820" y="27432"/>
                </a:lnTo>
                <a:lnTo>
                  <a:pt x="85344" y="42672"/>
                </a:lnTo>
                <a:lnTo>
                  <a:pt x="83820" y="57912"/>
                </a:lnTo>
                <a:lnTo>
                  <a:pt x="73152" y="73152"/>
                </a:lnTo>
                <a:lnTo>
                  <a:pt x="91440" y="83820"/>
                </a:lnTo>
                <a:lnTo>
                  <a:pt x="111252" y="85344"/>
                </a:lnTo>
                <a:lnTo>
                  <a:pt x="129540" y="77724"/>
                </a:lnTo>
                <a:lnTo>
                  <a:pt x="141732" y="62484"/>
                </a:lnTo>
                <a:lnTo>
                  <a:pt x="146304" y="42672"/>
                </a:lnTo>
                <a:lnTo>
                  <a:pt x="141732" y="24384"/>
                </a:lnTo>
                <a:lnTo>
                  <a:pt x="129540" y="7620"/>
                </a:lnTo>
                <a:lnTo>
                  <a:pt x="11125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328927" y="716275"/>
            <a:ext cx="198120" cy="85725"/>
          </a:xfrm>
          <a:custGeom>
            <a:avLst/>
            <a:gdLst/>
            <a:ahLst/>
            <a:cxnLst/>
            <a:rect l="l" t="t" r="r" b="b"/>
            <a:pathLst>
              <a:path w="198119" h="85725">
                <a:moveTo>
                  <a:pt x="97535" y="73151"/>
                </a:moveTo>
                <a:lnTo>
                  <a:pt x="88391" y="57911"/>
                </a:lnTo>
                <a:lnTo>
                  <a:pt x="85343" y="42671"/>
                </a:lnTo>
                <a:lnTo>
                  <a:pt x="88391" y="27431"/>
                </a:lnTo>
                <a:lnTo>
                  <a:pt x="97535" y="12191"/>
                </a:lnTo>
                <a:lnTo>
                  <a:pt x="80771" y="3047"/>
                </a:lnTo>
                <a:lnTo>
                  <a:pt x="60959" y="0"/>
                </a:lnTo>
                <a:lnTo>
                  <a:pt x="42671" y="7619"/>
                </a:lnTo>
                <a:lnTo>
                  <a:pt x="28955" y="24383"/>
                </a:lnTo>
                <a:lnTo>
                  <a:pt x="24383" y="42671"/>
                </a:lnTo>
                <a:lnTo>
                  <a:pt x="28955" y="62483"/>
                </a:lnTo>
                <a:lnTo>
                  <a:pt x="42671" y="77723"/>
                </a:lnTo>
                <a:lnTo>
                  <a:pt x="60959" y="85343"/>
                </a:lnTo>
                <a:lnTo>
                  <a:pt x="80771" y="83819"/>
                </a:lnTo>
                <a:lnTo>
                  <a:pt x="97535" y="73151"/>
                </a:lnTo>
                <a:close/>
              </a:path>
              <a:path w="198119" h="85725">
                <a:moveTo>
                  <a:pt x="97535" y="73151"/>
                </a:moveTo>
                <a:lnTo>
                  <a:pt x="115823" y="83819"/>
                </a:lnTo>
                <a:lnTo>
                  <a:pt x="135635" y="85343"/>
                </a:lnTo>
                <a:lnTo>
                  <a:pt x="153923" y="77723"/>
                </a:lnTo>
                <a:lnTo>
                  <a:pt x="166115" y="62483"/>
                </a:lnTo>
                <a:lnTo>
                  <a:pt x="170687" y="42671"/>
                </a:lnTo>
                <a:lnTo>
                  <a:pt x="166115" y="24383"/>
                </a:lnTo>
                <a:lnTo>
                  <a:pt x="153923" y="7619"/>
                </a:lnTo>
                <a:lnTo>
                  <a:pt x="135635" y="0"/>
                </a:lnTo>
                <a:lnTo>
                  <a:pt x="115823" y="3047"/>
                </a:lnTo>
                <a:lnTo>
                  <a:pt x="97535" y="12191"/>
                </a:lnTo>
                <a:lnTo>
                  <a:pt x="108203" y="27431"/>
                </a:lnTo>
                <a:lnTo>
                  <a:pt x="109727" y="42671"/>
                </a:lnTo>
                <a:lnTo>
                  <a:pt x="108203" y="57911"/>
                </a:lnTo>
                <a:lnTo>
                  <a:pt x="97535" y="73151"/>
                </a:lnTo>
                <a:close/>
              </a:path>
              <a:path w="198119" h="85725">
                <a:moveTo>
                  <a:pt x="0" y="42671"/>
                </a:moveTo>
                <a:lnTo>
                  <a:pt x="27431" y="42671"/>
                </a:lnTo>
              </a:path>
              <a:path w="198119" h="85725">
                <a:moveTo>
                  <a:pt x="170687" y="42671"/>
                </a:moveTo>
                <a:lnTo>
                  <a:pt x="198119" y="42671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075944" y="664459"/>
            <a:ext cx="264160" cy="166370"/>
          </a:xfrm>
          <a:custGeom>
            <a:avLst/>
            <a:gdLst/>
            <a:ahLst/>
            <a:cxnLst/>
            <a:rect l="l" t="t" r="r" b="b"/>
            <a:pathLst>
              <a:path w="264159" h="166369">
                <a:moveTo>
                  <a:pt x="70103" y="0"/>
                </a:moveTo>
                <a:lnTo>
                  <a:pt x="41147" y="9143"/>
                </a:lnTo>
                <a:lnTo>
                  <a:pt x="18287" y="28955"/>
                </a:lnTo>
                <a:lnTo>
                  <a:pt x="4571" y="59435"/>
                </a:lnTo>
                <a:lnTo>
                  <a:pt x="0" y="94487"/>
                </a:lnTo>
                <a:lnTo>
                  <a:pt x="7619" y="129539"/>
                </a:lnTo>
                <a:lnTo>
                  <a:pt x="30479" y="155447"/>
                </a:lnTo>
                <a:lnTo>
                  <a:pt x="56387" y="166115"/>
                </a:lnTo>
                <a:lnTo>
                  <a:pt x="85343" y="166115"/>
                </a:lnTo>
                <a:lnTo>
                  <a:pt x="115823" y="155447"/>
                </a:lnTo>
                <a:lnTo>
                  <a:pt x="134111" y="129539"/>
                </a:lnTo>
                <a:lnTo>
                  <a:pt x="144779" y="94487"/>
                </a:lnTo>
                <a:lnTo>
                  <a:pt x="140207" y="59435"/>
                </a:lnTo>
                <a:lnTo>
                  <a:pt x="126491" y="28955"/>
                </a:lnTo>
                <a:lnTo>
                  <a:pt x="100583" y="9143"/>
                </a:lnTo>
                <a:lnTo>
                  <a:pt x="70103" y="0"/>
                </a:lnTo>
                <a:close/>
              </a:path>
              <a:path w="264159" h="166369">
                <a:moveTo>
                  <a:pt x="16763" y="85343"/>
                </a:moveTo>
                <a:lnTo>
                  <a:pt x="21335" y="73151"/>
                </a:lnTo>
                <a:lnTo>
                  <a:pt x="30479" y="62483"/>
                </a:lnTo>
                <a:lnTo>
                  <a:pt x="47243" y="60959"/>
                </a:lnTo>
                <a:lnTo>
                  <a:pt x="60959" y="62483"/>
                </a:lnTo>
                <a:lnTo>
                  <a:pt x="73151" y="73151"/>
                </a:lnTo>
                <a:lnTo>
                  <a:pt x="73151" y="85343"/>
                </a:lnTo>
                <a:lnTo>
                  <a:pt x="77723" y="97535"/>
                </a:lnTo>
                <a:lnTo>
                  <a:pt x="89915" y="106679"/>
                </a:lnTo>
                <a:lnTo>
                  <a:pt x="100583" y="112775"/>
                </a:lnTo>
                <a:lnTo>
                  <a:pt x="118871" y="106679"/>
                </a:lnTo>
                <a:lnTo>
                  <a:pt x="126491" y="97535"/>
                </a:lnTo>
                <a:lnTo>
                  <a:pt x="131063" y="85343"/>
                </a:lnTo>
              </a:path>
              <a:path w="264159" h="166369">
                <a:moveTo>
                  <a:pt x="144779" y="94487"/>
                </a:moveTo>
                <a:lnTo>
                  <a:pt x="263651" y="94487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6579107" y="725419"/>
            <a:ext cx="173990" cy="67310"/>
          </a:xfrm>
          <a:custGeom>
            <a:avLst/>
            <a:gdLst/>
            <a:ahLst/>
            <a:cxnLst/>
            <a:rect l="l" t="t" r="r" b="b"/>
            <a:pathLst>
              <a:path w="173990" h="67309">
                <a:moveTo>
                  <a:pt x="0" y="33527"/>
                </a:moveTo>
                <a:lnTo>
                  <a:pt x="173735" y="33527"/>
                </a:lnTo>
              </a:path>
              <a:path w="173990" h="67309">
                <a:moveTo>
                  <a:pt x="140207" y="67055"/>
                </a:moveTo>
                <a:lnTo>
                  <a:pt x="173735" y="33527"/>
                </a:lnTo>
                <a:lnTo>
                  <a:pt x="14020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241548" y="595878"/>
            <a:ext cx="1504187" cy="129540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6597395" y="723895"/>
            <a:ext cx="0" cy="97790"/>
          </a:xfrm>
          <a:custGeom>
            <a:avLst/>
            <a:gdLst/>
            <a:ahLst/>
            <a:cxnLst/>
            <a:rect l="l" t="t" r="r" b="b"/>
            <a:pathLst>
              <a:path h="97790">
                <a:moveTo>
                  <a:pt x="0" y="0"/>
                </a:moveTo>
                <a:lnTo>
                  <a:pt x="0" y="97535"/>
                </a:lnTo>
              </a:path>
            </a:pathLst>
          </a:custGeom>
          <a:ln w="268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578863" y="723895"/>
            <a:ext cx="0" cy="97790"/>
          </a:xfrm>
          <a:custGeom>
            <a:avLst/>
            <a:gdLst/>
            <a:ahLst/>
            <a:cxnLst/>
            <a:rect l="l" t="t" r="r" b="b"/>
            <a:pathLst>
              <a:path h="97790">
                <a:moveTo>
                  <a:pt x="0" y="0"/>
                </a:moveTo>
                <a:lnTo>
                  <a:pt x="0" y="97535"/>
                </a:lnTo>
              </a:path>
            </a:pathLst>
          </a:custGeom>
          <a:ln w="268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269491" y="720847"/>
            <a:ext cx="0" cy="97790"/>
          </a:xfrm>
          <a:custGeom>
            <a:avLst/>
            <a:gdLst/>
            <a:ahLst/>
            <a:cxnLst/>
            <a:rect l="l" t="t" r="r" b="b"/>
            <a:pathLst>
              <a:path h="97790">
                <a:moveTo>
                  <a:pt x="0" y="0"/>
                </a:moveTo>
                <a:lnTo>
                  <a:pt x="0" y="97535"/>
                </a:lnTo>
              </a:path>
            </a:pathLst>
          </a:custGeom>
          <a:ln w="268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1528572" y="758947"/>
            <a:ext cx="5222875" cy="0"/>
          </a:xfrm>
          <a:custGeom>
            <a:avLst/>
            <a:gdLst/>
            <a:ahLst/>
            <a:cxnLst/>
            <a:rect l="l" t="t" r="r" b="b"/>
            <a:pathLst>
              <a:path w="5222875">
                <a:moveTo>
                  <a:pt x="0" y="0"/>
                </a:moveTo>
                <a:lnTo>
                  <a:pt x="522274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833627" y="821431"/>
            <a:ext cx="140335" cy="90170"/>
          </a:xfrm>
          <a:custGeom>
            <a:avLst/>
            <a:gdLst/>
            <a:ahLst/>
            <a:cxnLst/>
            <a:rect l="l" t="t" r="r" b="b"/>
            <a:pathLst>
              <a:path w="140334" h="90169">
                <a:moveTo>
                  <a:pt x="140207" y="89915"/>
                </a:moveTo>
                <a:lnTo>
                  <a:pt x="94297" y="85296"/>
                </a:lnTo>
                <a:lnTo>
                  <a:pt x="54101" y="67817"/>
                </a:lnTo>
                <a:lnTo>
                  <a:pt x="21907" y="38909"/>
                </a:lnTo>
                <a:lnTo>
                  <a:pt x="0" y="0"/>
                </a:lnTo>
              </a:path>
            </a:pathLst>
          </a:custGeom>
          <a:ln w="89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797051" y="760471"/>
            <a:ext cx="79375" cy="86995"/>
          </a:xfrm>
          <a:custGeom>
            <a:avLst/>
            <a:gdLst/>
            <a:ahLst/>
            <a:cxnLst/>
            <a:rect l="l" t="t" r="r" b="b"/>
            <a:pathLst>
              <a:path w="79375" h="86994">
                <a:moveTo>
                  <a:pt x="27431" y="0"/>
                </a:moveTo>
                <a:lnTo>
                  <a:pt x="0" y="86867"/>
                </a:lnTo>
                <a:lnTo>
                  <a:pt x="18168" y="76604"/>
                </a:lnTo>
                <a:lnTo>
                  <a:pt x="37909" y="71056"/>
                </a:lnTo>
                <a:lnTo>
                  <a:pt x="58507" y="70365"/>
                </a:lnTo>
                <a:lnTo>
                  <a:pt x="79247" y="74675"/>
                </a:lnTo>
                <a:lnTo>
                  <a:pt x="2743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1124711" y="565399"/>
            <a:ext cx="106680" cy="155575"/>
          </a:xfrm>
          <a:custGeom>
            <a:avLst/>
            <a:gdLst/>
            <a:ahLst/>
            <a:cxnLst/>
            <a:rect l="l" t="t" r="r" b="b"/>
            <a:pathLst>
              <a:path w="106680" h="155575">
                <a:moveTo>
                  <a:pt x="0" y="0"/>
                </a:moveTo>
                <a:lnTo>
                  <a:pt x="43672" y="25574"/>
                </a:lnTo>
                <a:lnTo>
                  <a:pt x="77342" y="61721"/>
                </a:lnTo>
                <a:lnTo>
                  <a:pt x="99012" y="105870"/>
                </a:lnTo>
                <a:lnTo>
                  <a:pt x="106679" y="155447"/>
                </a:lnTo>
              </a:path>
            </a:pathLst>
          </a:custGeom>
          <a:ln w="89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1065275" y="530347"/>
            <a:ext cx="86995" cy="79375"/>
          </a:xfrm>
          <a:custGeom>
            <a:avLst/>
            <a:gdLst/>
            <a:ahLst/>
            <a:cxnLst/>
            <a:rect l="l" t="t" r="r" b="b"/>
            <a:pathLst>
              <a:path w="86994" h="79375">
                <a:moveTo>
                  <a:pt x="86867" y="0"/>
                </a:moveTo>
                <a:lnTo>
                  <a:pt x="0" y="24383"/>
                </a:lnTo>
                <a:lnTo>
                  <a:pt x="71627" y="79247"/>
                </a:lnTo>
                <a:lnTo>
                  <a:pt x="68437" y="58292"/>
                </a:lnTo>
                <a:lnTo>
                  <a:pt x="70103" y="37337"/>
                </a:lnTo>
                <a:lnTo>
                  <a:pt x="76342" y="17525"/>
                </a:lnTo>
                <a:lnTo>
                  <a:pt x="868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0" name="bg object 3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81455" y="876294"/>
            <a:ext cx="77724" cy="79248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66799" y="896106"/>
            <a:ext cx="92964" cy="57911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32916" y="566922"/>
            <a:ext cx="134112" cy="237744"/>
          </a:xfrm>
          <a:prstGeom prst="rect">
            <a:avLst/>
          </a:prstGeom>
        </p:spPr>
      </p:pic>
      <p:sp>
        <p:nvSpPr>
          <p:cNvPr id="33" name="bg object 33"/>
          <p:cNvSpPr/>
          <p:nvPr/>
        </p:nvSpPr>
        <p:spPr>
          <a:xfrm>
            <a:off x="938783" y="627883"/>
            <a:ext cx="140335" cy="218440"/>
          </a:xfrm>
          <a:custGeom>
            <a:avLst/>
            <a:gdLst/>
            <a:ahLst/>
            <a:cxnLst/>
            <a:rect l="l" t="t" r="r" b="b"/>
            <a:pathLst>
              <a:path w="140334" h="218440">
                <a:moveTo>
                  <a:pt x="68579" y="111251"/>
                </a:moveTo>
                <a:lnTo>
                  <a:pt x="140207" y="111251"/>
                </a:lnTo>
              </a:path>
              <a:path w="140334" h="218440">
                <a:moveTo>
                  <a:pt x="0" y="0"/>
                </a:moveTo>
                <a:lnTo>
                  <a:pt x="68579" y="70103"/>
                </a:lnTo>
                <a:lnTo>
                  <a:pt x="68579" y="149351"/>
                </a:lnTo>
                <a:lnTo>
                  <a:pt x="0" y="217931"/>
                </a:lnTo>
              </a:path>
              <a:path w="140334" h="218440">
                <a:moveTo>
                  <a:pt x="0" y="0"/>
                </a:moveTo>
                <a:lnTo>
                  <a:pt x="0" y="217931"/>
                </a:lnTo>
              </a:path>
            </a:pathLst>
          </a:custGeom>
          <a:ln w="89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825" y="427736"/>
            <a:ext cx="6800850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59482"/>
            <a:ext cx="6800850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254746" y="10085381"/>
            <a:ext cx="1174114" cy="1657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44862"/>
            <a:ext cx="173799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633958" y="10085381"/>
            <a:ext cx="203834" cy="1657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image" Target="../media/image29.png"/><Relationship Id="rId16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5" Type="http://schemas.openxmlformats.org/officeDocument/2006/relationships/image" Target="../media/image4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Relationship Id="rId1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18" Type="http://schemas.openxmlformats.org/officeDocument/2006/relationships/image" Target="../media/image6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17" Type="http://schemas.openxmlformats.org/officeDocument/2006/relationships/image" Target="../media/image59.png"/><Relationship Id="rId2" Type="http://schemas.openxmlformats.org/officeDocument/2006/relationships/image" Target="../media/image44.png"/><Relationship Id="rId16" Type="http://schemas.openxmlformats.org/officeDocument/2006/relationships/image" Target="../media/image5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5" Type="http://schemas.openxmlformats.org/officeDocument/2006/relationships/image" Target="../media/image57.png"/><Relationship Id="rId10" Type="http://schemas.openxmlformats.org/officeDocument/2006/relationships/image" Target="../media/image52.png"/><Relationship Id="rId19" Type="http://schemas.openxmlformats.org/officeDocument/2006/relationships/image" Target="../media/image61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Relationship Id="rId14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3.png"/><Relationship Id="rId18" Type="http://schemas.openxmlformats.org/officeDocument/2006/relationships/image" Target="../media/image7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12" Type="http://schemas.openxmlformats.org/officeDocument/2006/relationships/image" Target="../media/image72.png"/><Relationship Id="rId17" Type="http://schemas.openxmlformats.org/officeDocument/2006/relationships/image" Target="../media/image77.png"/><Relationship Id="rId2" Type="http://schemas.openxmlformats.org/officeDocument/2006/relationships/image" Target="../media/image62.png"/><Relationship Id="rId16" Type="http://schemas.openxmlformats.org/officeDocument/2006/relationships/image" Target="../media/image7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6.png"/><Relationship Id="rId11" Type="http://schemas.openxmlformats.org/officeDocument/2006/relationships/image" Target="../media/image71.png"/><Relationship Id="rId5" Type="http://schemas.openxmlformats.org/officeDocument/2006/relationships/image" Target="../media/image65.png"/><Relationship Id="rId15" Type="http://schemas.openxmlformats.org/officeDocument/2006/relationships/image" Target="../media/image75.png"/><Relationship Id="rId10" Type="http://schemas.openxmlformats.org/officeDocument/2006/relationships/image" Target="../media/image70.png"/><Relationship Id="rId19" Type="http://schemas.openxmlformats.org/officeDocument/2006/relationships/image" Target="../media/image79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Relationship Id="rId14" Type="http://schemas.openxmlformats.org/officeDocument/2006/relationships/image" Target="../media/image7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2.png"/><Relationship Id="rId18" Type="http://schemas.openxmlformats.org/officeDocument/2006/relationships/image" Target="../media/image97.png"/><Relationship Id="rId26" Type="http://schemas.openxmlformats.org/officeDocument/2006/relationships/image" Target="../media/image105.png"/><Relationship Id="rId3" Type="http://schemas.openxmlformats.org/officeDocument/2006/relationships/image" Target="../media/image82.png"/><Relationship Id="rId21" Type="http://schemas.openxmlformats.org/officeDocument/2006/relationships/image" Target="../media/image100.png"/><Relationship Id="rId34" Type="http://schemas.openxmlformats.org/officeDocument/2006/relationships/image" Target="../media/image113.png"/><Relationship Id="rId7" Type="http://schemas.openxmlformats.org/officeDocument/2006/relationships/image" Target="../media/image86.png"/><Relationship Id="rId12" Type="http://schemas.openxmlformats.org/officeDocument/2006/relationships/image" Target="../media/image91.png"/><Relationship Id="rId17" Type="http://schemas.openxmlformats.org/officeDocument/2006/relationships/image" Target="../media/image96.png"/><Relationship Id="rId25" Type="http://schemas.openxmlformats.org/officeDocument/2006/relationships/image" Target="../media/image104.png"/><Relationship Id="rId33" Type="http://schemas.openxmlformats.org/officeDocument/2006/relationships/image" Target="../media/image112.png"/><Relationship Id="rId2" Type="http://schemas.openxmlformats.org/officeDocument/2006/relationships/image" Target="../media/image81.png"/><Relationship Id="rId16" Type="http://schemas.openxmlformats.org/officeDocument/2006/relationships/image" Target="../media/image95.png"/><Relationship Id="rId20" Type="http://schemas.openxmlformats.org/officeDocument/2006/relationships/image" Target="../media/image99.png"/><Relationship Id="rId29" Type="http://schemas.openxmlformats.org/officeDocument/2006/relationships/image" Target="../media/image10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5.png"/><Relationship Id="rId11" Type="http://schemas.openxmlformats.org/officeDocument/2006/relationships/image" Target="../media/image90.png"/><Relationship Id="rId24" Type="http://schemas.openxmlformats.org/officeDocument/2006/relationships/image" Target="../media/image103.png"/><Relationship Id="rId32" Type="http://schemas.openxmlformats.org/officeDocument/2006/relationships/image" Target="../media/image111.png"/><Relationship Id="rId5" Type="http://schemas.openxmlformats.org/officeDocument/2006/relationships/image" Target="../media/image84.png"/><Relationship Id="rId15" Type="http://schemas.openxmlformats.org/officeDocument/2006/relationships/image" Target="../media/image94.png"/><Relationship Id="rId23" Type="http://schemas.openxmlformats.org/officeDocument/2006/relationships/image" Target="../media/image102.png"/><Relationship Id="rId28" Type="http://schemas.openxmlformats.org/officeDocument/2006/relationships/image" Target="../media/image107.png"/><Relationship Id="rId36" Type="http://schemas.openxmlformats.org/officeDocument/2006/relationships/image" Target="../media/image115.png"/><Relationship Id="rId10" Type="http://schemas.openxmlformats.org/officeDocument/2006/relationships/image" Target="../media/image89.png"/><Relationship Id="rId19" Type="http://schemas.openxmlformats.org/officeDocument/2006/relationships/image" Target="../media/image98.png"/><Relationship Id="rId31" Type="http://schemas.openxmlformats.org/officeDocument/2006/relationships/image" Target="../media/image110.png"/><Relationship Id="rId4" Type="http://schemas.openxmlformats.org/officeDocument/2006/relationships/image" Target="../media/image83.png"/><Relationship Id="rId9" Type="http://schemas.openxmlformats.org/officeDocument/2006/relationships/image" Target="../media/image88.png"/><Relationship Id="rId14" Type="http://schemas.openxmlformats.org/officeDocument/2006/relationships/image" Target="../media/image93.png"/><Relationship Id="rId22" Type="http://schemas.openxmlformats.org/officeDocument/2006/relationships/image" Target="../media/image101.png"/><Relationship Id="rId27" Type="http://schemas.openxmlformats.org/officeDocument/2006/relationships/image" Target="../media/image106.png"/><Relationship Id="rId30" Type="http://schemas.openxmlformats.org/officeDocument/2006/relationships/image" Target="../media/image109.png"/><Relationship Id="rId35" Type="http://schemas.openxmlformats.org/officeDocument/2006/relationships/image" Target="../media/image114.png"/><Relationship Id="rId8" Type="http://schemas.openxmlformats.org/officeDocument/2006/relationships/image" Target="../media/image87.png"/></Relationships>
</file>

<file path=ppt/slides/_rels/slide2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6.png"/><Relationship Id="rId18" Type="http://schemas.openxmlformats.org/officeDocument/2006/relationships/image" Target="../media/image131.png"/><Relationship Id="rId26" Type="http://schemas.openxmlformats.org/officeDocument/2006/relationships/image" Target="../media/image139.png"/><Relationship Id="rId21" Type="http://schemas.openxmlformats.org/officeDocument/2006/relationships/image" Target="../media/image134.png"/><Relationship Id="rId34" Type="http://schemas.openxmlformats.org/officeDocument/2006/relationships/image" Target="../media/image147.png"/><Relationship Id="rId7" Type="http://schemas.openxmlformats.org/officeDocument/2006/relationships/image" Target="../media/image120.png"/><Relationship Id="rId12" Type="http://schemas.openxmlformats.org/officeDocument/2006/relationships/image" Target="../media/image125.png"/><Relationship Id="rId17" Type="http://schemas.openxmlformats.org/officeDocument/2006/relationships/image" Target="../media/image130.png"/><Relationship Id="rId25" Type="http://schemas.openxmlformats.org/officeDocument/2006/relationships/image" Target="../media/image138.png"/><Relationship Id="rId33" Type="http://schemas.openxmlformats.org/officeDocument/2006/relationships/image" Target="../media/image146.png"/><Relationship Id="rId2" Type="http://schemas.openxmlformats.org/officeDocument/2006/relationships/image" Target="../media/image116.png"/><Relationship Id="rId16" Type="http://schemas.openxmlformats.org/officeDocument/2006/relationships/image" Target="../media/image129.png"/><Relationship Id="rId20" Type="http://schemas.openxmlformats.org/officeDocument/2006/relationships/image" Target="../media/image133.png"/><Relationship Id="rId29" Type="http://schemas.openxmlformats.org/officeDocument/2006/relationships/image" Target="../media/image14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9.png"/><Relationship Id="rId11" Type="http://schemas.openxmlformats.org/officeDocument/2006/relationships/image" Target="../media/image124.png"/><Relationship Id="rId24" Type="http://schemas.openxmlformats.org/officeDocument/2006/relationships/image" Target="../media/image137.png"/><Relationship Id="rId32" Type="http://schemas.openxmlformats.org/officeDocument/2006/relationships/image" Target="../media/image145.png"/><Relationship Id="rId37" Type="http://schemas.openxmlformats.org/officeDocument/2006/relationships/image" Target="../media/image150.png"/><Relationship Id="rId5" Type="http://schemas.openxmlformats.org/officeDocument/2006/relationships/image" Target="../media/image84.png"/><Relationship Id="rId15" Type="http://schemas.openxmlformats.org/officeDocument/2006/relationships/image" Target="../media/image128.png"/><Relationship Id="rId23" Type="http://schemas.openxmlformats.org/officeDocument/2006/relationships/image" Target="../media/image136.png"/><Relationship Id="rId28" Type="http://schemas.openxmlformats.org/officeDocument/2006/relationships/image" Target="../media/image141.png"/><Relationship Id="rId36" Type="http://schemas.openxmlformats.org/officeDocument/2006/relationships/image" Target="../media/image149.png"/><Relationship Id="rId10" Type="http://schemas.openxmlformats.org/officeDocument/2006/relationships/image" Target="../media/image123.png"/><Relationship Id="rId19" Type="http://schemas.openxmlformats.org/officeDocument/2006/relationships/image" Target="../media/image132.png"/><Relationship Id="rId31" Type="http://schemas.openxmlformats.org/officeDocument/2006/relationships/image" Target="../media/image144.png"/><Relationship Id="rId4" Type="http://schemas.openxmlformats.org/officeDocument/2006/relationships/image" Target="../media/image118.png"/><Relationship Id="rId9" Type="http://schemas.openxmlformats.org/officeDocument/2006/relationships/image" Target="../media/image122.png"/><Relationship Id="rId14" Type="http://schemas.openxmlformats.org/officeDocument/2006/relationships/image" Target="../media/image127.png"/><Relationship Id="rId22" Type="http://schemas.openxmlformats.org/officeDocument/2006/relationships/image" Target="../media/image135.png"/><Relationship Id="rId27" Type="http://schemas.openxmlformats.org/officeDocument/2006/relationships/image" Target="../media/image140.png"/><Relationship Id="rId30" Type="http://schemas.openxmlformats.org/officeDocument/2006/relationships/image" Target="../media/image143.png"/><Relationship Id="rId35" Type="http://schemas.openxmlformats.org/officeDocument/2006/relationships/image" Target="../media/image148.png"/><Relationship Id="rId8" Type="http://schemas.openxmlformats.org/officeDocument/2006/relationships/image" Target="../media/image121.png"/><Relationship Id="rId3" Type="http://schemas.openxmlformats.org/officeDocument/2006/relationships/image" Target="../media/image117.png"/></Relationships>
</file>

<file path=ppt/slides/_rels/slide2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2.png"/><Relationship Id="rId18" Type="http://schemas.openxmlformats.org/officeDocument/2006/relationships/image" Target="../media/image167.png"/><Relationship Id="rId26" Type="http://schemas.openxmlformats.org/officeDocument/2006/relationships/image" Target="../media/image175.png"/><Relationship Id="rId39" Type="http://schemas.openxmlformats.org/officeDocument/2006/relationships/image" Target="../media/image188.png"/><Relationship Id="rId21" Type="http://schemas.openxmlformats.org/officeDocument/2006/relationships/image" Target="../media/image170.png"/><Relationship Id="rId34" Type="http://schemas.openxmlformats.org/officeDocument/2006/relationships/image" Target="../media/image183.png"/><Relationship Id="rId42" Type="http://schemas.openxmlformats.org/officeDocument/2006/relationships/image" Target="../media/image191.png"/><Relationship Id="rId47" Type="http://schemas.openxmlformats.org/officeDocument/2006/relationships/image" Target="../media/image196.png"/><Relationship Id="rId50" Type="http://schemas.openxmlformats.org/officeDocument/2006/relationships/image" Target="../media/image199.png"/><Relationship Id="rId7" Type="http://schemas.openxmlformats.org/officeDocument/2006/relationships/image" Target="../media/image156.png"/><Relationship Id="rId2" Type="http://schemas.openxmlformats.org/officeDocument/2006/relationships/image" Target="../media/image151.png"/><Relationship Id="rId16" Type="http://schemas.openxmlformats.org/officeDocument/2006/relationships/image" Target="../media/image165.png"/><Relationship Id="rId29" Type="http://schemas.openxmlformats.org/officeDocument/2006/relationships/image" Target="../media/image178.png"/><Relationship Id="rId11" Type="http://schemas.openxmlformats.org/officeDocument/2006/relationships/image" Target="../media/image160.png"/><Relationship Id="rId24" Type="http://schemas.openxmlformats.org/officeDocument/2006/relationships/image" Target="../media/image173.png"/><Relationship Id="rId32" Type="http://schemas.openxmlformats.org/officeDocument/2006/relationships/image" Target="../media/image181.png"/><Relationship Id="rId37" Type="http://schemas.openxmlformats.org/officeDocument/2006/relationships/image" Target="../media/image186.png"/><Relationship Id="rId40" Type="http://schemas.openxmlformats.org/officeDocument/2006/relationships/image" Target="../media/image189.png"/><Relationship Id="rId45" Type="http://schemas.openxmlformats.org/officeDocument/2006/relationships/image" Target="../media/image194.png"/><Relationship Id="rId53" Type="http://schemas.openxmlformats.org/officeDocument/2006/relationships/image" Target="../media/image202.png"/><Relationship Id="rId5" Type="http://schemas.openxmlformats.org/officeDocument/2006/relationships/image" Target="../media/image154.png"/><Relationship Id="rId10" Type="http://schemas.openxmlformats.org/officeDocument/2006/relationships/image" Target="../media/image159.png"/><Relationship Id="rId19" Type="http://schemas.openxmlformats.org/officeDocument/2006/relationships/image" Target="../media/image168.png"/><Relationship Id="rId31" Type="http://schemas.openxmlformats.org/officeDocument/2006/relationships/image" Target="../media/image180.png"/><Relationship Id="rId44" Type="http://schemas.openxmlformats.org/officeDocument/2006/relationships/image" Target="../media/image193.png"/><Relationship Id="rId52" Type="http://schemas.openxmlformats.org/officeDocument/2006/relationships/image" Target="../media/image201.png"/><Relationship Id="rId4" Type="http://schemas.openxmlformats.org/officeDocument/2006/relationships/image" Target="../media/image153.png"/><Relationship Id="rId9" Type="http://schemas.openxmlformats.org/officeDocument/2006/relationships/image" Target="../media/image158.png"/><Relationship Id="rId14" Type="http://schemas.openxmlformats.org/officeDocument/2006/relationships/image" Target="../media/image163.png"/><Relationship Id="rId22" Type="http://schemas.openxmlformats.org/officeDocument/2006/relationships/image" Target="../media/image171.png"/><Relationship Id="rId27" Type="http://schemas.openxmlformats.org/officeDocument/2006/relationships/image" Target="../media/image176.png"/><Relationship Id="rId30" Type="http://schemas.openxmlformats.org/officeDocument/2006/relationships/image" Target="../media/image179.png"/><Relationship Id="rId35" Type="http://schemas.openxmlformats.org/officeDocument/2006/relationships/image" Target="../media/image184.png"/><Relationship Id="rId43" Type="http://schemas.openxmlformats.org/officeDocument/2006/relationships/image" Target="../media/image192.png"/><Relationship Id="rId48" Type="http://schemas.openxmlformats.org/officeDocument/2006/relationships/image" Target="../media/image197.png"/><Relationship Id="rId8" Type="http://schemas.openxmlformats.org/officeDocument/2006/relationships/image" Target="../media/image157.png"/><Relationship Id="rId51" Type="http://schemas.openxmlformats.org/officeDocument/2006/relationships/image" Target="../media/image200.png"/><Relationship Id="rId3" Type="http://schemas.openxmlformats.org/officeDocument/2006/relationships/image" Target="../media/image152.png"/><Relationship Id="rId12" Type="http://schemas.openxmlformats.org/officeDocument/2006/relationships/image" Target="../media/image161.png"/><Relationship Id="rId17" Type="http://schemas.openxmlformats.org/officeDocument/2006/relationships/image" Target="../media/image166.png"/><Relationship Id="rId25" Type="http://schemas.openxmlformats.org/officeDocument/2006/relationships/image" Target="../media/image174.png"/><Relationship Id="rId33" Type="http://schemas.openxmlformats.org/officeDocument/2006/relationships/image" Target="../media/image182.png"/><Relationship Id="rId38" Type="http://schemas.openxmlformats.org/officeDocument/2006/relationships/image" Target="../media/image187.png"/><Relationship Id="rId46" Type="http://schemas.openxmlformats.org/officeDocument/2006/relationships/image" Target="../media/image195.png"/><Relationship Id="rId20" Type="http://schemas.openxmlformats.org/officeDocument/2006/relationships/image" Target="../media/image169.png"/><Relationship Id="rId41" Type="http://schemas.openxmlformats.org/officeDocument/2006/relationships/image" Target="../media/image19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5.png"/><Relationship Id="rId15" Type="http://schemas.openxmlformats.org/officeDocument/2006/relationships/image" Target="../media/image164.png"/><Relationship Id="rId23" Type="http://schemas.openxmlformats.org/officeDocument/2006/relationships/image" Target="../media/image172.png"/><Relationship Id="rId28" Type="http://schemas.openxmlformats.org/officeDocument/2006/relationships/image" Target="../media/image177.png"/><Relationship Id="rId36" Type="http://schemas.openxmlformats.org/officeDocument/2006/relationships/image" Target="../media/image185.png"/><Relationship Id="rId49" Type="http://schemas.openxmlformats.org/officeDocument/2006/relationships/image" Target="../media/image19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png"/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6.png"/><Relationship Id="rId4" Type="http://schemas.openxmlformats.org/officeDocument/2006/relationships/image" Target="../media/image205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31.png"/><Relationship Id="rId21" Type="http://schemas.openxmlformats.org/officeDocument/2006/relationships/image" Target="../media/image226.png"/><Relationship Id="rId42" Type="http://schemas.openxmlformats.org/officeDocument/2006/relationships/image" Target="../media/image247.png"/><Relationship Id="rId47" Type="http://schemas.openxmlformats.org/officeDocument/2006/relationships/image" Target="../media/image252.png"/><Relationship Id="rId63" Type="http://schemas.openxmlformats.org/officeDocument/2006/relationships/image" Target="../media/image268.png"/><Relationship Id="rId68" Type="http://schemas.openxmlformats.org/officeDocument/2006/relationships/image" Target="../media/image273.png"/><Relationship Id="rId7" Type="http://schemas.openxmlformats.org/officeDocument/2006/relationships/image" Target="../media/image212.png"/><Relationship Id="rId2" Type="http://schemas.openxmlformats.org/officeDocument/2006/relationships/image" Target="../media/image207.png"/><Relationship Id="rId16" Type="http://schemas.openxmlformats.org/officeDocument/2006/relationships/image" Target="../media/image221.png"/><Relationship Id="rId29" Type="http://schemas.openxmlformats.org/officeDocument/2006/relationships/image" Target="../media/image234.png"/><Relationship Id="rId11" Type="http://schemas.openxmlformats.org/officeDocument/2006/relationships/image" Target="../media/image216.png"/><Relationship Id="rId24" Type="http://schemas.openxmlformats.org/officeDocument/2006/relationships/image" Target="../media/image229.png"/><Relationship Id="rId32" Type="http://schemas.openxmlformats.org/officeDocument/2006/relationships/image" Target="../media/image237.png"/><Relationship Id="rId37" Type="http://schemas.openxmlformats.org/officeDocument/2006/relationships/image" Target="../media/image242.png"/><Relationship Id="rId40" Type="http://schemas.openxmlformats.org/officeDocument/2006/relationships/image" Target="../media/image245.png"/><Relationship Id="rId45" Type="http://schemas.openxmlformats.org/officeDocument/2006/relationships/image" Target="../media/image250.png"/><Relationship Id="rId53" Type="http://schemas.openxmlformats.org/officeDocument/2006/relationships/image" Target="../media/image258.png"/><Relationship Id="rId58" Type="http://schemas.openxmlformats.org/officeDocument/2006/relationships/image" Target="../media/image263.png"/><Relationship Id="rId66" Type="http://schemas.openxmlformats.org/officeDocument/2006/relationships/image" Target="../media/image271.png"/><Relationship Id="rId5" Type="http://schemas.openxmlformats.org/officeDocument/2006/relationships/image" Target="../media/image210.png"/><Relationship Id="rId61" Type="http://schemas.openxmlformats.org/officeDocument/2006/relationships/image" Target="../media/image266.png"/><Relationship Id="rId19" Type="http://schemas.openxmlformats.org/officeDocument/2006/relationships/image" Target="../media/image224.png"/><Relationship Id="rId14" Type="http://schemas.openxmlformats.org/officeDocument/2006/relationships/image" Target="../media/image219.png"/><Relationship Id="rId22" Type="http://schemas.openxmlformats.org/officeDocument/2006/relationships/image" Target="../media/image227.png"/><Relationship Id="rId27" Type="http://schemas.openxmlformats.org/officeDocument/2006/relationships/image" Target="../media/image232.png"/><Relationship Id="rId30" Type="http://schemas.openxmlformats.org/officeDocument/2006/relationships/image" Target="../media/image235.png"/><Relationship Id="rId35" Type="http://schemas.openxmlformats.org/officeDocument/2006/relationships/image" Target="../media/image240.png"/><Relationship Id="rId43" Type="http://schemas.openxmlformats.org/officeDocument/2006/relationships/image" Target="../media/image248.png"/><Relationship Id="rId48" Type="http://schemas.openxmlformats.org/officeDocument/2006/relationships/image" Target="../media/image253.png"/><Relationship Id="rId56" Type="http://schemas.openxmlformats.org/officeDocument/2006/relationships/image" Target="../media/image261.png"/><Relationship Id="rId64" Type="http://schemas.openxmlformats.org/officeDocument/2006/relationships/image" Target="../media/image269.png"/><Relationship Id="rId69" Type="http://schemas.openxmlformats.org/officeDocument/2006/relationships/image" Target="../media/image274.png"/><Relationship Id="rId8" Type="http://schemas.openxmlformats.org/officeDocument/2006/relationships/image" Target="../media/image213.png"/><Relationship Id="rId51" Type="http://schemas.openxmlformats.org/officeDocument/2006/relationships/image" Target="../media/image256.png"/><Relationship Id="rId3" Type="http://schemas.openxmlformats.org/officeDocument/2006/relationships/image" Target="../media/image208.png"/><Relationship Id="rId12" Type="http://schemas.openxmlformats.org/officeDocument/2006/relationships/image" Target="../media/image217.png"/><Relationship Id="rId17" Type="http://schemas.openxmlformats.org/officeDocument/2006/relationships/image" Target="../media/image222.png"/><Relationship Id="rId25" Type="http://schemas.openxmlformats.org/officeDocument/2006/relationships/image" Target="../media/image230.png"/><Relationship Id="rId33" Type="http://schemas.openxmlformats.org/officeDocument/2006/relationships/image" Target="../media/image238.png"/><Relationship Id="rId38" Type="http://schemas.openxmlformats.org/officeDocument/2006/relationships/image" Target="../media/image243.png"/><Relationship Id="rId46" Type="http://schemas.openxmlformats.org/officeDocument/2006/relationships/image" Target="../media/image251.png"/><Relationship Id="rId59" Type="http://schemas.openxmlformats.org/officeDocument/2006/relationships/image" Target="../media/image264.png"/><Relationship Id="rId67" Type="http://schemas.openxmlformats.org/officeDocument/2006/relationships/image" Target="../media/image272.png"/><Relationship Id="rId20" Type="http://schemas.openxmlformats.org/officeDocument/2006/relationships/image" Target="../media/image225.png"/><Relationship Id="rId41" Type="http://schemas.openxmlformats.org/officeDocument/2006/relationships/image" Target="../media/image246.png"/><Relationship Id="rId54" Type="http://schemas.openxmlformats.org/officeDocument/2006/relationships/image" Target="../media/image259.png"/><Relationship Id="rId62" Type="http://schemas.openxmlformats.org/officeDocument/2006/relationships/image" Target="../media/image26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1.png"/><Relationship Id="rId15" Type="http://schemas.openxmlformats.org/officeDocument/2006/relationships/image" Target="../media/image220.png"/><Relationship Id="rId23" Type="http://schemas.openxmlformats.org/officeDocument/2006/relationships/image" Target="../media/image228.png"/><Relationship Id="rId28" Type="http://schemas.openxmlformats.org/officeDocument/2006/relationships/image" Target="../media/image233.png"/><Relationship Id="rId36" Type="http://schemas.openxmlformats.org/officeDocument/2006/relationships/image" Target="../media/image241.png"/><Relationship Id="rId49" Type="http://schemas.openxmlformats.org/officeDocument/2006/relationships/image" Target="../media/image254.png"/><Relationship Id="rId57" Type="http://schemas.openxmlformats.org/officeDocument/2006/relationships/image" Target="../media/image262.png"/><Relationship Id="rId10" Type="http://schemas.openxmlformats.org/officeDocument/2006/relationships/image" Target="../media/image215.png"/><Relationship Id="rId31" Type="http://schemas.openxmlformats.org/officeDocument/2006/relationships/image" Target="../media/image236.png"/><Relationship Id="rId44" Type="http://schemas.openxmlformats.org/officeDocument/2006/relationships/image" Target="../media/image249.png"/><Relationship Id="rId52" Type="http://schemas.openxmlformats.org/officeDocument/2006/relationships/image" Target="../media/image257.png"/><Relationship Id="rId60" Type="http://schemas.openxmlformats.org/officeDocument/2006/relationships/image" Target="../media/image265.png"/><Relationship Id="rId65" Type="http://schemas.openxmlformats.org/officeDocument/2006/relationships/image" Target="../media/image270.png"/><Relationship Id="rId4" Type="http://schemas.openxmlformats.org/officeDocument/2006/relationships/image" Target="../media/image209.png"/><Relationship Id="rId9" Type="http://schemas.openxmlformats.org/officeDocument/2006/relationships/image" Target="../media/image214.png"/><Relationship Id="rId13" Type="http://schemas.openxmlformats.org/officeDocument/2006/relationships/image" Target="../media/image218.png"/><Relationship Id="rId18" Type="http://schemas.openxmlformats.org/officeDocument/2006/relationships/image" Target="../media/image223.png"/><Relationship Id="rId39" Type="http://schemas.openxmlformats.org/officeDocument/2006/relationships/image" Target="../media/image244.png"/><Relationship Id="rId34" Type="http://schemas.openxmlformats.org/officeDocument/2006/relationships/image" Target="../media/image239.png"/><Relationship Id="rId50" Type="http://schemas.openxmlformats.org/officeDocument/2006/relationships/image" Target="../media/image255.png"/><Relationship Id="rId55" Type="http://schemas.openxmlformats.org/officeDocument/2006/relationships/image" Target="../media/image26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5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6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7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3.png"/><Relationship Id="rId13" Type="http://schemas.openxmlformats.org/officeDocument/2006/relationships/image" Target="../media/image288.png"/><Relationship Id="rId3" Type="http://schemas.openxmlformats.org/officeDocument/2006/relationships/image" Target="../media/image211.png"/><Relationship Id="rId7" Type="http://schemas.openxmlformats.org/officeDocument/2006/relationships/image" Target="../media/image282.png"/><Relationship Id="rId12" Type="http://schemas.openxmlformats.org/officeDocument/2006/relationships/image" Target="../media/image287.png"/><Relationship Id="rId2" Type="http://schemas.openxmlformats.org/officeDocument/2006/relationships/image" Target="../media/image27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1.png"/><Relationship Id="rId11" Type="http://schemas.openxmlformats.org/officeDocument/2006/relationships/image" Target="../media/image286.png"/><Relationship Id="rId5" Type="http://schemas.openxmlformats.org/officeDocument/2006/relationships/image" Target="../media/image280.png"/><Relationship Id="rId10" Type="http://schemas.openxmlformats.org/officeDocument/2006/relationships/image" Target="../media/image285.png"/><Relationship Id="rId4" Type="http://schemas.openxmlformats.org/officeDocument/2006/relationships/image" Target="../media/image279.png"/><Relationship Id="rId9" Type="http://schemas.openxmlformats.org/officeDocument/2006/relationships/image" Target="../media/image284.png"/><Relationship Id="rId14" Type="http://schemas.openxmlformats.org/officeDocument/2006/relationships/image" Target="../media/image28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1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6.png"/><Relationship Id="rId13" Type="http://schemas.openxmlformats.org/officeDocument/2006/relationships/image" Target="../media/image300.png"/><Relationship Id="rId3" Type="http://schemas.openxmlformats.org/officeDocument/2006/relationships/image" Target="../media/image211.png"/><Relationship Id="rId7" Type="http://schemas.openxmlformats.org/officeDocument/2006/relationships/image" Target="../media/image295.png"/><Relationship Id="rId12" Type="http://schemas.openxmlformats.org/officeDocument/2006/relationships/image" Target="../media/image299.png"/><Relationship Id="rId2" Type="http://schemas.openxmlformats.org/officeDocument/2006/relationships/image" Target="../media/image29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1.png"/><Relationship Id="rId11" Type="http://schemas.openxmlformats.org/officeDocument/2006/relationships/image" Target="../media/image298.png"/><Relationship Id="rId5" Type="http://schemas.openxmlformats.org/officeDocument/2006/relationships/image" Target="../media/image294.png"/><Relationship Id="rId10" Type="http://schemas.openxmlformats.org/officeDocument/2006/relationships/image" Target="../media/image297.png"/><Relationship Id="rId4" Type="http://schemas.openxmlformats.org/officeDocument/2006/relationships/image" Target="../media/image293.png"/><Relationship Id="rId9" Type="http://schemas.openxmlformats.org/officeDocument/2006/relationships/image" Target="../media/image214.png"/><Relationship Id="rId14" Type="http://schemas.openxmlformats.org/officeDocument/2006/relationships/image" Target="../media/image301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8.png"/><Relationship Id="rId13" Type="http://schemas.openxmlformats.org/officeDocument/2006/relationships/image" Target="../media/image313.png"/><Relationship Id="rId3" Type="http://schemas.openxmlformats.org/officeDocument/2006/relationships/image" Target="../media/image303.png"/><Relationship Id="rId7" Type="http://schemas.openxmlformats.org/officeDocument/2006/relationships/image" Target="../media/image307.png"/><Relationship Id="rId12" Type="http://schemas.openxmlformats.org/officeDocument/2006/relationships/image" Target="../media/image312.png"/><Relationship Id="rId2" Type="http://schemas.openxmlformats.org/officeDocument/2006/relationships/image" Target="../media/image30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6.png"/><Relationship Id="rId11" Type="http://schemas.openxmlformats.org/officeDocument/2006/relationships/image" Target="../media/image311.png"/><Relationship Id="rId5" Type="http://schemas.openxmlformats.org/officeDocument/2006/relationships/image" Target="../media/image305.png"/><Relationship Id="rId15" Type="http://schemas.openxmlformats.org/officeDocument/2006/relationships/image" Target="../media/image315.png"/><Relationship Id="rId10" Type="http://schemas.openxmlformats.org/officeDocument/2006/relationships/image" Target="../media/image310.png"/><Relationship Id="rId4" Type="http://schemas.openxmlformats.org/officeDocument/2006/relationships/image" Target="../media/image304.png"/><Relationship Id="rId9" Type="http://schemas.openxmlformats.org/officeDocument/2006/relationships/image" Target="../media/image309.png"/><Relationship Id="rId14" Type="http://schemas.openxmlformats.org/officeDocument/2006/relationships/image" Target="../media/image31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2.png"/><Relationship Id="rId3" Type="http://schemas.openxmlformats.org/officeDocument/2006/relationships/image" Target="../media/image317.png"/><Relationship Id="rId7" Type="http://schemas.openxmlformats.org/officeDocument/2006/relationships/image" Target="../media/image321.png"/><Relationship Id="rId2" Type="http://schemas.openxmlformats.org/officeDocument/2006/relationships/image" Target="../media/image3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0.png"/><Relationship Id="rId5" Type="http://schemas.openxmlformats.org/officeDocument/2006/relationships/image" Target="../media/image319.png"/><Relationship Id="rId10" Type="http://schemas.openxmlformats.org/officeDocument/2006/relationships/image" Target="../media/image324.png"/><Relationship Id="rId4" Type="http://schemas.openxmlformats.org/officeDocument/2006/relationships/image" Target="../media/image318.png"/><Relationship Id="rId9" Type="http://schemas.openxmlformats.org/officeDocument/2006/relationships/image" Target="../media/image32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6.jpg"/><Relationship Id="rId2" Type="http://schemas.openxmlformats.org/officeDocument/2006/relationships/image" Target="../media/image325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38.png"/><Relationship Id="rId18" Type="http://schemas.openxmlformats.org/officeDocument/2006/relationships/image" Target="../media/image343.png"/><Relationship Id="rId26" Type="http://schemas.openxmlformats.org/officeDocument/2006/relationships/image" Target="../media/image351.png"/><Relationship Id="rId39" Type="http://schemas.openxmlformats.org/officeDocument/2006/relationships/image" Target="../media/image364.png"/><Relationship Id="rId21" Type="http://schemas.openxmlformats.org/officeDocument/2006/relationships/image" Target="../media/image346.png"/><Relationship Id="rId34" Type="http://schemas.openxmlformats.org/officeDocument/2006/relationships/image" Target="../media/image359.png"/><Relationship Id="rId42" Type="http://schemas.openxmlformats.org/officeDocument/2006/relationships/image" Target="../media/image367.png"/><Relationship Id="rId47" Type="http://schemas.openxmlformats.org/officeDocument/2006/relationships/image" Target="../media/image372.png"/><Relationship Id="rId50" Type="http://schemas.openxmlformats.org/officeDocument/2006/relationships/image" Target="../media/image375.png"/><Relationship Id="rId55" Type="http://schemas.openxmlformats.org/officeDocument/2006/relationships/image" Target="../media/image380.png"/><Relationship Id="rId7" Type="http://schemas.openxmlformats.org/officeDocument/2006/relationships/image" Target="../media/image332.png"/><Relationship Id="rId2" Type="http://schemas.openxmlformats.org/officeDocument/2006/relationships/image" Target="../media/image327.png"/><Relationship Id="rId16" Type="http://schemas.openxmlformats.org/officeDocument/2006/relationships/image" Target="../media/image341.png"/><Relationship Id="rId29" Type="http://schemas.openxmlformats.org/officeDocument/2006/relationships/image" Target="../media/image354.png"/><Relationship Id="rId11" Type="http://schemas.openxmlformats.org/officeDocument/2006/relationships/image" Target="../media/image336.png"/><Relationship Id="rId24" Type="http://schemas.openxmlformats.org/officeDocument/2006/relationships/image" Target="../media/image349.png"/><Relationship Id="rId32" Type="http://schemas.openxmlformats.org/officeDocument/2006/relationships/image" Target="../media/image357.png"/><Relationship Id="rId37" Type="http://schemas.openxmlformats.org/officeDocument/2006/relationships/image" Target="../media/image362.png"/><Relationship Id="rId40" Type="http://schemas.openxmlformats.org/officeDocument/2006/relationships/image" Target="../media/image365.png"/><Relationship Id="rId45" Type="http://schemas.openxmlformats.org/officeDocument/2006/relationships/image" Target="../media/image370.png"/><Relationship Id="rId53" Type="http://schemas.openxmlformats.org/officeDocument/2006/relationships/image" Target="../media/image378.png"/><Relationship Id="rId58" Type="http://schemas.openxmlformats.org/officeDocument/2006/relationships/image" Target="../media/image383.png"/><Relationship Id="rId5" Type="http://schemas.openxmlformats.org/officeDocument/2006/relationships/image" Target="../media/image330.png"/><Relationship Id="rId61" Type="http://schemas.openxmlformats.org/officeDocument/2006/relationships/image" Target="../media/image386.jpg"/><Relationship Id="rId19" Type="http://schemas.openxmlformats.org/officeDocument/2006/relationships/image" Target="../media/image344.png"/><Relationship Id="rId14" Type="http://schemas.openxmlformats.org/officeDocument/2006/relationships/image" Target="../media/image339.png"/><Relationship Id="rId22" Type="http://schemas.openxmlformats.org/officeDocument/2006/relationships/image" Target="../media/image347.png"/><Relationship Id="rId27" Type="http://schemas.openxmlformats.org/officeDocument/2006/relationships/image" Target="../media/image352.png"/><Relationship Id="rId30" Type="http://schemas.openxmlformats.org/officeDocument/2006/relationships/image" Target="../media/image355.png"/><Relationship Id="rId35" Type="http://schemas.openxmlformats.org/officeDocument/2006/relationships/image" Target="../media/image360.png"/><Relationship Id="rId43" Type="http://schemas.openxmlformats.org/officeDocument/2006/relationships/image" Target="../media/image368.png"/><Relationship Id="rId48" Type="http://schemas.openxmlformats.org/officeDocument/2006/relationships/image" Target="../media/image373.png"/><Relationship Id="rId56" Type="http://schemas.openxmlformats.org/officeDocument/2006/relationships/image" Target="../media/image381.png"/><Relationship Id="rId8" Type="http://schemas.openxmlformats.org/officeDocument/2006/relationships/image" Target="../media/image333.png"/><Relationship Id="rId51" Type="http://schemas.openxmlformats.org/officeDocument/2006/relationships/image" Target="../media/image376.png"/><Relationship Id="rId3" Type="http://schemas.openxmlformats.org/officeDocument/2006/relationships/image" Target="../media/image328.png"/><Relationship Id="rId12" Type="http://schemas.openxmlformats.org/officeDocument/2006/relationships/image" Target="../media/image337.png"/><Relationship Id="rId17" Type="http://schemas.openxmlformats.org/officeDocument/2006/relationships/image" Target="../media/image342.png"/><Relationship Id="rId25" Type="http://schemas.openxmlformats.org/officeDocument/2006/relationships/image" Target="../media/image350.png"/><Relationship Id="rId33" Type="http://schemas.openxmlformats.org/officeDocument/2006/relationships/image" Target="../media/image358.png"/><Relationship Id="rId38" Type="http://schemas.openxmlformats.org/officeDocument/2006/relationships/image" Target="../media/image363.png"/><Relationship Id="rId46" Type="http://schemas.openxmlformats.org/officeDocument/2006/relationships/image" Target="../media/image371.png"/><Relationship Id="rId59" Type="http://schemas.openxmlformats.org/officeDocument/2006/relationships/image" Target="../media/image384.png"/><Relationship Id="rId20" Type="http://schemas.openxmlformats.org/officeDocument/2006/relationships/image" Target="../media/image345.png"/><Relationship Id="rId41" Type="http://schemas.openxmlformats.org/officeDocument/2006/relationships/image" Target="../media/image366.png"/><Relationship Id="rId54" Type="http://schemas.openxmlformats.org/officeDocument/2006/relationships/image" Target="../media/image37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1.png"/><Relationship Id="rId15" Type="http://schemas.openxmlformats.org/officeDocument/2006/relationships/image" Target="../media/image340.png"/><Relationship Id="rId23" Type="http://schemas.openxmlformats.org/officeDocument/2006/relationships/image" Target="../media/image348.png"/><Relationship Id="rId28" Type="http://schemas.openxmlformats.org/officeDocument/2006/relationships/image" Target="../media/image353.png"/><Relationship Id="rId36" Type="http://schemas.openxmlformats.org/officeDocument/2006/relationships/image" Target="../media/image361.png"/><Relationship Id="rId49" Type="http://schemas.openxmlformats.org/officeDocument/2006/relationships/image" Target="../media/image374.png"/><Relationship Id="rId57" Type="http://schemas.openxmlformats.org/officeDocument/2006/relationships/image" Target="../media/image382.png"/><Relationship Id="rId10" Type="http://schemas.openxmlformats.org/officeDocument/2006/relationships/image" Target="../media/image335.png"/><Relationship Id="rId31" Type="http://schemas.openxmlformats.org/officeDocument/2006/relationships/image" Target="../media/image356.png"/><Relationship Id="rId44" Type="http://schemas.openxmlformats.org/officeDocument/2006/relationships/image" Target="../media/image369.png"/><Relationship Id="rId52" Type="http://schemas.openxmlformats.org/officeDocument/2006/relationships/image" Target="../media/image377.png"/><Relationship Id="rId60" Type="http://schemas.openxmlformats.org/officeDocument/2006/relationships/image" Target="../media/image385.png"/><Relationship Id="rId4" Type="http://schemas.openxmlformats.org/officeDocument/2006/relationships/image" Target="../media/image329.png"/><Relationship Id="rId9" Type="http://schemas.openxmlformats.org/officeDocument/2006/relationships/image" Target="../media/image334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3.png"/><Relationship Id="rId13" Type="http://schemas.openxmlformats.org/officeDocument/2006/relationships/image" Target="../media/image398.png"/><Relationship Id="rId18" Type="http://schemas.openxmlformats.org/officeDocument/2006/relationships/image" Target="../media/image403.png"/><Relationship Id="rId3" Type="http://schemas.openxmlformats.org/officeDocument/2006/relationships/image" Target="../media/image388.png"/><Relationship Id="rId7" Type="http://schemas.openxmlformats.org/officeDocument/2006/relationships/image" Target="../media/image392.png"/><Relationship Id="rId12" Type="http://schemas.openxmlformats.org/officeDocument/2006/relationships/image" Target="../media/image397.png"/><Relationship Id="rId17" Type="http://schemas.openxmlformats.org/officeDocument/2006/relationships/image" Target="../media/image402.png"/><Relationship Id="rId2" Type="http://schemas.openxmlformats.org/officeDocument/2006/relationships/image" Target="../media/image387.png"/><Relationship Id="rId16" Type="http://schemas.openxmlformats.org/officeDocument/2006/relationships/image" Target="../media/image40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1.png"/><Relationship Id="rId11" Type="http://schemas.openxmlformats.org/officeDocument/2006/relationships/image" Target="../media/image396.png"/><Relationship Id="rId5" Type="http://schemas.openxmlformats.org/officeDocument/2006/relationships/image" Target="../media/image390.png"/><Relationship Id="rId15" Type="http://schemas.openxmlformats.org/officeDocument/2006/relationships/image" Target="../media/image400.png"/><Relationship Id="rId10" Type="http://schemas.openxmlformats.org/officeDocument/2006/relationships/image" Target="../media/image395.png"/><Relationship Id="rId19" Type="http://schemas.openxmlformats.org/officeDocument/2006/relationships/image" Target="../media/image404.png"/><Relationship Id="rId4" Type="http://schemas.openxmlformats.org/officeDocument/2006/relationships/image" Target="../media/image389.png"/><Relationship Id="rId9" Type="http://schemas.openxmlformats.org/officeDocument/2006/relationships/image" Target="../media/image394.png"/><Relationship Id="rId14" Type="http://schemas.openxmlformats.org/officeDocument/2006/relationships/image" Target="../media/image399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5.jp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7.jpg"/><Relationship Id="rId2" Type="http://schemas.openxmlformats.org/officeDocument/2006/relationships/image" Target="../media/image406.jp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8.jp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image" Target="../media/image40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1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hyperlink" Target="http://web.ing.puc.cl/power/alumno07/FACTS/FACTS.htm" TargetMode="External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3.png"/><Relationship Id="rId3" Type="http://schemas.openxmlformats.org/officeDocument/2006/relationships/image" Target="../media/image12.png"/><Relationship Id="rId7" Type="http://schemas.openxmlformats.org/officeDocument/2006/relationships/image" Target="../media/image412.png"/><Relationship Id="rId12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1601220"/>
            <a:ext cx="6147435" cy="3049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Comic Sans MS"/>
                <a:cs typeface="Comic Sans MS"/>
              </a:rPr>
              <a:t>Este</a:t>
            </a:r>
            <a:r>
              <a:rPr sz="1800" b="1" spc="90" dirty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Comic Sans MS"/>
                <a:cs typeface="Comic Sans MS"/>
              </a:rPr>
              <a:t>apunte</a:t>
            </a:r>
            <a:r>
              <a:rPr sz="1800" b="1" spc="90" dirty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Comic Sans MS"/>
                <a:cs typeface="Comic Sans MS"/>
              </a:rPr>
              <a:t>no</a:t>
            </a:r>
            <a:r>
              <a:rPr sz="1800" b="1" spc="90" dirty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Comic Sans MS"/>
                <a:cs typeface="Comic Sans MS"/>
              </a:rPr>
              <a:t>es</a:t>
            </a:r>
            <a:r>
              <a:rPr sz="1800" b="1" spc="85" dirty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Comic Sans MS"/>
                <a:cs typeface="Comic Sans MS"/>
              </a:rPr>
              <a:t>el</a:t>
            </a:r>
            <a:r>
              <a:rPr sz="1800" b="1" spc="85" dirty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Comic Sans MS"/>
                <a:cs typeface="Comic Sans MS"/>
              </a:rPr>
              <a:t>definitivo.</a:t>
            </a:r>
            <a:r>
              <a:rPr sz="1800" b="1" spc="85" dirty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Comic Sans MS"/>
                <a:cs typeface="Comic Sans MS"/>
              </a:rPr>
              <a:t>Está</a:t>
            </a:r>
            <a:r>
              <a:rPr sz="1800" b="1" spc="85" dirty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Comic Sans MS"/>
                <a:cs typeface="Comic Sans MS"/>
              </a:rPr>
              <a:t>en</a:t>
            </a:r>
            <a:r>
              <a:rPr sz="1800" b="1" spc="95" dirty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Comic Sans MS"/>
                <a:cs typeface="Comic Sans MS"/>
              </a:rPr>
              <a:t>un</a:t>
            </a:r>
            <a:r>
              <a:rPr sz="1800" b="1" spc="95" dirty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omic Sans MS"/>
                <a:cs typeface="Comic Sans MS"/>
              </a:rPr>
              <a:t>95%</a:t>
            </a:r>
            <a:r>
              <a:rPr sz="1800" b="1" spc="85" dirty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Comic Sans MS"/>
                <a:cs typeface="Comic Sans MS"/>
              </a:rPr>
              <a:t>listo. </a:t>
            </a:r>
            <a:r>
              <a:rPr sz="1800" b="1" spc="-765" dirty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Comic Sans MS"/>
                <a:cs typeface="Comic Sans MS"/>
              </a:rPr>
              <a:t>Tiene</a:t>
            </a:r>
            <a:r>
              <a:rPr sz="1800" b="1" dirty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Comic Sans MS"/>
                <a:cs typeface="Comic Sans MS"/>
              </a:rPr>
              <a:t>que</a:t>
            </a:r>
            <a:r>
              <a:rPr sz="1800" b="1" dirty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Comic Sans MS"/>
                <a:cs typeface="Comic Sans MS"/>
              </a:rPr>
              <a:t>ser todavía revisado</a:t>
            </a:r>
            <a:r>
              <a:rPr sz="1800" b="1" dirty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Comic Sans MS"/>
                <a:cs typeface="Comic Sans MS"/>
              </a:rPr>
              <a:t>y</a:t>
            </a:r>
            <a:r>
              <a:rPr sz="1800" b="1" dirty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Comic Sans MS"/>
                <a:cs typeface="Comic Sans MS"/>
              </a:rPr>
              <a:t>completado.</a:t>
            </a:r>
            <a:endParaRPr sz="18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45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spc="-5" dirty="0">
                <a:latin typeface="Comic Sans MS"/>
                <a:cs typeface="Comic Sans MS"/>
              </a:rPr>
              <a:t>Abreviaturas</a:t>
            </a:r>
            <a:endParaRPr sz="1400">
              <a:latin typeface="Comic Sans MS"/>
              <a:cs typeface="Comic Sans MS"/>
            </a:endParaRPr>
          </a:p>
          <a:p>
            <a:pPr marL="12700" marR="4198620">
              <a:lnSpc>
                <a:spcPct val="157500"/>
              </a:lnSpc>
              <a:spcBef>
                <a:spcPts val="30"/>
              </a:spcBef>
            </a:pPr>
            <a:r>
              <a:rPr sz="1200" spc="-5" dirty="0">
                <a:latin typeface="Comic Sans MS"/>
                <a:cs typeface="Comic Sans MS"/>
              </a:rPr>
              <a:t>ET: Estabilidad Transitoria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G: Generador</a:t>
            </a:r>
            <a:endParaRPr sz="12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sz="1200" spc="-5" dirty="0">
                <a:latin typeface="Comic Sans MS"/>
                <a:cs typeface="Comic Sans MS"/>
              </a:rPr>
              <a:t>MS:</a:t>
            </a:r>
            <a:r>
              <a:rPr sz="1200" spc="-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Máquina Sincrónica</a:t>
            </a:r>
            <a:endParaRPr sz="1200">
              <a:latin typeface="Comic Sans MS"/>
              <a:cs typeface="Comic Sans MS"/>
            </a:endParaRPr>
          </a:p>
          <a:p>
            <a:pPr marL="12700" marR="4561205">
              <a:lnSpc>
                <a:spcPct val="157500"/>
              </a:lnSpc>
              <a:spcBef>
                <a:spcPts val="10"/>
              </a:spcBef>
            </a:pPr>
            <a:r>
              <a:rPr sz="1200" spc="-5" dirty="0">
                <a:latin typeface="Comic Sans MS"/>
                <a:cs typeface="Comic Sans MS"/>
              </a:rPr>
              <a:t>Pm: Potencia mecánica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Pe:</a:t>
            </a:r>
            <a:r>
              <a:rPr sz="1200" spc="-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Potencia</a:t>
            </a:r>
            <a:r>
              <a:rPr sz="1200" spc="-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eléctrica</a:t>
            </a:r>
            <a:endParaRPr sz="12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200" spc="-5" dirty="0">
                <a:latin typeface="Comic Sans MS"/>
                <a:cs typeface="Comic Sans MS"/>
              </a:rPr>
              <a:t>SEP: Sistema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Eléctrico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 Potencia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1</a:t>
            </a:fld>
            <a:endParaRPr spc="-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1025147"/>
            <a:ext cx="6147435" cy="1376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Comic Sans MS"/>
                <a:cs typeface="Comic Sans MS"/>
              </a:rPr>
              <a:t>1.-</a:t>
            </a:r>
            <a:r>
              <a:rPr sz="1200" b="1" spc="-35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INTRODUCCION</a:t>
            </a:r>
            <a:endParaRPr sz="1200">
              <a:latin typeface="Comic Sans MS"/>
              <a:cs typeface="Comic Sans MS"/>
            </a:endParaRPr>
          </a:p>
          <a:p>
            <a:pPr marL="12700" marR="5080" algn="just">
              <a:lnSpc>
                <a:spcPct val="115999"/>
              </a:lnSpc>
              <a:spcBef>
                <a:spcPts val="835"/>
              </a:spcBef>
            </a:pPr>
            <a:r>
              <a:rPr sz="1200" spc="-5" dirty="0">
                <a:latin typeface="Comic Sans MS"/>
                <a:cs typeface="Comic Sans MS"/>
              </a:rPr>
              <a:t>El objetivo de un Sistema Eléctrico de Potencia (SEP) es generar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energía eléctrica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para satisfacer instantáneamente a la demanda, bajo ciertas condiciones técnicas,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económicas, ambientales y de confiabilidad. Para alcanzar estos requerimientos, entre </a:t>
            </a:r>
            <a:r>
              <a:rPr sz="1200" dirty="0">
                <a:latin typeface="Comic Sans MS"/>
                <a:cs typeface="Comic Sans MS"/>
              </a:rPr>
              <a:t> otras </a:t>
            </a:r>
            <a:r>
              <a:rPr sz="1200" spc="-5" dirty="0">
                <a:latin typeface="Comic Sans MS"/>
                <a:cs typeface="Comic Sans MS"/>
              </a:rPr>
              <a:t>cosas, se debe mantener la operación en paralelo de todos los generadores </a:t>
            </a:r>
            <a:r>
              <a:rPr sz="1200" spc="-10" dirty="0">
                <a:latin typeface="Comic Sans MS"/>
                <a:cs typeface="Comic Sans MS"/>
              </a:rPr>
              <a:t>(Gs) </a:t>
            </a:r>
            <a:r>
              <a:rPr sz="1200" spc="-5" dirty="0">
                <a:latin typeface="Comic Sans MS"/>
                <a:cs typeface="Comic Sans MS"/>
              </a:rPr>
              <a:t> del Sistema (Fig.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1).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169919" y="2706619"/>
            <a:ext cx="1216660" cy="1777364"/>
          </a:xfrm>
          <a:custGeom>
            <a:avLst/>
            <a:gdLst/>
            <a:ahLst/>
            <a:cxnLst/>
            <a:rect l="l" t="t" r="r" b="b"/>
            <a:pathLst>
              <a:path w="1216660" h="1777364">
                <a:moveTo>
                  <a:pt x="0" y="1776983"/>
                </a:moveTo>
                <a:lnTo>
                  <a:pt x="1216151" y="1776983"/>
                </a:lnTo>
                <a:lnTo>
                  <a:pt x="1216151" y="0"/>
                </a:lnTo>
                <a:lnTo>
                  <a:pt x="0" y="0"/>
                </a:lnTo>
                <a:lnTo>
                  <a:pt x="0" y="1776983"/>
                </a:lnTo>
                <a:close/>
              </a:path>
            </a:pathLst>
          </a:custGeom>
          <a:ln w="52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653026" y="3512677"/>
            <a:ext cx="255904" cy="1530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800" spc="100" dirty="0">
                <a:latin typeface="Arial MT"/>
                <a:cs typeface="Arial MT"/>
              </a:rPr>
              <a:t>R</a:t>
            </a:r>
            <a:r>
              <a:rPr sz="800" spc="85" dirty="0">
                <a:latin typeface="Arial MT"/>
                <a:cs typeface="Arial MT"/>
              </a:rPr>
              <a:t>E</a:t>
            </a:r>
            <a:r>
              <a:rPr sz="800" spc="25" dirty="0">
                <a:latin typeface="Arial MT"/>
                <a:cs typeface="Arial MT"/>
              </a:rPr>
              <a:t>D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755582" y="2699316"/>
            <a:ext cx="431165" cy="1791970"/>
            <a:chOff x="2755582" y="2699316"/>
            <a:chExt cx="431165" cy="1791970"/>
          </a:xfrm>
        </p:grpSpPr>
        <p:sp>
          <p:nvSpPr>
            <p:cNvPr id="6" name="object 6"/>
            <p:cNvSpPr/>
            <p:nvPr/>
          </p:nvSpPr>
          <p:spPr>
            <a:xfrm>
              <a:off x="2936747" y="2801107"/>
              <a:ext cx="79375" cy="0"/>
            </a:xfrm>
            <a:custGeom>
              <a:avLst/>
              <a:gdLst/>
              <a:ahLst/>
              <a:cxnLst/>
              <a:rect l="l" t="t" r="r" b="b"/>
              <a:pathLst>
                <a:path w="79375">
                  <a:moveTo>
                    <a:pt x="79247" y="0"/>
                  </a:moveTo>
                  <a:lnTo>
                    <a:pt x="0" y="0"/>
                  </a:lnTo>
                </a:path>
              </a:pathLst>
            </a:custGeom>
            <a:ln w="52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005327" y="2779771"/>
              <a:ext cx="44450" cy="43180"/>
            </a:xfrm>
            <a:custGeom>
              <a:avLst/>
              <a:gdLst/>
              <a:ahLst/>
              <a:cxnLst/>
              <a:rect l="l" t="t" r="r" b="b"/>
              <a:pathLst>
                <a:path w="44450" h="43180">
                  <a:moveTo>
                    <a:pt x="0" y="0"/>
                  </a:moveTo>
                  <a:lnTo>
                    <a:pt x="1523" y="3047"/>
                  </a:lnTo>
                  <a:lnTo>
                    <a:pt x="3047" y="4571"/>
                  </a:lnTo>
                  <a:lnTo>
                    <a:pt x="4571" y="9143"/>
                  </a:lnTo>
                  <a:lnTo>
                    <a:pt x="4571" y="12191"/>
                  </a:lnTo>
                  <a:lnTo>
                    <a:pt x="6095" y="13715"/>
                  </a:lnTo>
                  <a:lnTo>
                    <a:pt x="6095" y="27431"/>
                  </a:lnTo>
                  <a:lnTo>
                    <a:pt x="4571" y="30479"/>
                  </a:lnTo>
                  <a:lnTo>
                    <a:pt x="4571" y="33527"/>
                  </a:lnTo>
                  <a:lnTo>
                    <a:pt x="0" y="42671"/>
                  </a:lnTo>
                  <a:lnTo>
                    <a:pt x="44195" y="213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58439" y="2708143"/>
              <a:ext cx="402590" cy="373380"/>
            </a:xfrm>
            <a:custGeom>
              <a:avLst/>
              <a:gdLst/>
              <a:ahLst/>
              <a:cxnLst/>
              <a:rect l="l" t="t" r="r" b="b"/>
              <a:pathLst>
                <a:path w="402589" h="373380">
                  <a:moveTo>
                    <a:pt x="291083" y="92963"/>
                  </a:moveTo>
                  <a:lnTo>
                    <a:pt x="402335" y="92963"/>
                  </a:lnTo>
                </a:path>
                <a:path w="402589" h="373380">
                  <a:moveTo>
                    <a:pt x="88391" y="184403"/>
                  </a:moveTo>
                  <a:lnTo>
                    <a:pt x="129539" y="175259"/>
                  </a:lnTo>
                  <a:lnTo>
                    <a:pt x="160019" y="147827"/>
                  </a:lnTo>
                  <a:lnTo>
                    <a:pt x="176783" y="108203"/>
                  </a:lnTo>
                  <a:lnTo>
                    <a:pt x="178307" y="86867"/>
                  </a:lnTo>
                  <a:lnTo>
                    <a:pt x="175259" y="65531"/>
                  </a:lnTo>
                  <a:lnTo>
                    <a:pt x="153923" y="28955"/>
                  </a:lnTo>
                  <a:lnTo>
                    <a:pt x="118871" y="6095"/>
                  </a:lnTo>
                  <a:lnTo>
                    <a:pt x="99059" y="0"/>
                  </a:lnTo>
                  <a:lnTo>
                    <a:pt x="77723" y="0"/>
                  </a:lnTo>
                  <a:lnTo>
                    <a:pt x="39623" y="15239"/>
                  </a:lnTo>
                  <a:lnTo>
                    <a:pt x="10667" y="45719"/>
                  </a:lnTo>
                  <a:lnTo>
                    <a:pt x="0" y="86867"/>
                  </a:lnTo>
                  <a:lnTo>
                    <a:pt x="0" y="108203"/>
                  </a:lnTo>
                  <a:lnTo>
                    <a:pt x="16763" y="147827"/>
                  </a:lnTo>
                  <a:lnTo>
                    <a:pt x="48767" y="175259"/>
                  </a:lnTo>
                  <a:lnTo>
                    <a:pt x="88391" y="184403"/>
                  </a:lnTo>
                  <a:close/>
                </a:path>
                <a:path w="402589" h="373380">
                  <a:moveTo>
                    <a:pt x="88391" y="30479"/>
                  </a:moveTo>
                  <a:lnTo>
                    <a:pt x="126491" y="44195"/>
                  </a:lnTo>
                  <a:lnTo>
                    <a:pt x="135635" y="62483"/>
                  </a:lnTo>
                  <a:lnTo>
                    <a:pt x="134111" y="71627"/>
                  </a:lnTo>
                  <a:lnTo>
                    <a:pt x="126491" y="79247"/>
                  </a:lnTo>
                  <a:lnTo>
                    <a:pt x="115823" y="86867"/>
                  </a:lnTo>
                  <a:lnTo>
                    <a:pt x="103631" y="91439"/>
                  </a:lnTo>
                  <a:lnTo>
                    <a:pt x="88391" y="92963"/>
                  </a:lnTo>
                  <a:lnTo>
                    <a:pt x="74675" y="94487"/>
                  </a:lnTo>
                  <a:lnTo>
                    <a:pt x="60959" y="99059"/>
                  </a:lnTo>
                  <a:lnTo>
                    <a:pt x="50291" y="105155"/>
                  </a:lnTo>
                  <a:lnTo>
                    <a:pt x="44195" y="114299"/>
                  </a:lnTo>
                  <a:lnTo>
                    <a:pt x="41147" y="124967"/>
                  </a:lnTo>
                  <a:lnTo>
                    <a:pt x="44195" y="134111"/>
                  </a:lnTo>
                  <a:lnTo>
                    <a:pt x="50291" y="141731"/>
                  </a:lnTo>
                  <a:lnTo>
                    <a:pt x="60959" y="147827"/>
                  </a:lnTo>
                  <a:lnTo>
                    <a:pt x="74675" y="153923"/>
                  </a:lnTo>
                  <a:lnTo>
                    <a:pt x="88391" y="153923"/>
                  </a:lnTo>
                </a:path>
                <a:path w="402589" h="373380">
                  <a:moveTo>
                    <a:pt x="266699" y="373379"/>
                  </a:moveTo>
                  <a:lnTo>
                    <a:pt x="187451" y="373379"/>
                  </a:lnTo>
                </a:path>
              </a:pathLst>
            </a:custGeom>
            <a:ln w="52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014471" y="3060187"/>
              <a:ext cx="44450" cy="43180"/>
            </a:xfrm>
            <a:custGeom>
              <a:avLst/>
              <a:gdLst/>
              <a:ahLst/>
              <a:cxnLst/>
              <a:rect l="l" t="t" r="r" b="b"/>
              <a:pathLst>
                <a:path w="44450" h="43180">
                  <a:moveTo>
                    <a:pt x="0" y="0"/>
                  </a:moveTo>
                  <a:lnTo>
                    <a:pt x="4571" y="9143"/>
                  </a:lnTo>
                  <a:lnTo>
                    <a:pt x="4571" y="12191"/>
                  </a:lnTo>
                  <a:lnTo>
                    <a:pt x="6095" y="15239"/>
                  </a:lnTo>
                  <a:lnTo>
                    <a:pt x="6095" y="27431"/>
                  </a:lnTo>
                  <a:lnTo>
                    <a:pt x="4571" y="30479"/>
                  </a:lnTo>
                  <a:lnTo>
                    <a:pt x="4571" y="33527"/>
                  </a:lnTo>
                  <a:lnTo>
                    <a:pt x="0" y="42671"/>
                  </a:lnTo>
                  <a:lnTo>
                    <a:pt x="44195" y="213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767583" y="2990083"/>
              <a:ext cx="402590" cy="372110"/>
            </a:xfrm>
            <a:custGeom>
              <a:avLst/>
              <a:gdLst/>
              <a:ahLst/>
              <a:cxnLst/>
              <a:rect l="l" t="t" r="r" b="b"/>
              <a:pathLst>
                <a:path w="402589" h="372110">
                  <a:moveTo>
                    <a:pt x="291083" y="91439"/>
                  </a:moveTo>
                  <a:lnTo>
                    <a:pt x="402335" y="91439"/>
                  </a:lnTo>
                </a:path>
                <a:path w="402589" h="372110">
                  <a:moveTo>
                    <a:pt x="88391" y="184403"/>
                  </a:moveTo>
                  <a:lnTo>
                    <a:pt x="129539" y="175259"/>
                  </a:lnTo>
                  <a:lnTo>
                    <a:pt x="161543" y="147827"/>
                  </a:lnTo>
                  <a:lnTo>
                    <a:pt x="176783" y="108203"/>
                  </a:lnTo>
                  <a:lnTo>
                    <a:pt x="178307" y="86867"/>
                  </a:lnTo>
                  <a:lnTo>
                    <a:pt x="175259" y="65531"/>
                  </a:lnTo>
                  <a:lnTo>
                    <a:pt x="153923" y="27431"/>
                  </a:lnTo>
                  <a:lnTo>
                    <a:pt x="118871" y="4571"/>
                  </a:lnTo>
                  <a:lnTo>
                    <a:pt x="99059" y="0"/>
                  </a:lnTo>
                  <a:lnTo>
                    <a:pt x="77723" y="0"/>
                  </a:lnTo>
                  <a:lnTo>
                    <a:pt x="39623" y="13715"/>
                  </a:lnTo>
                  <a:lnTo>
                    <a:pt x="12191" y="45719"/>
                  </a:lnTo>
                  <a:lnTo>
                    <a:pt x="0" y="86867"/>
                  </a:lnTo>
                  <a:lnTo>
                    <a:pt x="1523" y="108203"/>
                  </a:lnTo>
                  <a:lnTo>
                    <a:pt x="16763" y="147827"/>
                  </a:lnTo>
                  <a:lnTo>
                    <a:pt x="48767" y="175259"/>
                  </a:lnTo>
                  <a:lnTo>
                    <a:pt x="88391" y="184403"/>
                  </a:lnTo>
                  <a:close/>
                </a:path>
                <a:path w="402589" h="372110">
                  <a:moveTo>
                    <a:pt x="88391" y="30479"/>
                  </a:moveTo>
                  <a:lnTo>
                    <a:pt x="103631" y="30479"/>
                  </a:lnTo>
                  <a:lnTo>
                    <a:pt x="115823" y="35051"/>
                  </a:lnTo>
                  <a:lnTo>
                    <a:pt x="126491" y="41147"/>
                  </a:lnTo>
                  <a:lnTo>
                    <a:pt x="135635" y="50291"/>
                  </a:lnTo>
                  <a:lnTo>
                    <a:pt x="135635" y="70103"/>
                  </a:lnTo>
                  <a:lnTo>
                    <a:pt x="126491" y="79247"/>
                  </a:lnTo>
                  <a:lnTo>
                    <a:pt x="115823" y="85343"/>
                  </a:lnTo>
                  <a:lnTo>
                    <a:pt x="103631" y="89915"/>
                  </a:lnTo>
                  <a:lnTo>
                    <a:pt x="88391" y="91439"/>
                  </a:lnTo>
                  <a:lnTo>
                    <a:pt x="74675" y="92963"/>
                  </a:lnTo>
                  <a:lnTo>
                    <a:pt x="60959" y="97535"/>
                  </a:lnTo>
                  <a:lnTo>
                    <a:pt x="50291" y="103631"/>
                  </a:lnTo>
                  <a:lnTo>
                    <a:pt x="44195" y="112775"/>
                  </a:lnTo>
                  <a:lnTo>
                    <a:pt x="41147" y="121919"/>
                  </a:lnTo>
                  <a:lnTo>
                    <a:pt x="44195" y="131063"/>
                  </a:lnTo>
                  <a:lnTo>
                    <a:pt x="50291" y="140207"/>
                  </a:lnTo>
                  <a:lnTo>
                    <a:pt x="60959" y="147827"/>
                  </a:lnTo>
                  <a:lnTo>
                    <a:pt x="74675" y="150875"/>
                  </a:lnTo>
                  <a:lnTo>
                    <a:pt x="88391" y="153923"/>
                  </a:lnTo>
                </a:path>
                <a:path w="402589" h="372110">
                  <a:moveTo>
                    <a:pt x="272795" y="371855"/>
                  </a:moveTo>
                  <a:lnTo>
                    <a:pt x="193547" y="371855"/>
                  </a:lnTo>
                </a:path>
              </a:pathLst>
            </a:custGeom>
            <a:ln w="52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029711" y="3340603"/>
              <a:ext cx="41275" cy="44450"/>
            </a:xfrm>
            <a:custGeom>
              <a:avLst/>
              <a:gdLst/>
              <a:ahLst/>
              <a:cxnLst/>
              <a:rect l="l" t="t" r="r" b="b"/>
              <a:pathLst>
                <a:path w="41275" h="44450">
                  <a:moveTo>
                    <a:pt x="0" y="0"/>
                  </a:moveTo>
                  <a:lnTo>
                    <a:pt x="1523" y="3047"/>
                  </a:lnTo>
                  <a:lnTo>
                    <a:pt x="1523" y="9143"/>
                  </a:lnTo>
                  <a:lnTo>
                    <a:pt x="3047" y="12191"/>
                  </a:lnTo>
                  <a:lnTo>
                    <a:pt x="3047" y="15239"/>
                  </a:lnTo>
                  <a:lnTo>
                    <a:pt x="4571" y="18287"/>
                  </a:lnTo>
                  <a:lnTo>
                    <a:pt x="4571" y="24383"/>
                  </a:lnTo>
                  <a:lnTo>
                    <a:pt x="3047" y="27431"/>
                  </a:lnTo>
                  <a:lnTo>
                    <a:pt x="3047" y="30479"/>
                  </a:lnTo>
                  <a:lnTo>
                    <a:pt x="1523" y="33527"/>
                  </a:lnTo>
                  <a:lnTo>
                    <a:pt x="1523" y="39623"/>
                  </a:lnTo>
                  <a:lnTo>
                    <a:pt x="0" y="44195"/>
                  </a:lnTo>
                  <a:lnTo>
                    <a:pt x="41147" y="213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781299" y="3268975"/>
              <a:ext cx="402590" cy="559435"/>
            </a:xfrm>
            <a:custGeom>
              <a:avLst/>
              <a:gdLst/>
              <a:ahLst/>
              <a:cxnLst/>
              <a:rect l="l" t="t" r="r" b="b"/>
              <a:pathLst>
                <a:path w="402589" h="559435">
                  <a:moveTo>
                    <a:pt x="289559" y="92963"/>
                  </a:moveTo>
                  <a:lnTo>
                    <a:pt x="402335" y="92963"/>
                  </a:lnTo>
                </a:path>
                <a:path w="402589" h="559435">
                  <a:moveTo>
                    <a:pt x="89915" y="185927"/>
                  </a:moveTo>
                  <a:lnTo>
                    <a:pt x="129539" y="175259"/>
                  </a:lnTo>
                  <a:lnTo>
                    <a:pt x="161543" y="147827"/>
                  </a:lnTo>
                  <a:lnTo>
                    <a:pt x="178307" y="109727"/>
                  </a:lnTo>
                  <a:lnTo>
                    <a:pt x="178307" y="86867"/>
                  </a:lnTo>
                  <a:lnTo>
                    <a:pt x="167639" y="47243"/>
                  </a:lnTo>
                  <a:lnTo>
                    <a:pt x="138683" y="16763"/>
                  </a:lnTo>
                  <a:lnTo>
                    <a:pt x="100583" y="0"/>
                  </a:lnTo>
                  <a:lnTo>
                    <a:pt x="79247" y="0"/>
                  </a:lnTo>
                  <a:lnTo>
                    <a:pt x="41147" y="16763"/>
                  </a:lnTo>
                  <a:lnTo>
                    <a:pt x="12191" y="47243"/>
                  </a:lnTo>
                  <a:lnTo>
                    <a:pt x="0" y="86867"/>
                  </a:lnTo>
                  <a:lnTo>
                    <a:pt x="1523" y="109727"/>
                  </a:lnTo>
                  <a:lnTo>
                    <a:pt x="18287" y="147827"/>
                  </a:lnTo>
                  <a:lnTo>
                    <a:pt x="48767" y="175259"/>
                  </a:lnTo>
                  <a:lnTo>
                    <a:pt x="89915" y="185927"/>
                  </a:lnTo>
                  <a:close/>
                </a:path>
                <a:path w="402589" h="559435">
                  <a:moveTo>
                    <a:pt x="89915" y="30479"/>
                  </a:moveTo>
                  <a:lnTo>
                    <a:pt x="103631" y="33527"/>
                  </a:lnTo>
                  <a:lnTo>
                    <a:pt x="117347" y="36575"/>
                  </a:lnTo>
                  <a:lnTo>
                    <a:pt x="128015" y="44195"/>
                  </a:lnTo>
                  <a:lnTo>
                    <a:pt x="134111" y="53339"/>
                  </a:lnTo>
                  <a:lnTo>
                    <a:pt x="137159" y="62483"/>
                  </a:lnTo>
                  <a:lnTo>
                    <a:pt x="134111" y="71627"/>
                  </a:lnTo>
                  <a:lnTo>
                    <a:pt x="89915" y="92963"/>
                  </a:lnTo>
                  <a:lnTo>
                    <a:pt x="74675" y="94487"/>
                  </a:lnTo>
                  <a:lnTo>
                    <a:pt x="62483" y="99059"/>
                  </a:lnTo>
                  <a:lnTo>
                    <a:pt x="51815" y="105155"/>
                  </a:lnTo>
                  <a:lnTo>
                    <a:pt x="42671" y="115823"/>
                  </a:lnTo>
                  <a:lnTo>
                    <a:pt x="42671" y="134111"/>
                  </a:lnTo>
                  <a:lnTo>
                    <a:pt x="51815" y="143255"/>
                  </a:lnTo>
                  <a:lnTo>
                    <a:pt x="62483" y="149351"/>
                  </a:lnTo>
                  <a:lnTo>
                    <a:pt x="74675" y="153923"/>
                  </a:lnTo>
                  <a:lnTo>
                    <a:pt x="89915" y="155447"/>
                  </a:lnTo>
                </a:path>
                <a:path w="402589" h="559435">
                  <a:moveTo>
                    <a:pt x="243839" y="559307"/>
                  </a:moveTo>
                  <a:lnTo>
                    <a:pt x="164591" y="559307"/>
                  </a:lnTo>
                </a:path>
              </a:pathLst>
            </a:custGeom>
            <a:ln w="52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014471" y="3806947"/>
              <a:ext cx="44450" cy="43180"/>
            </a:xfrm>
            <a:custGeom>
              <a:avLst/>
              <a:gdLst/>
              <a:ahLst/>
              <a:cxnLst/>
              <a:rect l="l" t="t" r="r" b="b"/>
              <a:pathLst>
                <a:path w="44450" h="43179">
                  <a:moveTo>
                    <a:pt x="0" y="0"/>
                  </a:moveTo>
                  <a:lnTo>
                    <a:pt x="4571" y="9143"/>
                  </a:lnTo>
                  <a:lnTo>
                    <a:pt x="4571" y="12191"/>
                  </a:lnTo>
                  <a:lnTo>
                    <a:pt x="6095" y="15239"/>
                  </a:lnTo>
                  <a:lnTo>
                    <a:pt x="6095" y="27431"/>
                  </a:lnTo>
                  <a:lnTo>
                    <a:pt x="4571" y="30479"/>
                  </a:lnTo>
                  <a:lnTo>
                    <a:pt x="4571" y="33527"/>
                  </a:lnTo>
                  <a:lnTo>
                    <a:pt x="3047" y="36575"/>
                  </a:lnTo>
                  <a:lnTo>
                    <a:pt x="1523" y="41147"/>
                  </a:lnTo>
                  <a:lnTo>
                    <a:pt x="0" y="42671"/>
                  </a:lnTo>
                  <a:lnTo>
                    <a:pt x="44195" y="213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767583" y="3736843"/>
              <a:ext cx="402590" cy="652780"/>
            </a:xfrm>
            <a:custGeom>
              <a:avLst/>
              <a:gdLst/>
              <a:ahLst/>
              <a:cxnLst/>
              <a:rect l="l" t="t" r="r" b="b"/>
              <a:pathLst>
                <a:path w="402589" h="652779">
                  <a:moveTo>
                    <a:pt x="291083" y="91439"/>
                  </a:moveTo>
                  <a:lnTo>
                    <a:pt x="402335" y="91439"/>
                  </a:lnTo>
                </a:path>
                <a:path w="402589" h="652779">
                  <a:moveTo>
                    <a:pt x="88391" y="184403"/>
                  </a:moveTo>
                  <a:lnTo>
                    <a:pt x="129539" y="175259"/>
                  </a:lnTo>
                  <a:lnTo>
                    <a:pt x="161543" y="147827"/>
                  </a:lnTo>
                  <a:lnTo>
                    <a:pt x="176783" y="108203"/>
                  </a:lnTo>
                  <a:lnTo>
                    <a:pt x="178307" y="86867"/>
                  </a:lnTo>
                  <a:lnTo>
                    <a:pt x="175259" y="64007"/>
                  </a:lnTo>
                  <a:lnTo>
                    <a:pt x="153923" y="27431"/>
                  </a:lnTo>
                  <a:lnTo>
                    <a:pt x="118871" y="4571"/>
                  </a:lnTo>
                  <a:lnTo>
                    <a:pt x="99059" y="0"/>
                  </a:lnTo>
                  <a:lnTo>
                    <a:pt x="77723" y="0"/>
                  </a:lnTo>
                  <a:lnTo>
                    <a:pt x="39623" y="13715"/>
                  </a:lnTo>
                  <a:lnTo>
                    <a:pt x="12191" y="44195"/>
                  </a:lnTo>
                  <a:lnTo>
                    <a:pt x="0" y="86867"/>
                  </a:lnTo>
                  <a:lnTo>
                    <a:pt x="1523" y="108203"/>
                  </a:lnTo>
                  <a:lnTo>
                    <a:pt x="16763" y="147827"/>
                  </a:lnTo>
                  <a:lnTo>
                    <a:pt x="48767" y="175259"/>
                  </a:lnTo>
                  <a:lnTo>
                    <a:pt x="88391" y="184403"/>
                  </a:lnTo>
                  <a:close/>
                </a:path>
                <a:path w="402589" h="652779">
                  <a:moveTo>
                    <a:pt x="88391" y="30479"/>
                  </a:moveTo>
                  <a:lnTo>
                    <a:pt x="103631" y="32003"/>
                  </a:lnTo>
                  <a:lnTo>
                    <a:pt x="115823" y="35051"/>
                  </a:lnTo>
                  <a:lnTo>
                    <a:pt x="126491" y="41147"/>
                  </a:lnTo>
                  <a:lnTo>
                    <a:pt x="135635" y="51815"/>
                  </a:lnTo>
                  <a:lnTo>
                    <a:pt x="135635" y="70103"/>
                  </a:lnTo>
                  <a:lnTo>
                    <a:pt x="126491" y="79247"/>
                  </a:lnTo>
                  <a:lnTo>
                    <a:pt x="115823" y="85343"/>
                  </a:lnTo>
                  <a:lnTo>
                    <a:pt x="103631" y="91439"/>
                  </a:lnTo>
                  <a:lnTo>
                    <a:pt x="88391" y="91439"/>
                  </a:lnTo>
                  <a:lnTo>
                    <a:pt x="74675" y="92963"/>
                  </a:lnTo>
                  <a:lnTo>
                    <a:pt x="60959" y="97535"/>
                  </a:lnTo>
                  <a:lnTo>
                    <a:pt x="50291" y="103631"/>
                  </a:lnTo>
                  <a:lnTo>
                    <a:pt x="44195" y="112775"/>
                  </a:lnTo>
                  <a:lnTo>
                    <a:pt x="41147" y="121919"/>
                  </a:lnTo>
                  <a:lnTo>
                    <a:pt x="44195" y="131063"/>
                  </a:lnTo>
                  <a:lnTo>
                    <a:pt x="50291" y="140207"/>
                  </a:lnTo>
                  <a:lnTo>
                    <a:pt x="60959" y="147827"/>
                  </a:lnTo>
                  <a:lnTo>
                    <a:pt x="74675" y="150875"/>
                  </a:lnTo>
                  <a:lnTo>
                    <a:pt x="88391" y="153923"/>
                  </a:lnTo>
                </a:path>
                <a:path w="402589" h="652779">
                  <a:moveTo>
                    <a:pt x="272795" y="652271"/>
                  </a:moveTo>
                  <a:lnTo>
                    <a:pt x="193547" y="652271"/>
                  </a:lnTo>
                </a:path>
              </a:pathLst>
            </a:custGeom>
            <a:ln w="52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029711" y="4369303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0"/>
                  </a:moveTo>
                  <a:lnTo>
                    <a:pt x="1523" y="1523"/>
                  </a:lnTo>
                  <a:lnTo>
                    <a:pt x="1523" y="7619"/>
                  </a:lnTo>
                  <a:lnTo>
                    <a:pt x="3047" y="10667"/>
                  </a:lnTo>
                  <a:lnTo>
                    <a:pt x="3047" y="13715"/>
                  </a:lnTo>
                  <a:lnTo>
                    <a:pt x="4571" y="18287"/>
                  </a:lnTo>
                  <a:lnTo>
                    <a:pt x="4571" y="22859"/>
                  </a:lnTo>
                  <a:lnTo>
                    <a:pt x="3047" y="27431"/>
                  </a:lnTo>
                  <a:lnTo>
                    <a:pt x="3047" y="28955"/>
                  </a:lnTo>
                  <a:lnTo>
                    <a:pt x="1523" y="32003"/>
                  </a:lnTo>
                  <a:lnTo>
                    <a:pt x="1523" y="39623"/>
                  </a:lnTo>
                  <a:lnTo>
                    <a:pt x="0" y="41147"/>
                  </a:lnTo>
                  <a:lnTo>
                    <a:pt x="41147" y="198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781299" y="4297675"/>
              <a:ext cx="402590" cy="184785"/>
            </a:xfrm>
            <a:custGeom>
              <a:avLst/>
              <a:gdLst/>
              <a:ahLst/>
              <a:cxnLst/>
              <a:rect l="l" t="t" r="r" b="b"/>
              <a:pathLst>
                <a:path w="402589" h="184785">
                  <a:moveTo>
                    <a:pt x="289559" y="91439"/>
                  </a:moveTo>
                  <a:lnTo>
                    <a:pt x="402335" y="91439"/>
                  </a:lnTo>
                </a:path>
                <a:path w="402589" h="184785">
                  <a:moveTo>
                    <a:pt x="89915" y="184403"/>
                  </a:moveTo>
                  <a:lnTo>
                    <a:pt x="129539" y="175259"/>
                  </a:lnTo>
                  <a:lnTo>
                    <a:pt x="161543" y="147827"/>
                  </a:lnTo>
                  <a:lnTo>
                    <a:pt x="178307" y="108203"/>
                  </a:lnTo>
                  <a:lnTo>
                    <a:pt x="178307" y="86867"/>
                  </a:lnTo>
                  <a:lnTo>
                    <a:pt x="167639" y="45719"/>
                  </a:lnTo>
                  <a:lnTo>
                    <a:pt x="138683" y="13715"/>
                  </a:lnTo>
                  <a:lnTo>
                    <a:pt x="100583" y="0"/>
                  </a:lnTo>
                  <a:lnTo>
                    <a:pt x="79247" y="0"/>
                  </a:lnTo>
                  <a:lnTo>
                    <a:pt x="41147" y="13715"/>
                  </a:lnTo>
                  <a:lnTo>
                    <a:pt x="12191" y="45719"/>
                  </a:lnTo>
                  <a:lnTo>
                    <a:pt x="0" y="86867"/>
                  </a:lnTo>
                  <a:lnTo>
                    <a:pt x="1523" y="108203"/>
                  </a:lnTo>
                  <a:lnTo>
                    <a:pt x="18287" y="147827"/>
                  </a:lnTo>
                  <a:lnTo>
                    <a:pt x="48767" y="175259"/>
                  </a:lnTo>
                  <a:lnTo>
                    <a:pt x="89915" y="184403"/>
                  </a:lnTo>
                  <a:close/>
                </a:path>
                <a:path w="402589" h="184785">
                  <a:moveTo>
                    <a:pt x="89915" y="30479"/>
                  </a:moveTo>
                  <a:lnTo>
                    <a:pt x="128015" y="42671"/>
                  </a:lnTo>
                  <a:lnTo>
                    <a:pt x="137159" y="60959"/>
                  </a:lnTo>
                  <a:lnTo>
                    <a:pt x="134111" y="71627"/>
                  </a:lnTo>
                  <a:lnTo>
                    <a:pt x="128015" y="79247"/>
                  </a:lnTo>
                  <a:lnTo>
                    <a:pt x="117347" y="85343"/>
                  </a:lnTo>
                  <a:lnTo>
                    <a:pt x="103631" y="91439"/>
                  </a:lnTo>
                  <a:lnTo>
                    <a:pt x="89915" y="91439"/>
                  </a:lnTo>
                  <a:lnTo>
                    <a:pt x="74675" y="92963"/>
                  </a:lnTo>
                  <a:lnTo>
                    <a:pt x="62483" y="97535"/>
                  </a:lnTo>
                  <a:lnTo>
                    <a:pt x="51815" y="105155"/>
                  </a:lnTo>
                  <a:lnTo>
                    <a:pt x="42671" y="112775"/>
                  </a:lnTo>
                  <a:lnTo>
                    <a:pt x="42671" y="132587"/>
                  </a:lnTo>
                  <a:lnTo>
                    <a:pt x="51815" y="140207"/>
                  </a:lnTo>
                  <a:lnTo>
                    <a:pt x="62483" y="147827"/>
                  </a:lnTo>
                  <a:lnTo>
                    <a:pt x="74675" y="152399"/>
                  </a:lnTo>
                  <a:lnTo>
                    <a:pt x="89915" y="153923"/>
                  </a:lnTo>
                </a:path>
              </a:pathLst>
            </a:custGeom>
            <a:ln w="52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795015" y="4154419"/>
              <a:ext cx="375285" cy="0"/>
            </a:xfrm>
            <a:custGeom>
              <a:avLst/>
              <a:gdLst/>
              <a:ahLst/>
              <a:cxnLst/>
              <a:rect l="l" t="t" r="r" b="b"/>
              <a:pathLst>
                <a:path w="375285">
                  <a:moveTo>
                    <a:pt x="0" y="0"/>
                  </a:moveTo>
                  <a:lnTo>
                    <a:pt x="374903" y="0"/>
                  </a:lnTo>
                </a:path>
              </a:pathLst>
            </a:custGeom>
            <a:ln w="5260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075431" y="2706619"/>
              <a:ext cx="0" cy="467995"/>
            </a:xfrm>
            <a:custGeom>
              <a:avLst/>
              <a:gdLst/>
              <a:ahLst/>
              <a:cxnLst/>
              <a:rect l="l" t="t" r="r" b="b"/>
              <a:pathLst>
                <a:path h="467994">
                  <a:moveTo>
                    <a:pt x="0" y="0"/>
                  </a:moveTo>
                  <a:lnTo>
                    <a:pt x="0" y="185927"/>
                  </a:lnTo>
                </a:path>
                <a:path h="467994">
                  <a:moveTo>
                    <a:pt x="0" y="280415"/>
                  </a:moveTo>
                  <a:lnTo>
                    <a:pt x="0" y="467867"/>
                  </a:lnTo>
                </a:path>
              </a:pathLst>
            </a:custGeom>
            <a:ln w="52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075431" y="2706619"/>
              <a:ext cx="0" cy="748665"/>
            </a:xfrm>
            <a:custGeom>
              <a:avLst/>
              <a:gdLst/>
              <a:ahLst/>
              <a:cxnLst/>
              <a:rect l="l" t="t" r="r" b="b"/>
              <a:pathLst>
                <a:path h="748664">
                  <a:moveTo>
                    <a:pt x="0" y="560831"/>
                  </a:moveTo>
                  <a:lnTo>
                    <a:pt x="0" y="748283"/>
                  </a:lnTo>
                </a:path>
                <a:path h="748664">
                  <a:moveTo>
                    <a:pt x="0" y="0"/>
                  </a:moveTo>
                  <a:lnTo>
                    <a:pt x="0" y="185927"/>
                  </a:lnTo>
                </a:path>
                <a:path h="748664">
                  <a:moveTo>
                    <a:pt x="0" y="280415"/>
                  </a:moveTo>
                  <a:lnTo>
                    <a:pt x="0" y="467867"/>
                  </a:lnTo>
                </a:path>
              </a:pathLst>
            </a:custGeom>
            <a:ln w="144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075431" y="3267451"/>
              <a:ext cx="0" cy="187960"/>
            </a:xfrm>
            <a:custGeom>
              <a:avLst/>
              <a:gdLst/>
              <a:ahLst/>
              <a:cxnLst/>
              <a:rect l="l" t="t" r="r" b="b"/>
              <a:pathLst>
                <a:path h="187960">
                  <a:moveTo>
                    <a:pt x="0" y="0"/>
                  </a:moveTo>
                  <a:lnTo>
                    <a:pt x="0" y="187451"/>
                  </a:lnTo>
                </a:path>
              </a:pathLst>
            </a:custGeom>
            <a:ln w="52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075431" y="3735319"/>
              <a:ext cx="0" cy="748665"/>
            </a:xfrm>
            <a:custGeom>
              <a:avLst/>
              <a:gdLst/>
              <a:ahLst/>
              <a:cxnLst/>
              <a:rect l="l" t="t" r="r" b="b"/>
              <a:pathLst>
                <a:path h="748664">
                  <a:moveTo>
                    <a:pt x="0" y="562355"/>
                  </a:moveTo>
                  <a:lnTo>
                    <a:pt x="0" y="748283"/>
                  </a:lnTo>
                </a:path>
                <a:path h="748664">
                  <a:moveTo>
                    <a:pt x="0" y="0"/>
                  </a:moveTo>
                  <a:lnTo>
                    <a:pt x="0" y="187451"/>
                  </a:lnTo>
                </a:path>
              </a:pathLst>
            </a:custGeom>
            <a:ln w="144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2566415" y="2726293"/>
            <a:ext cx="165100" cy="1530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800" spc="25" dirty="0">
                <a:latin typeface="Arial MT"/>
                <a:cs typeface="Arial MT"/>
              </a:rPr>
              <a:t>G</a:t>
            </a:r>
            <a:r>
              <a:rPr sz="800" spc="-145" dirty="0">
                <a:latin typeface="Arial MT"/>
                <a:cs typeface="Arial MT"/>
              </a:rPr>
              <a:t> </a:t>
            </a:r>
            <a:r>
              <a:rPr sz="800" spc="20" dirty="0">
                <a:latin typeface="Arial MT"/>
                <a:cs typeface="Arial MT"/>
              </a:rPr>
              <a:t>1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569462" y="2997566"/>
            <a:ext cx="163830" cy="1530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800" spc="90" dirty="0">
                <a:latin typeface="Arial MT"/>
                <a:cs typeface="Arial MT"/>
              </a:rPr>
              <a:t>G</a:t>
            </a:r>
            <a:r>
              <a:rPr sz="800" spc="20" dirty="0">
                <a:latin typeface="Arial MT"/>
                <a:cs typeface="Arial MT"/>
              </a:rPr>
              <a:t>2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602990" y="3306938"/>
            <a:ext cx="163830" cy="1530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800" spc="90" dirty="0">
                <a:latin typeface="Arial MT"/>
                <a:cs typeface="Arial MT"/>
              </a:rPr>
              <a:t>G</a:t>
            </a:r>
            <a:r>
              <a:rPr sz="800" spc="20" dirty="0">
                <a:latin typeface="Arial MT"/>
                <a:cs typeface="Arial MT"/>
              </a:rPr>
              <a:t>3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570987" y="3773281"/>
            <a:ext cx="128270" cy="1530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800" spc="90" dirty="0">
                <a:latin typeface="Arial MT"/>
                <a:cs typeface="Arial MT"/>
              </a:rPr>
              <a:t>G</a:t>
            </a:r>
            <a:r>
              <a:rPr sz="800" spc="5" dirty="0">
                <a:latin typeface="Arial MT"/>
                <a:cs typeface="Arial MT"/>
              </a:rPr>
              <a:t>i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602990" y="4306681"/>
            <a:ext cx="163830" cy="1530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800" spc="90" dirty="0">
                <a:latin typeface="Arial MT"/>
                <a:cs typeface="Arial MT"/>
              </a:rPr>
              <a:t>G</a:t>
            </a:r>
            <a:r>
              <a:rPr sz="800" spc="20" dirty="0">
                <a:latin typeface="Arial MT"/>
                <a:cs typeface="Arial MT"/>
              </a:rPr>
              <a:t>n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2795016" y="2706619"/>
            <a:ext cx="1965960" cy="1682750"/>
            <a:chOff x="2795016" y="2706619"/>
            <a:chExt cx="1965960" cy="1682750"/>
          </a:xfrm>
        </p:grpSpPr>
        <p:sp>
          <p:nvSpPr>
            <p:cNvPr id="28" name="object 28"/>
            <p:cNvSpPr/>
            <p:nvPr/>
          </p:nvSpPr>
          <p:spPr>
            <a:xfrm>
              <a:off x="2795016" y="3174487"/>
              <a:ext cx="1965960" cy="841375"/>
            </a:xfrm>
            <a:custGeom>
              <a:avLst/>
              <a:gdLst/>
              <a:ahLst/>
              <a:cxnLst/>
              <a:rect l="l" t="t" r="r" b="b"/>
              <a:pathLst>
                <a:path w="1965960" h="841375">
                  <a:moveTo>
                    <a:pt x="0" y="374903"/>
                  </a:moveTo>
                  <a:lnTo>
                    <a:pt x="374903" y="374903"/>
                  </a:lnTo>
                </a:path>
                <a:path w="1965960" h="841375">
                  <a:moveTo>
                    <a:pt x="0" y="841247"/>
                  </a:moveTo>
                  <a:lnTo>
                    <a:pt x="374903" y="841247"/>
                  </a:lnTo>
                </a:path>
                <a:path w="1965960" h="841375">
                  <a:moveTo>
                    <a:pt x="0" y="466343"/>
                  </a:moveTo>
                  <a:lnTo>
                    <a:pt x="374903" y="466343"/>
                  </a:lnTo>
                </a:path>
                <a:path w="1965960" h="841375">
                  <a:moveTo>
                    <a:pt x="1591055" y="0"/>
                  </a:moveTo>
                  <a:lnTo>
                    <a:pt x="1965959" y="0"/>
                  </a:lnTo>
                </a:path>
                <a:path w="1965960" h="841375">
                  <a:moveTo>
                    <a:pt x="1591055" y="284987"/>
                  </a:moveTo>
                  <a:lnTo>
                    <a:pt x="1965959" y="284987"/>
                  </a:lnTo>
                </a:path>
                <a:path w="1965960" h="841375">
                  <a:moveTo>
                    <a:pt x="1591055" y="841247"/>
                  </a:moveTo>
                  <a:lnTo>
                    <a:pt x="1965959" y="841247"/>
                  </a:lnTo>
                </a:path>
              </a:pathLst>
            </a:custGeom>
            <a:ln w="5260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480560" y="2706619"/>
              <a:ext cx="0" cy="186055"/>
            </a:xfrm>
            <a:custGeom>
              <a:avLst/>
              <a:gdLst/>
              <a:ahLst/>
              <a:cxnLst/>
              <a:rect l="l" t="t" r="r" b="b"/>
              <a:pathLst>
                <a:path h="186055">
                  <a:moveTo>
                    <a:pt x="0" y="0"/>
                  </a:moveTo>
                  <a:lnTo>
                    <a:pt x="0" y="185927"/>
                  </a:lnTo>
                </a:path>
              </a:pathLst>
            </a:custGeom>
            <a:ln w="144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386072" y="2801107"/>
              <a:ext cx="317500" cy="0"/>
            </a:xfrm>
            <a:custGeom>
              <a:avLst/>
              <a:gdLst/>
              <a:ahLst/>
              <a:cxnLst/>
              <a:rect l="l" t="t" r="r" b="b"/>
              <a:pathLst>
                <a:path w="317500">
                  <a:moveTo>
                    <a:pt x="0" y="0"/>
                  </a:moveTo>
                  <a:lnTo>
                    <a:pt x="316991" y="0"/>
                  </a:lnTo>
                </a:path>
              </a:pathLst>
            </a:custGeom>
            <a:ln w="52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696967" y="2778247"/>
              <a:ext cx="64135" cy="44450"/>
            </a:xfrm>
            <a:custGeom>
              <a:avLst/>
              <a:gdLst/>
              <a:ahLst/>
              <a:cxnLst/>
              <a:rect l="l" t="t" r="r" b="b"/>
              <a:pathLst>
                <a:path w="64135" h="44450">
                  <a:moveTo>
                    <a:pt x="0" y="0"/>
                  </a:moveTo>
                  <a:lnTo>
                    <a:pt x="0" y="44195"/>
                  </a:lnTo>
                  <a:lnTo>
                    <a:pt x="64007" y="228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480560" y="3079999"/>
              <a:ext cx="0" cy="187960"/>
            </a:xfrm>
            <a:custGeom>
              <a:avLst/>
              <a:gdLst/>
              <a:ahLst/>
              <a:cxnLst/>
              <a:rect l="l" t="t" r="r" b="b"/>
              <a:pathLst>
                <a:path h="187960">
                  <a:moveTo>
                    <a:pt x="0" y="0"/>
                  </a:moveTo>
                  <a:lnTo>
                    <a:pt x="0" y="187451"/>
                  </a:lnTo>
                </a:path>
              </a:pathLst>
            </a:custGeom>
            <a:ln w="144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386072" y="3174487"/>
              <a:ext cx="317500" cy="0"/>
            </a:xfrm>
            <a:custGeom>
              <a:avLst/>
              <a:gdLst/>
              <a:ahLst/>
              <a:cxnLst/>
              <a:rect l="l" t="t" r="r" b="b"/>
              <a:pathLst>
                <a:path w="317500">
                  <a:moveTo>
                    <a:pt x="0" y="0"/>
                  </a:moveTo>
                  <a:lnTo>
                    <a:pt x="316991" y="0"/>
                  </a:lnTo>
                </a:path>
              </a:pathLst>
            </a:custGeom>
            <a:ln w="52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696967" y="3153151"/>
              <a:ext cx="64135" cy="43180"/>
            </a:xfrm>
            <a:custGeom>
              <a:avLst/>
              <a:gdLst/>
              <a:ahLst/>
              <a:cxnLst/>
              <a:rect l="l" t="t" r="r" b="b"/>
              <a:pathLst>
                <a:path w="64135" h="43180">
                  <a:moveTo>
                    <a:pt x="0" y="0"/>
                  </a:moveTo>
                  <a:lnTo>
                    <a:pt x="0" y="42671"/>
                  </a:lnTo>
                  <a:lnTo>
                    <a:pt x="64007" y="213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480560" y="4203187"/>
              <a:ext cx="0" cy="186055"/>
            </a:xfrm>
            <a:custGeom>
              <a:avLst/>
              <a:gdLst/>
              <a:ahLst/>
              <a:cxnLst/>
              <a:rect l="l" t="t" r="r" b="b"/>
              <a:pathLst>
                <a:path h="186054">
                  <a:moveTo>
                    <a:pt x="0" y="0"/>
                  </a:moveTo>
                  <a:lnTo>
                    <a:pt x="0" y="185927"/>
                  </a:lnTo>
                </a:path>
              </a:pathLst>
            </a:custGeom>
            <a:ln w="144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386072" y="4297675"/>
              <a:ext cx="317500" cy="0"/>
            </a:xfrm>
            <a:custGeom>
              <a:avLst/>
              <a:gdLst/>
              <a:ahLst/>
              <a:cxnLst/>
              <a:rect l="l" t="t" r="r" b="b"/>
              <a:pathLst>
                <a:path w="317500">
                  <a:moveTo>
                    <a:pt x="0" y="0"/>
                  </a:moveTo>
                  <a:lnTo>
                    <a:pt x="316991" y="0"/>
                  </a:lnTo>
                </a:path>
              </a:pathLst>
            </a:custGeom>
            <a:ln w="52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696967" y="4274815"/>
              <a:ext cx="64135" cy="44450"/>
            </a:xfrm>
            <a:custGeom>
              <a:avLst/>
              <a:gdLst/>
              <a:ahLst/>
              <a:cxnLst/>
              <a:rect l="l" t="t" r="r" b="b"/>
              <a:pathLst>
                <a:path w="64135" h="44450">
                  <a:moveTo>
                    <a:pt x="0" y="0"/>
                  </a:moveTo>
                  <a:lnTo>
                    <a:pt x="0" y="44195"/>
                  </a:lnTo>
                  <a:lnTo>
                    <a:pt x="64007" y="228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480560" y="3640831"/>
              <a:ext cx="0" cy="187960"/>
            </a:xfrm>
            <a:custGeom>
              <a:avLst/>
              <a:gdLst/>
              <a:ahLst/>
              <a:cxnLst/>
              <a:rect l="l" t="t" r="r" b="b"/>
              <a:pathLst>
                <a:path h="187960">
                  <a:moveTo>
                    <a:pt x="0" y="0"/>
                  </a:moveTo>
                  <a:lnTo>
                    <a:pt x="0" y="187451"/>
                  </a:lnTo>
                </a:path>
              </a:pathLst>
            </a:custGeom>
            <a:ln w="144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386072" y="3735319"/>
              <a:ext cx="317500" cy="0"/>
            </a:xfrm>
            <a:custGeom>
              <a:avLst/>
              <a:gdLst/>
              <a:ahLst/>
              <a:cxnLst/>
              <a:rect l="l" t="t" r="r" b="b"/>
              <a:pathLst>
                <a:path w="317500">
                  <a:moveTo>
                    <a:pt x="0" y="0"/>
                  </a:moveTo>
                  <a:lnTo>
                    <a:pt x="316991" y="0"/>
                  </a:lnTo>
                </a:path>
              </a:pathLst>
            </a:custGeom>
            <a:ln w="52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696967" y="3713983"/>
              <a:ext cx="64135" cy="44450"/>
            </a:xfrm>
            <a:custGeom>
              <a:avLst/>
              <a:gdLst/>
              <a:ahLst/>
              <a:cxnLst/>
              <a:rect l="l" t="t" r="r" b="b"/>
              <a:pathLst>
                <a:path w="64135" h="44450">
                  <a:moveTo>
                    <a:pt x="0" y="0"/>
                  </a:moveTo>
                  <a:lnTo>
                    <a:pt x="0" y="44195"/>
                  </a:lnTo>
                  <a:lnTo>
                    <a:pt x="64007" y="213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4826506" y="2744581"/>
            <a:ext cx="157480" cy="1530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800" spc="90" dirty="0">
                <a:latin typeface="Arial MT"/>
                <a:cs typeface="Arial MT"/>
              </a:rPr>
              <a:t>D</a:t>
            </a:r>
            <a:r>
              <a:rPr sz="800" spc="20" dirty="0">
                <a:latin typeface="Arial MT"/>
                <a:cs typeface="Arial MT"/>
              </a:rPr>
              <a:t>1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826506" y="3101197"/>
            <a:ext cx="157480" cy="1530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800" spc="90" dirty="0">
                <a:latin typeface="Arial MT"/>
                <a:cs typeface="Arial MT"/>
              </a:rPr>
              <a:t>D</a:t>
            </a:r>
            <a:r>
              <a:rPr sz="800" spc="20" dirty="0">
                <a:latin typeface="Arial MT"/>
                <a:cs typeface="Arial MT"/>
              </a:rPr>
              <a:t>2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855462" y="4241149"/>
            <a:ext cx="186690" cy="1530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800" spc="90" dirty="0">
                <a:latin typeface="Arial MT"/>
                <a:cs typeface="Arial MT"/>
              </a:rPr>
              <a:t>D</a:t>
            </a:r>
            <a:r>
              <a:rPr sz="800" spc="30" dirty="0">
                <a:latin typeface="Arial MT"/>
                <a:cs typeface="Arial MT"/>
              </a:rPr>
              <a:t>m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864606" y="3652885"/>
            <a:ext cx="121920" cy="1530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800" spc="90" dirty="0">
                <a:latin typeface="Arial MT"/>
                <a:cs typeface="Arial MT"/>
              </a:rPr>
              <a:t>D</a:t>
            </a:r>
            <a:r>
              <a:rPr sz="800" spc="5" dirty="0">
                <a:latin typeface="Arial MT"/>
                <a:cs typeface="Arial MT"/>
              </a:rPr>
              <a:t>j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2420111" y="2519167"/>
            <a:ext cx="2715895" cy="2152015"/>
          </a:xfrm>
          <a:custGeom>
            <a:avLst/>
            <a:gdLst/>
            <a:ahLst/>
            <a:cxnLst/>
            <a:rect l="l" t="t" r="r" b="b"/>
            <a:pathLst>
              <a:path w="2715895" h="2152015">
                <a:moveTo>
                  <a:pt x="0" y="0"/>
                </a:moveTo>
                <a:lnTo>
                  <a:pt x="2715767" y="0"/>
                </a:lnTo>
              </a:path>
              <a:path w="2715895" h="2152015">
                <a:moveTo>
                  <a:pt x="0" y="2151887"/>
                </a:moveTo>
                <a:lnTo>
                  <a:pt x="2715767" y="2151887"/>
                </a:lnTo>
              </a:path>
              <a:path w="2715895" h="2152015">
                <a:moveTo>
                  <a:pt x="0" y="0"/>
                </a:moveTo>
                <a:lnTo>
                  <a:pt x="0" y="2151887"/>
                </a:lnTo>
              </a:path>
              <a:path w="2715895" h="2152015">
                <a:moveTo>
                  <a:pt x="2715767" y="0"/>
                </a:moveTo>
                <a:lnTo>
                  <a:pt x="2715767" y="2151887"/>
                </a:lnTo>
              </a:path>
            </a:pathLst>
          </a:custGeom>
          <a:ln w="52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706627" y="4763518"/>
            <a:ext cx="6146800" cy="9836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Comic Sans MS"/>
                <a:cs typeface="Comic Sans MS"/>
              </a:rPr>
              <a:t>Fig.1.-</a:t>
            </a:r>
            <a:r>
              <a:rPr sz="1000" spc="280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Representación </a:t>
            </a:r>
            <a:r>
              <a:rPr sz="1000" dirty="0">
                <a:latin typeface="Comic Sans MS"/>
                <a:cs typeface="Comic Sans MS"/>
              </a:rPr>
              <a:t>de </a:t>
            </a:r>
            <a:r>
              <a:rPr sz="1000" spc="-5" dirty="0">
                <a:latin typeface="Comic Sans MS"/>
                <a:cs typeface="Comic Sans MS"/>
              </a:rPr>
              <a:t>un</a:t>
            </a:r>
            <a:r>
              <a:rPr sz="1000" spc="-10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SEP</a:t>
            </a:r>
            <a:endParaRPr sz="10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50">
              <a:latin typeface="Comic Sans MS"/>
              <a:cs typeface="Comic Sans MS"/>
            </a:endParaRPr>
          </a:p>
          <a:p>
            <a:pPr marL="12700" marR="5080">
              <a:lnSpc>
                <a:spcPct val="115799"/>
              </a:lnSpc>
            </a:pP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1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generación</a:t>
            </a:r>
            <a:r>
              <a:rPr sz="1200" spc="1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producida</a:t>
            </a:r>
            <a:r>
              <a:rPr sz="1200" spc="1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1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equilibra</a:t>
            </a:r>
            <a:r>
              <a:rPr sz="1200" spc="1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</a:t>
            </a:r>
            <a:r>
              <a:rPr sz="1200" spc="1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1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demanda</a:t>
            </a:r>
            <a:r>
              <a:rPr sz="1200" spc="1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1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las</a:t>
            </a:r>
            <a:r>
              <a:rPr sz="1200" spc="1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cargas</a:t>
            </a:r>
            <a:r>
              <a:rPr sz="1200" spc="1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más</a:t>
            </a:r>
            <a:r>
              <a:rPr sz="1200" spc="1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las</a:t>
            </a:r>
            <a:r>
              <a:rPr sz="1200" spc="1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pérdidas,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resultando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como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señal 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ese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balance,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una frecuencia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constante:</a:t>
            </a:r>
            <a:endParaRPr sz="1200">
              <a:latin typeface="Comic Sans MS"/>
              <a:cs typeface="Comic Sans MS"/>
            </a:endParaRPr>
          </a:p>
          <a:p>
            <a:pPr marL="85725">
              <a:lnSpc>
                <a:spcPct val="100000"/>
              </a:lnSpc>
              <a:spcBef>
                <a:spcPts val="165"/>
              </a:spcBef>
              <a:tabLst>
                <a:tab pos="640080" algn="l"/>
              </a:tabLst>
            </a:pPr>
            <a:r>
              <a:rPr sz="1000" spc="-5" dirty="0">
                <a:latin typeface="Times New Roman"/>
                <a:cs typeface="Times New Roman"/>
              </a:rPr>
              <a:t>n	</a:t>
            </a:r>
            <a:r>
              <a:rPr sz="1000" dirty="0">
                <a:latin typeface="Times New Roman"/>
                <a:cs typeface="Times New Roman"/>
              </a:rPr>
              <a:t>m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33038" y="5686906"/>
            <a:ext cx="253873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Symbol"/>
                <a:cs typeface="Symbol"/>
              </a:rPr>
              <a:t></a:t>
            </a:r>
            <a:r>
              <a:rPr sz="1200" spc="-90" dirty="0">
                <a:latin typeface="Times New Roman"/>
                <a:cs typeface="Times New Roman"/>
              </a:rPr>
              <a:t> </a:t>
            </a:r>
            <a:r>
              <a:rPr sz="1800" spc="-165" baseline="4629" dirty="0">
                <a:latin typeface="Times New Roman"/>
                <a:cs typeface="Times New Roman"/>
              </a:rPr>
              <a:t>P</a:t>
            </a:r>
            <a:r>
              <a:rPr sz="1500" spc="112" baseline="-11111" dirty="0">
                <a:latin typeface="Times New Roman"/>
                <a:cs typeface="Times New Roman"/>
              </a:rPr>
              <a:t>G</a:t>
            </a:r>
            <a:r>
              <a:rPr sz="1500" spc="-7" baseline="-19444" dirty="0">
                <a:latin typeface="Times New Roman"/>
                <a:cs typeface="Times New Roman"/>
              </a:rPr>
              <a:t>i</a:t>
            </a:r>
            <a:r>
              <a:rPr sz="1500" baseline="-19444" dirty="0">
                <a:latin typeface="Times New Roman"/>
                <a:cs typeface="Times New Roman"/>
              </a:rPr>
              <a:t> </a:t>
            </a:r>
            <a:r>
              <a:rPr sz="1500" spc="-179" baseline="-19444" dirty="0">
                <a:latin typeface="Times New Roman"/>
                <a:cs typeface="Times New Roman"/>
              </a:rPr>
              <a:t> </a:t>
            </a:r>
            <a:r>
              <a:rPr sz="1800" spc="-7" baseline="4629" dirty="0">
                <a:latin typeface="Comic Sans MS"/>
                <a:cs typeface="Comic Sans MS"/>
              </a:rPr>
              <a:t>=</a:t>
            </a:r>
            <a:r>
              <a:rPr sz="1800" baseline="4629" dirty="0">
                <a:latin typeface="Times New Roman"/>
                <a:cs typeface="Times New Roman"/>
              </a:rPr>
              <a:t>  </a:t>
            </a:r>
            <a:r>
              <a:rPr sz="1800" spc="-150" baseline="462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Symbol"/>
                <a:cs typeface="Symbol"/>
              </a:rPr>
              <a:t>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50" dirty="0">
                <a:latin typeface="Times New Roman"/>
                <a:cs typeface="Times New Roman"/>
              </a:rPr>
              <a:t> </a:t>
            </a:r>
            <a:r>
              <a:rPr sz="1800" spc="-89" baseline="4629" dirty="0">
                <a:latin typeface="Times New Roman"/>
                <a:cs typeface="Times New Roman"/>
              </a:rPr>
              <a:t>P</a:t>
            </a:r>
            <a:r>
              <a:rPr sz="1500" baseline="-11111" dirty="0">
                <a:latin typeface="Times New Roman"/>
                <a:cs typeface="Times New Roman"/>
              </a:rPr>
              <a:t>D</a:t>
            </a:r>
            <a:r>
              <a:rPr sz="1500" spc="-150" baseline="-11111" dirty="0">
                <a:latin typeface="Times New Roman"/>
                <a:cs typeface="Times New Roman"/>
              </a:rPr>
              <a:t> </a:t>
            </a:r>
            <a:r>
              <a:rPr sz="1200" spc="-7" baseline="-31250" dirty="0">
                <a:latin typeface="Times New Roman"/>
                <a:cs typeface="Times New Roman"/>
              </a:rPr>
              <a:t>j</a:t>
            </a:r>
            <a:r>
              <a:rPr sz="1200" baseline="-31250" dirty="0">
                <a:latin typeface="Times New Roman"/>
                <a:cs typeface="Times New Roman"/>
              </a:rPr>
              <a:t> </a:t>
            </a:r>
            <a:r>
              <a:rPr sz="1200" spc="52" baseline="-31250" dirty="0">
                <a:latin typeface="Times New Roman"/>
                <a:cs typeface="Times New Roman"/>
              </a:rPr>
              <a:t> </a:t>
            </a:r>
            <a:r>
              <a:rPr sz="1800" spc="-7" baseline="4629" dirty="0">
                <a:latin typeface="Comic Sans MS"/>
                <a:cs typeface="Comic Sans MS"/>
              </a:rPr>
              <a:t>+</a:t>
            </a:r>
            <a:r>
              <a:rPr sz="1800" spc="82" baseline="4629" dirty="0">
                <a:latin typeface="Times New Roman"/>
                <a:cs typeface="Times New Roman"/>
              </a:rPr>
              <a:t> </a:t>
            </a:r>
            <a:r>
              <a:rPr sz="1800" spc="-22" baseline="4629" dirty="0">
                <a:latin typeface="Comic Sans MS"/>
                <a:cs typeface="Comic Sans MS"/>
              </a:rPr>
              <a:t>p</a:t>
            </a:r>
            <a:r>
              <a:rPr sz="1800" spc="-7" baseline="4629" dirty="0">
                <a:latin typeface="Comic Sans MS"/>
                <a:cs typeface="Comic Sans MS"/>
              </a:rPr>
              <a:t>é</a:t>
            </a:r>
            <a:r>
              <a:rPr sz="1800" spc="7" baseline="4629" dirty="0">
                <a:latin typeface="Comic Sans MS"/>
                <a:cs typeface="Comic Sans MS"/>
              </a:rPr>
              <a:t>r</a:t>
            </a:r>
            <a:r>
              <a:rPr sz="1800" spc="-7" baseline="4629" dirty="0">
                <a:latin typeface="Comic Sans MS"/>
                <a:cs typeface="Comic Sans MS"/>
              </a:rPr>
              <a:t>d</a:t>
            </a:r>
            <a:r>
              <a:rPr sz="1800" spc="-15" baseline="4629" dirty="0">
                <a:latin typeface="Comic Sans MS"/>
                <a:cs typeface="Comic Sans MS"/>
              </a:rPr>
              <a:t>i</a:t>
            </a:r>
            <a:r>
              <a:rPr sz="1800" spc="-7" baseline="4629" dirty="0">
                <a:latin typeface="Comic Sans MS"/>
                <a:cs typeface="Comic Sans MS"/>
              </a:rPr>
              <a:t>d</a:t>
            </a:r>
            <a:r>
              <a:rPr sz="1800" spc="-15" baseline="4629" dirty="0">
                <a:latin typeface="Comic Sans MS"/>
                <a:cs typeface="Comic Sans MS"/>
              </a:rPr>
              <a:t>a</a:t>
            </a:r>
            <a:r>
              <a:rPr sz="1800" spc="-7" baseline="4629" dirty="0">
                <a:latin typeface="Comic Sans MS"/>
                <a:cs typeface="Comic Sans MS"/>
              </a:rPr>
              <a:t>s</a:t>
            </a:r>
            <a:r>
              <a:rPr sz="1800" spc="75" baseline="4629" dirty="0">
                <a:latin typeface="Times New Roman"/>
                <a:cs typeface="Times New Roman"/>
              </a:rPr>
              <a:t> </a:t>
            </a:r>
            <a:r>
              <a:rPr sz="1800" spc="-7" baseline="4629" dirty="0">
                <a:latin typeface="Wingdings"/>
                <a:cs typeface="Wingdings"/>
              </a:rPr>
              <a:t></a:t>
            </a:r>
            <a:r>
              <a:rPr sz="1800" spc="89" baseline="4629" dirty="0">
                <a:latin typeface="Times New Roman"/>
                <a:cs typeface="Times New Roman"/>
              </a:rPr>
              <a:t> </a:t>
            </a:r>
            <a:r>
              <a:rPr sz="1800" spc="-7" baseline="4629" dirty="0">
                <a:latin typeface="Comic Sans MS"/>
                <a:cs typeface="Comic Sans MS"/>
              </a:rPr>
              <a:t>f</a:t>
            </a:r>
            <a:r>
              <a:rPr sz="1800" spc="89" baseline="4629" dirty="0">
                <a:latin typeface="Times New Roman"/>
                <a:cs typeface="Times New Roman"/>
              </a:rPr>
              <a:t> </a:t>
            </a:r>
            <a:r>
              <a:rPr sz="1800" spc="-7" baseline="4629" dirty="0">
                <a:latin typeface="Comic Sans MS"/>
                <a:cs typeface="Comic Sans MS"/>
              </a:rPr>
              <a:t>=</a:t>
            </a:r>
            <a:r>
              <a:rPr sz="1800" spc="89" baseline="4629" dirty="0">
                <a:latin typeface="Times New Roman"/>
                <a:cs typeface="Times New Roman"/>
              </a:rPr>
              <a:t> </a:t>
            </a:r>
            <a:r>
              <a:rPr sz="1800" spc="-15" baseline="4629" dirty="0">
                <a:latin typeface="Comic Sans MS"/>
                <a:cs typeface="Comic Sans MS"/>
              </a:rPr>
              <a:t>c</a:t>
            </a:r>
            <a:r>
              <a:rPr sz="1800" spc="-30" baseline="4629" dirty="0">
                <a:latin typeface="Comic Sans MS"/>
                <a:cs typeface="Comic Sans MS"/>
              </a:rPr>
              <a:t>t</a:t>
            </a:r>
            <a:r>
              <a:rPr sz="1800" spc="-7" baseline="4629" dirty="0">
                <a:latin typeface="Comic Sans MS"/>
                <a:cs typeface="Comic Sans MS"/>
              </a:rPr>
              <a:t>e</a:t>
            </a:r>
            <a:endParaRPr sz="1800" baseline="4629">
              <a:latin typeface="Comic Sans MS"/>
              <a:cs typeface="Comic Sans M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551372" y="5676393"/>
            <a:ext cx="2063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(1)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30427" y="5855588"/>
            <a:ext cx="6261735" cy="1339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855" algn="just">
              <a:lnSpc>
                <a:spcPct val="100000"/>
              </a:lnSpc>
              <a:spcBef>
                <a:spcPts val="100"/>
              </a:spcBef>
              <a:tabLst>
                <a:tab pos="693420" algn="l"/>
              </a:tabLst>
            </a:pPr>
            <a:r>
              <a:rPr sz="1000" spc="20" dirty="0">
                <a:latin typeface="Times New Roman"/>
                <a:cs typeface="Times New Roman"/>
              </a:rPr>
              <a:t>i</a:t>
            </a:r>
            <a:r>
              <a:rPr sz="1000" spc="20" dirty="0">
                <a:latin typeface="Symbol"/>
                <a:cs typeface="Symbol"/>
              </a:rPr>
              <a:t></a:t>
            </a:r>
            <a:r>
              <a:rPr sz="1000" spc="20" dirty="0">
                <a:latin typeface="Times New Roman"/>
                <a:cs typeface="Times New Roman"/>
              </a:rPr>
              <a:t>1	</a:t>
            </a:r>
            <a:r>
              <a:rPr sz="1000" dirty="0">
                <a:latin typeface="Times New Roman"/>
                <a:cs typeface="Times New Roman"/>
              </a:rPr>
              <a:t>j</a:t>
            </a:r>
            <a:r>
              <a:rPr sz="1000" dirty="0">
                <a:latin typeface="Symbol"/>
                <a:cs typeface="Symbol"/>
              </a:rPr>
              <a:t></a:t>
            </a:r>
            <a:r>
              <a:rPr sz="1000" dirty="0">
                <a:latin typeface="Times New Roman"/>
                <a:cs typeface="Times New Roman"/>
              </a:rPr>
              <a:t>1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00">
              <a:latin typeface="Times New Roman"/>
              <a:cs typeface="Times New Roman"/>
            </a:endParaRPr>
          </a:p>
          <a:p>
            <a:pPr marL="88265" marR="43180" algn="just">
              <a:lnSpc>
                <a:spcPct val="115799"/>
              </a:lnSpc>
            </a:pPr>
            <a:r>
              <a:rPr sz="1200" spc="-5" dirty="0">
                <a:latin typeface="Comic Sans MS"/>
                <a:cs typeface="Comic Sans MS"/>
              </a:rPr>
              <a:t>En cada uno de los Gs del SEP, se establece un equilibrio entre el </a:t>
            </a:r>
            <a:r>
              <a:rPr sz="1200" dirty="0">
                <a:latin typeface="Comic Sans MS"/>
                <a:cs typeface="Comic Sans MS"/>
              </a:rPr>
              <a:t>torque </a:t>
            </a:r>
            <a:r>
              <a:rPr sz="1200" spc="-5" dirty="0">
                <a:latin typeface="Comic Sans MS"/>
                <a:cs typeface="Comic Sans MS"/>
              </a:rPr>
              <a:t>mecánico que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ejerce</a:t>
            </a:r>
            <a:r>
              <a:rPr sz="1200" spc="114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114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máquina</a:t>
            </a:r>
            <a:r>
              <a:rPr sz="1200" spc="114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impulsora</a:t>
            </a:r>
            <a:r>
              <a:rPr sz="1200" spc="114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spc="1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spc="1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torque</a:t>
            </a:r>
            <a:r>
              <a:rPr sz="1200" spc="1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eléctrico</a:t>
            </a:r>
            <a:r>
              <a:rPr sz="1200" spc="1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1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sentido</a:t>
            </a:r>
            <a:r>
              <a:rPr sz="1200" spc="114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contrario</a:t>
            </a:r>
            <a:r>
              <a:rPr sz="1200" spc="1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formado</a:t>
            </a:r>
            <a:r>
              <a:rPr sz="1200" spc="1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spc="1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 </a:t>
            </a:r>
            <a:r>
              <a:rPr sz="1200" spc="-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Gi,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resultando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como señal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balance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una </a:t>
            </a:r>
            <a:r>
              <a:rPr sz="1200" spc="-5" dirty="0">
                <a:latin typeface="Comic Sans MS"/>
                <a:cs typeface="Comic Sans MS"/>
              </a:rPr>
              <a:t>velocidad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angular</a:t>
            </a:r>
            <a:r>
              <a:rPr sz="1200" spc="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Symbol"/>
                <a:cs typeface="Symbol"/>
              </a:rPr>
              <a:t>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constante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(Figura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2):</a:t>
            </a:r>
            <a:endParaRPr sz="1200">
              <a:latin typeface="Comic Sans MS"/>
              <a:cs typeface="Comic Sans MS"/>
            </a:endParaRPr>
          </a:p>
          <a:p>
            <a:pPr marL="88900" algn="just">
              <a:lnSpc>
                <a:spcPct val="100000"/>
              </a:lnSpc>
              <a:spcBef>
                <a:spcPts val="840"/>
              </a:spcBef>
              <a:tabLst>
                <a:tab pos="5933440" algn="l"/>
              </a:tabLst>
            </a:pPr>
            <a:r>
              <a:rPr sz="1200" dirty="0">
                <a:latin typeface="Comic Sans MS"/>
                <a:cs typeface="Comic Sans MS"/>
              </a:rPr>
              <a:t>Tm</a:t>
            </a:r>
            <a:r>
              <a:rPr sz="1200" baseline="-10416" dirty="0">
                <a:latin typeface="Comic Sans MS"/>
                <a:cs typeface="Comic Sans MS"/>
              </a:rPr>
              <a:t>i</a:t>
            </a:r>
            <a:r>
              <a:rPr sz="1200" spc="179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=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Te</a:t>
            </a:r>
            <a:r>
              <a:rPr sz="1200" baseline="-10416" dirty="0">
                <a:latin typeface="Comic Sans MS"/>
                <a:cs typeface="Comic Sans MS"/>
              </a:rPr>
              <a:t>i     </a:t>
            </a:r>
            <a:r>
              <a:rPr sz="1200" spc="15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Symbol"/>
                <a:cs typeface="Symbol"/>
              </a:rPr>
              <a:t>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=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cte</a:t>
            </a:r>
            <a:r>
              <a:rPr sz="1200" spc="-5" dirty="0">
                <a:latin typeface="Times New Roman"/>
                <a:cs typeface="Times New Roman"/>
              </a:rPr>
              <a:t>	</a:t>
            </a:r>
            <a:r>
              <a:rPr sz="1200" spc="-5" dirty="0">
                <a:latin typeface="Comic Sans MS"/>
                <a:cs typeface="Comic Sans MS"/>
              </a:rPr>
              <a:t>(2)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1882711" y="7385870"/>
            <a:ext cx="3792220" cy="1797685"/>
            <a:chOff x="1882711" y="7385870"/>
            <a:chExt cx="3792220" cy="1797685"/>
          </a:xfrm>
        </p:grpSpPr>
        <p:sp>
          <p:nvSpPr>
            <p:cNvPr id="51" name="object 51"/>
            <p:cNvSpPr/>
            <p:nvPr/>
          </p:nvSpPr>
          <p:spPr>
            <a:xfrm>
              <a:off x="5478779" y="7816591"/>
              <a:ext cx="0" cy="725805"/>
            </a:xfrm>
            <a:custGeom>
              <a:avLst/>
              <a:gdLst/>
              <a:ahLst/>
              <a:cxnLst/>
              <a:rect l="l" t="t" r="r" b="b"/>
              <a:pathLst>
                <a:path h="725804">
                  <a:moveTo>
                    <a:pt x="0" y="0"/>
                  </a:moveTo>
                  <a:lnTo>
                    <a:pt x="0" y="725423"/>
                  </a:lnTo>
                </a:path>
              </a:pathLst>
            </a:custGeom>
            <a:ln w="1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205227" y="7677907"/>
              <a:ext cx="1199515" cy="1129665"/>
            </a:xfrm>
            <a:custGeom>
              <a:avLst/>
              <a:gdLst/>
              <a:ahLst/>
              <a:cxnLst/>
              <a:rect l="l" t="t" r="r" b="b"/>
              <a:pathLst>
                <a:path w="1199514" h="1129665">
                  <a:moveTo>
                    <a:pt x="0" y="0"/>
                  </a:moveTo>
                  <a:lnTo>
                    <a:pt x="0" y="1129283"/>
                  </a:lnTo>
                </a:path>
                <a:path w="1199514" h="1129665">
                  <a:moveTo>
                    <a:pt x="900683" y="284987"/>
                  </a:moveTo>
                  <a:lnTo>
                    <a:pt x="935735" y="280415"/>
                  </a:lnTo>
                  <a:lnTo>
                    <a:pt x="972311" y="280415"/>
                  </a:lnTo>
                  <a:lnTo>
                    <a:pt x="1042415" y="295655"/>
                  </a:lnTo>
                  <a:lnTo>
                    <a:pt x="1106423" y="326135"/>
                  </a:lnTo>
                  <a:lnTo>
                    <a:pt x="1155191" y="368807"/>
                  </a:lnTo>
                  <a:lnTo>
                    <a:pt x="1188719" y="423671"/>
                  </a:lnTo>
                  <a:lnTo>
                    <a:pt x="1199387" y="484631"/>
                  </a:lnTo>
                  <a:lnTo>
                    <a:pt x="1197863" y="513587"/>
                  </a:lnTo>
                  <a:lnTo>
                    <a:pt x="1178051" y="571499"/>
                  </a:lnTo>
                  <a:lnTo>
                    <a:pt x="1142999" y="623315"/>
                  </a:lnTo>
                  <a:lnTo>
                    <a:pt x="1089659" y="667511"/>
                  </a:lnTo>
                  <a:lnTo>
                    <a:pt x="1025651" y="697991"/>
                  </a:lnTo>
                  <a:lnTo>
                    <a:pt x="989075" y="708659"/>
                  </a:lnTo>
                  <a:lnTo>
                    <a:pt x="952499" y="71627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105911" y="8374375"/>
              <a:ext cx="56515" cy="38100"/>
            </a:xfrm>
            <a:custGeom>
              <a:avLst/>
              <a:gdLst/>
              <a:ahLst/>
              <a:cxnLst/>
              <a:rect l="l" t="t" r="r" b="b"/>
              <a:pathLst>
                <a:path w="56514" h="38100">
                  <a:moveTo>
                    <a:pt x="54863" y="0"/>
                  </a:moveTo>
                  <a:lnTo>
                    <a:pt x="0" y="22859"/>
                  </a:lnTo>
                  <a:lnTo>
                    <a:pt x="56387" y="38099"/>
                  </a:lnTo>
                  <a:lnTo>
                    <a:pt x="548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2078735" y="7559035"/>
              <a:ext cx="2220595" cy="1242060"/>
            </a:xfrm>
            <a:custGeom>
              <a:avLst/>
              <a:gdLst/>
              <a:ahLst/>
              <a:cxnLst/>
              <a:rect l="l" t="t" r="r" b="b"/>
              <a:pathLst>
                <a:path w="2220595" h="1242059">
                  <a:moveTo>
                    <a:pt x="577595" y="618743"/>
                  </a:moveTo>
                  <a:lnTo>
                    <a:pt x="2220467" y="618743"/>
                  </a:lnTo>
                </a:path>
                <a:path w="2220595" h="1242059">
                  <a:moveTo>
                    <a:pt x="589787" y="682751"/>
                  </a:moveTo>
                  <a:lnTo>
                    <a:pt x="2220467" y="682751"/>
                  </a:lnTo>
                </a:path>
                <a:path w="2220595" h="1242059">
                  <a:moveTo>
                    <a:pt x="126491" y="126491"/>
                  </a:moveTo>
                  <a:lnTo>
                    <a:pt x="576071" y="429767"/>
                  </a:lnTo>
                </a:path>
                <a:path w="2220595" h="1242059">
                  <a:moveTo>
                    <a:pt x="126491" y="1242059"/>
                  </a:moveTo>
                  <a:lnTo>
                    <a:pt x="576071" y="926591"/>
                  </a:lnTo>
                </a:path>
                <a:path w="2220595" h="1242059">
                  <a:moveTo>
                    <a:pt x="0" y="123443"/>
                  </a:moveTo>
                  <a:lnTo>
                    <a:pt x="22859" y="73151"/>
                  </a:lnTo>
                  <a:lnTo>
                    <a:pt x="60959" y="42671"/>
                  </a:lnTo>
                  <a:lnTo>
                    <a:pt x="117347" y="19811"/>
                  </a:lnTo>
                  <a:lnTo>
                    <a:pt x="182879" y="4571"/>
                  </a:lnTo>
                  <a:lnTo>
                    <a:pt x="256031" y="0"/>
                  </a:lnTo>
                  <a:lnTo>
                    <a:pt x="292607" y="1523"/>
                  </a:lnTo>
                  <a:lnTo>
                    <a:pt x="362711" y="16763"/>
                  </a:lnTo>
                  <a:lnTo>
                    <a:pt x="425195" y="45719"/>
                  </a:lnTo>
                  <a:lnTo>
                    <a:pt x="472439" y="86867"/>
                  </a:lnTo>
                  <a:lnTo>
                    <a:pt x="490727" y="109727"/>
                  </a:lnTo>
                  <a:lnTo>
                    <a:pt x="502919" y="13411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2561843" y="7685527"/>
              <a:ext cx="38100" cy="60960"/>
            </a:xfrm>
            <a:custGeom>
              <a:avLst/>
              <a:gdLst/>
              <a:ahLst/>
              <a:cxnLst/>
              <a:rect l="l" t="t" r="r" b="b"/>
              <a:pathLst>
                <a:path w="38100" h="60959">
                  <a:moveTo>
                    <a:pt x="38099" y="0"/>
                  </a:moveTo>
                  <a:lnTo>
                    <a:pt x="0" y="7619"/>
                  </a:lnTo>
                  <a:lnTo>
                    <a:pt x="28955" y="60959"/>
                  </a:lnTo>
                  <a:lnTo>
                    <a:pt x="3809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883663" y="7386823"/>
              <a:ext cx="3790315" cy="1795780"/>
            </a:xfrm>
            <a:custGeom>
              <a:avLst/>
              <a:gdLst/>
              <a:ahLst/>
              <a:cxnLst/>
              <a:rect l="l" t="t" r="r" b="b"/>
              <a:pathLst>
                <a:path w="3790315" h="1795779">
                  <a:moveTo>
                    <a:pt x="0" y="0"/>
                  </a:moveTo>
                  <a:lnTo>
                    <a:pt x="3790187" y="0"/>
                  </a:lnTo>
                </a:path>
                <a:path w="3790315" h="1795779">
                  <a:moveTo>
                    <a:pt x="0" y="1795275"/>
                  </a:moveTo>
                  <a:lnTo>
                    <a:pt x="3790187" y="1795275"/>
                  </a:lnTo>
                </a:path>
                <a:path w="3790315" h="1795779">
                  <a:moveTo>
                    <a:pt x="0" y="0"/>
                  </a:moveTo>
                  <a:lnTo>
                    <a:pt x="4571" y="0"/>
                  </a:lnTo>
                  <a:lnTo>
                    <a:pt x="4571" y="1795275"/>
                  </a:lnTo>
                </a:path>
                <a:path w="3790315" h="1795779">
                  <a:moveTo>
                    <a:pt x="3790187" y="0"/>
                  </a:moveTo>
                  <a:lnTo>
                    <a:pt x="3790187" y="179527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4648706" y="7649776"/>
            <a:ext cx="293370" cy="22732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0"/>
              </a:spcBef>
            </a:pPr>
            <a:r>
              <a:rPr sz="1950" spc="7" baseline="25641" dirty="0">
                <a:latin typeface="Symbol"/>
                <a:cs typeface="Symbol"/>
              </a:rPr>
              <a:t></a:t>
            </a:r>
            <a:r>
              <a:rPr sz="1950" spc="-104" baseline="25641" dirty="0">
                <a:latin typeface="Times New Roman"/>
                <a:cs typeface="Times New Roman"/>
              </a:rPr>
              <a:t> </a:t>
            </a:r>
            <a:r>
              <a:rPr sz="1200" b="1" spc="25" dirty="0">
                <a:latin typeface="Times New Roman"/>
                <a:cs typeface="Times New Roman"/>
              </a:rPr>
              <a:t>ei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4192523" y="7679621"/>
            <a:ext cx="1190625" cy="408305"/>
            <a:chOff x="4192523" y="7679621"/>
            <a:chExt cx="1190625" cy="408305"/>
          </a:xfrm>
        </p:grpSpPr>
        <p:sp>
          <p:nvSpPr>
            <p:cNvPr id="59" name="object 59"/>
            <p:cNvSpPr/>
            <p:nvPr/>
          </p:nvSpPr>
          <p:spPr>
            <a:xfrm>
              <a:off x="4216907" y="7682478"/>
              <a:ext cx="489584" cy="192405"/>
            </a:xfrm>
            <a:custGeom>
              <a:avLst/>
              <a:gdLst/>
              <a:ahLst/>
              <a:cxnLst/>
              <a:rect l="l" t="t" r="r" b="b"/>
              <a:pathLst>
                <a:path w="489585" h="192404">
                  <a:moveTo>
                    <a:pt x="0" y="73151"/>
                  </a:moveTo>
                  <a:lnTo>
                    <a:pt x="41147" y="42671"/>
                  </a:lnTo>
                  <a:lnTo>
                    <a:pt x="96011" y="19811"/>
                  </a:lnTo>
                  <a:lnTo>
                    <a:pt x="161543" y="4571"/>
                  </a:lnTo>
                  <a:lnTo>
                    <a:pt x="233171" y="0"/>
                  </a:lnTo>
                  <a:lnTo>
                    <a:pt x="269747" y="1523"/>
                  </a:lnTo>
                  <a:lnTo>
                    <a:pt x="339851" y="18287"/>
                  </a:lnTo>
                  <a:lnTo>
                    <a:pt x="400811" y="47243"/>
                  </a:lnTo>
                  <a:lnTo>
                    <a:pt x="449579" y="88391"/>
                  </a:lnTo>
                  <a:lnTo>
                    <a:pt x="480059" y="138683"/>
                  </a:lnTo>
                  <a:lnTo>
                    <a:pt x="486155" y="164591"/>
                  </a:lnTo>
                  <a:lnTo>
                    <a:pt x="489203" y="192023"/>
                  </a:lnTo>
                </a:path>
              </a:pathLst>
            </a:custGeom>
            <a:ln w="54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192523" y="7740390"/>
              <a:ext cx="48895" cy="70485"/>
            </a:xfrm>
            <a:custGeom>
              <a:avLst/>
              <a:gdLst/>
              <a:ahLst/>
              <a:cxnLst/>
              <a:rect l="l" t="t" r="r" b="b"/>
              <a:pathLst>
                <a:path w="48895" h="70484">
                  <a:moveTo>
                    <a:pt x="7619" y="0"/>
                  </a:moveTo>
                  <a:lnTo>
                    <a:pt x="0" y="70103"/>
                  </a:lnTo>
                  <a:lnTo>
                    <a:pt x="48767" y="19811"/>
                  </a:lnTo>
                  <a:lnTo>
                    <a:pt x="76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994147" y="8066526"/>
              <a:ext cx="327660" cy="0"/>
            </a:xfrm>
            <a:custGeom>
              <a:avLst/>
              <a:gdLst/>
              <a:ahLst/>
              <a:cxnLst/>
              <a:rect l="l" t="t" r="r" b="b"/>
              <a:pathLst>
                <a:path w="327660">
                  <a:moveTo>
                    <a:pt x="0" y="0"/>
                  </a:moveTo>
                  <a:lnTo>
                    <a:pt x="327659" y="0"/>
                  </a:lnTo>
                </a:path>
              </a:pathLst>
            </a:custGeom>
            <a:ln w="54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315711" y="8045190"/>
              <a:ext cx="67310" cy="43180"/>
            </a:xfrm>
            <a:custGeom>
              <a:avLst/>
              <a:gdLst/>
              <a:ahLst/>
              <a:cxnLst/>
              <a:rect l="l" t="t" r="r" b="b"/>
              <a:pathLst>
                <a:path w="67310" h="43179">
                  <a:moveTo>
                    <a:pt x="0" y="0"/>
                  </a:moveTo>
                  <a:lnTo>
                    <a:pt x="0" y="42671"/>
                  </a:lnTo>
                  <a:lnTo>
                    <a:pt x="67055" y="213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 txBox="1"/>
          <p:nvPr/>
        </p:nvSpPr>
        <p:spPr>
          <a:xfrm>
            <a:off x="5068822" y="7859350"/>
            <a:ext cx="255270" cy="2025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150" b="1" spc="95" dirty="0">
                <a:latin typeface="Arial"/>
                <a:cs typeface="Arial"/>
              </a:rPr>
              <a:t>P</a:t>
            </a:r>
            <a:r>
              <a:rPr sz="1150" b="1" spc="75" dirty="0">
                <a:latin typeface="Arial"/>
                <a:cs typeface="Arial"/>
              </a:rPr>
              <a:t>e</a:t>
            </a:r>
            <a:r>
              <a:rPr sz="1150" b="1" dirty="0">
                <a:latin typeface="Arial"/>
                <a:cs typeface="Arial"/>
              </a:rPr>
              <a:t>i</a:t>
            </a:r>
            <a:endParaRPr sz="1150">
              <a:latin typeface="Arial"/>
              <a:cs typeface="Arial"/>
            </a:endParaRPr>
          </a:p>
        </p:txBody>
      </p:sp>
      <p:pic>
        <p:nvPicPr>
          <p:cNvPr id="64" name="object 6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80030" y="7579157"/>
            <a:ext cx="199022" cy="197498"/>
          </a:xfrm>
          <a:prstGeom prst="rect">
            <a:avLst/>
          </a:prstGeom>
        </p:spPr>
      </p:pic>
      <p:sp>
        <p:nvSpPr>
          <p:cNvPr id="65" name="object 65"/>
          <p:cNvSpPr txBox="1"/>
          <p:nvPr/>
        </p:nvSpPr>
        <p:spPr>
          <a:xfrm>
            <a:off x="5466585" y="7566742"/>
            <a:ext cx="53975" cy="2025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150" b="1" dirty="0">
                <a:latin typeface="Arial"/>
                <a:cs typeface="Arial"/>
              </a:rPr>
              <a:t>i</a:t>
            </a:r>
            <a:endParaRPr sz="115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2577590" y="7573576"/>
            <a:ext cx="368300" cy="22732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0"/>
              </a:spcBef>
            </a:pPr>
            <a:r>
              <a:rPr sz="1950" spc="7" baseline="25641" dirty="0">
                <a:latin typeface="Symbol"/>
                <a:cs typeface="Symbol"/>
              </a:rPr>
              <a:t></a:t>
            </a:r>
            <a:r>
              <a:rPr sz="1950" baseline="25641" dirty="0">
                <a:latin typeface="Times New Roman"/>
                <a:cs typeface="Times New Roman"/>
              </a:rPr>
              <a:t> </a:t>
            </a:r>
            <a:r>
              <a:rPr sz="1200" b="1" spc="50" dirty="0">
                <a:latin typeface="Times New Roman"/>
                <a:cs typeface="Times New Roman"/>
              </a:rPr>
              <a:t>mi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67" name="object 67"/>
          <p:cNvGrpSpPr/>
          <p:nvPr/>
        </p:nvGrpSpPr>
        <p:grpSpPr>
          <a:xfrm>
            <a:off x="2433066" y="7966254"/>
            <a:ext cx="3046095" cy="1079500"/>
            <a:chOff x="2433066" y="7966254"/>
            <a:chExt cx="3046095" cy="1079500"/>
          </a:xfrm>
        </p:grpSpPr>
        <p:sp>
          <p:nvSpPr>
            <p:cNvPr id="68" name="object 68"/>
            <p:cNvSpPr/>
            <p:nvPr/>
          </p:nvSpPr>
          <p:spPr>
            <a:xfrm>
              <a:off x="4271772" y="7968991"/>
              <a:ext cx="460375" cy="443865"/>
            </a:xfrm>
            <a:custGeom>
              <a:avLst/>
              <a:gdLst/>
              <a:ahLst/>
              <a:cxnLst/>
              <a:rect l="l" t="t" r="r" b="b"/>
              <a:pathLst>
                <a:path w="460375" h="443865">
                  <a:moveTo>
                    <a:pt x="231647" y="0"/>
                  </a:moveTo>
                  <a:lnTo>
                    <a:pt x="176783" y="7619"/>
                  </a:lnTo>
                  <a:lnTo>
                    <a:pt x="123443" y="25907"/>
                  </a:lnTo>
                  <a:lnTo>
                    <a:pt x="79247" y="56387"/>
                  </a:lnTo>
                  <a:lnTo>
                    <a:pt x="41147" y="96011"/>
                  </a:lnTo>
                  <a:lnTo>
                    <a:pt x="16763" y="144779"/>
                  </a:lnTo>
                  <a:lnTo>
                    <a:pt x="3047" y="195071"/>
                  </a:lnTo>
                  <a:lnTo>
                    <a:pt x="0" y="222503"/>
                  </a:lnTo>
                  <a:lnTo>
                    <a:pt x="3047" y="248411"/>
                  </a:lnTo>
                  <a:lnTo>
                    <a:pt x="16763" y="300227"/>
                  </a:lnTo>
                  <a:lnTo>
                    <a:pt x="41147" y="347471"/>
                  </a:lnTo>
                  <a:lnTo>
                    <a:pt x="100583" y="405383"/>
                  </a:lnTo>
                  <a:lnTo>
                    <a:pt x="150875" y="429767"/>
                  </a:lnTo>
                  <a:lnTo>
                    <a:pt x="204215" y="441959"/>
                  </a:lnTo>
                  <a:lnTo>
                    <a:pt x="231647" y="443483"/>
                  </a:lnTo>
                  <a:lnTo>
                    <a:pt x="259079" y="441959"/>
                  </a:lnTo>
                  <a:lnTo>
                    <a:pt x="312419" y="429767"/>
                  </a:lnTo>
                  <a:lnTo>
                    <a:pt x="361187" y="405383"/>
                  </a:lnTo>
                  <a:lnTo>
                    <a:pt x="402335" y="368807"/>
                  </a:lnTo>
                  <a:lnTo>
                    <a:pt x="434339" y="324611"/>
                  </a:lnTo>
                  <a:lnTo>
                    <a:pt x="452627" y="275843"/>
                  </a:lnTo>
                  <a:lnTo>
                    <a:pt x="460247" y="222503"/>
                  </a:lnTo>
                  <a:lnTo>
                    <a:pt x="458723" y="195071"/>
                  </a:lnTo>
                  <a:lnTo>
                    <a:pt x="445007" y="144779"/>
                  </a:lnTo>
                  <a:lnTo>
                    <a:pt x="419099" y="96011"/>
                  </a:lnTo>
                  <a:lnTo>
                    <a:pt x="384047" y="56387"/>
                  </a:lnTo>
                  <a:lnTo>
                    <a:pt x="338327" y="25907"/>
                  </a:lnTo>
                  <a:lnTo>
                    <a:pt x="286511" y="7619"/>
                  </a:lnTo>
                  <a:lnTo>
                    <a:pt x="2316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271772" y="7968991"/>
              <a:ext cx="460375" cy="443865"/>
            </a:xfrm>
            <a:custGeom>
              <a:avLst/>
              <a:gdLst/>
              <a:ahLst/>
              <a:cxnLst/>
              <a:rect l="l" t="t" r="r" b="b"/>
              <a:pathLst>
                <a:path w="460375" h="443865">
                  <a:moveTo>
                    <a:pt x="231647" y="443483"/>
                  </a:moveTo>
                  <a:lnTo>
                    <a:pt x="286511" y="435863"/>
                  </a:lnTo>
                  <a:lnTo>
                    <a:pt x="338327" y="419099"/>
                  </a:lnTo>
                  <a:lnTo>
                    <a:pt x="384047" y="387095"/>
                  </a:lnTo>
                  <a:lnTo>
                    <a:pt x="419099" y="347471"/>
                  </a:lnTo>
                  <a:lnTo>
                    <a:pt x="445007" y="300227"/>
                  </a:lnTo>
                  <a:lnTo>
                    <a:pt x="458723" y="248411"/>
                  </a:lnTo>
                  <a:lnTo>
                    <a:pt x="460247" y="222503"/>
                  </a:lnTo>
                  <a:lnTo>
                    <a:pt x="458723" y="195071"/>
                  </a:lnTo>
                  <a:lnTo>
                    <a:pt x="445007" y="144779"/>
                  </a:lnTo>
                  <a:lnTo>
                    <a:pt x="419099" y="96011"/>
                  </a:lnTo>
                  <a:lnTo>
                    <a:pt x="384047" y="56387"/>
                  </a:lnTo>
                  <a:lnTo>
                    <a:pt x="338327" y="25907"/>
                  </a:lnTo>
                  <a:lnTo>
                    <a:pt x="286511" y="7619"/>
                  </a:lnTo>
                  <a:lnTo>
                    <a:pt x="231647" y="0"/>
                  </a:lnTo>
                  <a:lnTo>
                    <a:pt x="204215" y="1523"/>
                  </a:lnTo>
                  <a:lnTo>
                    <a:pt x="150875" y="13715"/>
                  </a:lnTo>
                  <a:lnTo>
                    <a:pt x="100583" y="39623"/>
                  </a:lnTo>
                  <a:lnTo>
                    <a:pt x="57911" y="74675"/>
                  </a:lnTo>
                  <a:lnTo>
                    <a:pt x="27431" y="118871"/>
                  </a:lnTo>
                  <a:lnTo>
                    <a:pt x="7619" y="169163"/>
                  </a:lnTo>
                  <a:lnTo>
                    <a:pt x="0" y="222503"/>
                  </a:lnTo>
                  <a:lnTo>
                    <a:pt x="3047" y="248411"/>
                  </a:lnTo>
                  <a:lnTo>
                    <a:pt x="16763" y="300227"/>
                  </a:lnTo>
                  <a:lnTo>
                    <a:pt x="41147" y="347471"/>
                  </a:lnTo>
                  <a:lnTo>
                    <a:pt x="79247" y="387095"/>
                  </a:lnTo>
                  <a:lnTo>
                    <a:pt x="100583" y="405383"/>
                  </a:lnTo>
                  <a:lnTo>
                    <a:pt x="123443" y="419099"/>
                  </a:lnTo>
                  <a:lnTo>
                    <a:pt x="150875" y="429767"/>
                  </a:lnTo>
                  <a:lnTo>
                    <a:pt x="176783" y="435863"/>
                  </a:lnTo>
                  <a:lnTo>
                    <a:pt x="204215" y="441959"/>
                  </a:lnTo>
                  <a:lnTo>
                    <a:pt x="231647" y="443483"/>
                  </a:lnTo>
                  <a:close/>
                </a:path>
                <a:path w="460375" h="443865">
                  <a:moveTo>
                    <a:pt x="111251" y="210311"/>
                  </a:moveTo>
                  <a:lnTo>
                    <a:pt x="112775" y="195071"/>
                  </a:lnTo>
                  <a:lnTo>
                    <a:pt x="115823" y="181355"/>
                  </a:lnTo>
                  <a:lnTo>
                    <a:pt x="120395" y="167639"/>
                  </a:lnTo>
                  <a:lnTo>
                    <a:pt x="123443" y="155447"/>
                  </a:lnTo>
                  <a:lnTo>
                    <a:pt x="131063" y="144779"/>
                  </a:lnTo>
                  <a:lnTo>
                    <a:pt x="138683" y="134111"/>
                  </a:lnTo>
                  <a:lnTo>
                    <a:pt x="147827" y="128015"/>
                  </a:lnTo>
                  <a:lnTo>
                    <a:pt x="156971" y="121919"/>
                  </a:lnTo>
                  <a:lnTo>
                    <a:pt x="166115" y="118871"/>
                  </a:lnTo>
                  <a:lnTo>
                    <a:pt x="178307" y="117347"/>
                  </a:lnTo>
                  <a:lnTo>
                    <a:pt x="187451" y="118871"/>
                  </a:lnTo>
                  <a:lnTo>
                    <a:pt x="196595" y="121919"/>
                  </a:lnTo>
                  <a:lnTo>
                    <a:pt x="205739" y="128015"/>
                  </a:lnTo>
                  <a:lnTo>
                    <a:pt x="216407" y="134111"/>
                  </a:lnTo>
                  <a:lnTo>
                    <a:pt x="222503" y="144779"/>
                  </a:lnTo>
                  <a:lnTo>
                    <a:pt x="230123" y="155447"/>
                  </a:lnTo>
                  <a:lnTo>
                    <a:pt x="234695" y="167639"/>
                  </a:lnTo>
                  <a:lnTo>
                    <a:pt x="239267" y="181355"/>
                  </a:lnTo>
                  <a:lnTo>
                    <a:pt x="240791" y="195071"/>
                  </a:lnTo>
                  <a:lnTo>
                    <a:pt x="242315" y="225551"/>
                  </a:lnTo>
                  <a:lnTo>
                    <a:pt x="245363" y="239267"/>
                  </a:lnTo>
                  <a:lnTo>
                    <a:pt x="248411" y="252983"/>
                  </a:lnTo>
                  <a:lnTo>
                    <a:pt x="254507" y="265175"/>
                  </a:lnTo>
                  <a:lnTo>
                    <a:pt x="260603" y="275843"/>
                  </a:lnTo>
                  <a:lnTo>
                    <a:pt x="269747" y="284987"/>
                  </a:lnTo>
                  <a:lnTo>
                    <a:pt x="277367" y="292607"/>
                  </a:lnTo>
                  <a:lnTo>
                    <a:pt x="288035" y="297179"/>
                  </a:lnTo>
                  <a:lnTo>
                    <a:pt x="297179" y="301751"/>
                  </a:lnTo>
                  <a:lnTo>
                    <a:pt x="306323" y="303275"/>
                  </a:lnTo>
                  <a:lnTo>
                    <a:pt x="316991" y="301751"/>
                  </a:lnTo>
                  <a:lnTo>
                    <a:pt x="327659" y="297179"/>
                  </a:lnTo>
                  <a:lnTo>
                    <a:pt x="336803" y="292607"/>
                  </a:lnTo>
                  <a:lnTo>
                    <a:pt x="344423" y="284987"/>
                  </a:lnTo>
                  <a:lnTo>
                    <a:pt x="353567" y="275843"/>
                  </a:lnTo>
                  <a:lnTo>
                    <a:pt x="358139" y="265175"/>
                  </a:lnTo>
                  <a:lnTo>
                    <a:pt x="364235" y="252983"/>
                  </a:lnTo>
                  <a:lnTo>
                    <a:pt x="370331" y="239267"/>
                  </a:lnTo>
                  <a:lnTo>
                    <a:pt x="370331" y="225551"/>
                  </a:lnTo>
                  <a:lnTo>
                    <a:pt x="371855" y="210311"/>
                  </a:lnTo>
                </a:path>
              </a:pathLst>
            </a:custGeom>
            <a:ln w="54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433828" y="8657839"/>
              <a:ext cx="193675" cy="387350"/>
            </a:xfrm>
            <a:custGeom>
              <a:avLst/>
              <a:gdLst/>
              <a:ahLst/>
              <a:cxnLst/>
              <a:rect l="l" t="t" r="r" b="b"/>
              <a:pathLst>
                <a:path w="193675" h="387350">
                  <a:moveTo>
                    <a:pt x="97535" y="0"/>
                  </a:moveTo>
                  <a:lnTo>
                    <a:pt x="0" y="97535"/>
                  </a:lnTo>
                  <a:lnTo>
                    <a:pt x="64007" y="97535"/>
                  </a:lnTo>
                  <a:lnTo>
                    <a:pt x="64007" y="387095"/>
                  </a:lnTo>
                  <a:lnTo>
                    <a:pt x="129539" y="387095"/>
                  </a:lnTo>
                  <a:lnTo>
                    <a:pt x="129539" y="97535"/>
                  </a:lnTo>
                  <a:lnTo>
                    <a:pt x="193547" y="97535"/>
                  </a:lnTo>
                  <a:lnTo>
                    <a:pt x="975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433828" y="8657839"/>
              <a:ext cx="193675" cy="387350"/>
            </a:xfrm>
            <a:custGeom>
              <a:avLst/>
              <a:gdLst/>
              <a:ahLst/>
              <a:cxnLst/>
              <a:rect l="l" t="t" r="r" b="b"/>
              <a:pathLst>
                <a:path w="193675" h="387350">
                  <a:moveTo>
                    <a:pt x="97535" y="0"/>
                  </a:moveTo>
                  <a:lnTo>
                    <a:pt x="193547" y="97535"/>
                  </a:lnTo>
                  <a:lnTo>
                    <a:pt x="129539" y="97535"/>
                  </a:lnTo>
                  <a:lnTo>
                    <a:pt x="129539" y="387095"/>
                  </a:lnTo>
                  <a:lnTo>
                    <a:pt x="64007" y="387095"/>
                  </a:lnTo>
                  <a:lnTo>
                    <a:pt x="64007" y="97535"/>
                  </a:lnTo>
                  <a:lnTo>
                    <a:pt x="0" y="97535"/>
                  </a:lnTo>
                  <a:lnTo>
                    <a:pt x="97535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2642616" y="7990327"/>
              <a:ext cx="2836545" cy="504825"/>
            </a:xfrm>
            <a:custGeom>
              <a:avLst/>
              <a:gdLst/>
              <a:ahLst/>
              <a:cxnLst/>
              <a:rect l="l" t="t" r="r" b="b"/>
              <a:pathLst>
                <a:path w="2836545" h="504825">
                  <a:moveTo>
                    <a:pt x="2101595" y="213359"/>
                  </a:moveTo>
                  <a:lnTo>
                    <a:pt x="2836163" y="213359"/>
                  </a:lnTo>
                </a:path>
                <a:path w="2836545" h="504825">
                  <a:moveTo>
                    <a:pt x="1523" y="0"/>
                  </a:moveTo>
                  <a:lnTo>
                    <a:pt x="0" y="504443"/>
                  </a:lnTo>
                </a:path>
              </a:pathLst>
            </a:custGeom>
            <a:ln w="54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3" name="object 73"/>
          <p:cNvSpPr txBox="1"/>
          <p:nvPr/>
        </p:nvSpPr>
        <p:spPr>
          <a:xfrm>
            <a:off x="2457703" y="8411663"/>
            <a:ext cx="2641600" cy="103568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635635">
              <a:lnSpc>
                <a:spcPct val="100000"/>
              </a:lnSpc>
              <a:spcBef>
                <a:spcPts val="114"/>
              </a:spcBef>
            </a:pPr>
            <a:r>
              <a:rPr sz="1400" spc="10" dirty="0">
                <a:latin typeface="Symbol"/>
                <a:cs typeface="Symbol"/>
              </a:rPr>
              <a:t></a:t>
            </a:r>
            <a:endParaRPr sz="1400">
              <a:latin typeface="Symbol"/>
              <a:cs typeface="Symbo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00">
              <a:latin typeface="Symbol"/>
              <a:cs typeface="Symbol"/>
            </a:endParaRPr>
          </a:p>
          <a:p>
            <a:pPr marL="152400">
              <a:lnSpc>
                <a:spcPct val="100000"/>
              </a:lnSpc>
            </a:pPr>
            <a:r>
              <a:rPr sz="1150" b="1" spc="75" dirty="0">
                <a:latin typeface="Arial"/>
                <a:cs typeface="Arial"/>
              </a:rPr>
              <a:t>Pmi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000" spc="-5" dirty="0">
                <a:latin typeface="Comic Sans MS"/>
                <a:cs typeface="Comic Sans MS"/>
              </a:rPr>
              <a:t>Fig.2.-</a:t>
            </a:r>
            <a:r>
              <a:rPr sz="1000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Fuerzas</a:t>
            </a:r>
            <a:r>
              <a:rPr sz="1000" spc="-10" dirty="0">
                <a:latin typeface="Comic Sans MS"/>
                <a:cs typeface="Comic Sans MS"/>
              </a:rPr>
              <a:t> </a:t>
            </a:r>
            <a:r>
              <a:rPr sz="1000" dirty="0">
                <a:latin typeface="Comic Sans MS"/>
                <a:cs typeface="Comic Sans MS"/>
              </a:rPr>
              <a:t>sobre</a:t>
            </a:r>
            <a:r>
              <a:rPr sz="1000" spc="-15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una</a:t>
            </a:r>
            <a:r>
              <a:rPr sz="1000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máquina</a:t>
            </a:r>
            <a:r>
              <a:rPr sz="1000" spc="-10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sincrónica</a:t>
            </a:r>
            <a:endParaRPr sz="1000">
              <a:latin typeface="Comic Sans MS"/>
              <a:cs typeface="Comic Sans MS"/>
            </a:endParaRPr>
          </a:p>
        </p:txBody>
      </p:sp>
      <p:sp>
        <p:nvSpPr>
          <p:cNvPr id="74" name="object 7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75" name="object 7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2</a:t>
            </a:fld>
            <a:endParaRPr spc="-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1226" y="919991"/>
            <a:ext cx="6199505" cy="1709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1760855">
              <a:lnSpc>
                <a:spcPct val="157500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producto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torque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por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velocidad angular,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potencia: </a:t>
            </a:r>
            <a:r>
              <a:rPr sz="1200" spc="-3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</a:t>
            </a:r>
            <a:r>
              <a:rPr sz="1200" spc="-7" baseline="-10416" dirty="0">
                <a:latin typeface="Comic Sans MS"/>
                <a:cs typeface="Comic Sans MS"/>
              </a:rPr>
              <a:t>i</a:t>
            </a:r>
            <a:r>
              <a:rPr sz="1200" spc="179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=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15" dirty="0">
                <a:latin typeface="Symbol"/>
                <a:cs typeface="Symbol"/>
              </a:rPr>
              <a:t></a:t>
            </a:r>
            <a:r>
              <a:rPr sz="1200" spc="-15" dirty="0">
                <a:latin typeface="Comic Sans MS"/>
                <a:cs typeface="Comic Sans MS"/>
              </a:rPr>
              <a:t>T</a:t>
            </a:r>
            <a:r>
              <a:rPr sz="1200" spc="-22" baseline="-10416" dirty="0">
                <a:latin typeface="Comic Sans MS"/>
                <a:cs typeface="Comic Sans MS"/>
              </a:rPr>
              <a:t>i</a:t>
            </a:r>
            <a:endParaRPr sz="1200" baseline="-10416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1150">
              <a:latin typeface="Comic Sans MS"/>
              <a:cs typeface="Comic Sans MS"/>
            </a:endParaRPr>
          </a:p>
          <a:p>
            <a:pPr marL="38100" algn="just">
              <a:lnSpc>
                <a:spcPct val="100000"/>
              </a:lnSpc>
            </a:pP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estado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normal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sistema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Symbol"/>
                <a:cs typeface="Symbol"/>
              </a:rPr>
              <a:t>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=</a:t>
            </a:r>
            <a:r>
              <a:rPr sz="1200" spc="25" dirty="0">
                <a:latin typeface="Comic Sans MS"/>
                <a:cs typeface="Comic Sans MS"/>
              </a:rPr>
              <a:t> </a:t>
            </a:r>
            <a:r>
              <a:rPr sz="1200" spc="-20" dirty="0">
                <a:latin typeface="Symbol"/>
                <a:cs typeface="Symbol"/>
              </a:rPr>
              <a:t></a:t>
            </a:r>
            <a:r>
              <a:rPr sz="1200" spc="-30" baseline="-10416" dirty="0">
                <a:latin typeface="Comic Sans MS"/>
                <a:cs typeface="Comic Sans MS"/>
              </a:rPr>
              <a:t>s</a:t>
            </a:r>
            <a:r>
              <a:rPr sz="1200" spc="412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(velocidad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angular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sincrónica)</a:t>
            </a:r>
            <a:endParaRPr sz="1200">
              <a:latin typeface="Comic Sans MS"/>
              <a:cs typeface="Comic Sans MS"/>
            </a:endParaRPr>
          </a:p>
          <a:p>
            <a:pPr marL="38100" marR="30480" algn="just">
              <a:lnSpc>
                <a:spcPct val="116199"/>
              </a:lnSpc>
              <a:spcBef>
                <a:spcPts val="595"/>
              </a:spcBef>
            </a:pPr>
            <a:r>
              <a:rPr sz="1200" spc="-5" dirty="0">
                <a:latin typeface="Comic Sans MS"/>
                <a:cs typeface="Comic Sans MS"/>
              </a:rPr>
              <a:t>En estado transitorio luego de alguna perturbación, </a:t>
            </a:r>
            <a:r>
              <a:rPr sz="1200" spc="-5" dirty="0">
                <a:latin typeface="Symbol"/>
                <a:cs typeface="Symbol"/>
              </a:rPr>
              <a:t>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raramente varía más que un +-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5% de la </a:t>
            </a:r>
            <a:r>
              <a:rPr sz="1200" spc="-20" dirty="0">
                <a:latin typeface="Symbol"/>
                <a:cs typeface="Symbol"/>
              </a:rPr>
              <a:t></a:t>
            </a:r>
            <a:r>
              <a:rPr sz="1200" spc="-30" baseline="-10416" dirty="0">
                <a:latin typeface="Comic Sans MS"/>
                <a:cs typeface="Comic Sans MS"/>
              </a:rPr>
              <a:t>s</a:t>
            </a:r>
            <a:r>
              <a:rPr sz="1200" spc="-22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Wingdings"/>
                <a:cs typeface="Wingdings"/>
              </a:rPr>
              <a:t>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 considera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Symbol"/>
                <a:cs typeface="Symbol"/>
              </a:rPr>
              <a:t>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= 1 </a:t>
            </a:r>
            <a:r>
              <a:rPr sz="1200" spc="-10" dirty="0">
                <a:latin typeface="Comic Sans MS"/>
                <a:cs typeface="Comic Sans MS"/>
              </a:rPr>
              <a:t>pu </a:t>
            </a:r>
            <a:r>
              <a:rPr sz="1200" spc="-5" dirty="0">
                <a:latin typeface="Wingdings"/>
                <a:cs typeface="Wingdings"/>
              </a:rPr>
              <a:t>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</a:t>
            </a:r>
            <a:r>
              <a:rPr sz="1200" spc="-7" baseline="-10416" dirty="0">
                <a:latin typeface="Comic Sans MS"/>
                <a:cs typeface="Comic Sans MS"/>
              </a:rPr>
              <a:t>i</a:t>
            </a:r>
            <a:r>
              <a:rPr sz="1200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= </a:t>
            </a:r>
            <a:r>
              <a:rPr sz="1200" dirty="0">
                <a:latin typeface="Comic Sans MS"/>
                <a:cs typeface="Comic Sans MS"/>
              </a:rPr>
              <a:t>T</a:t>
            </a:r>
            <a:r>
              <a:rPr sz="1200" baseline="-10416" dirty="0">
                <a:latin typeface="Comic Sans MS"/>
                <a:cs typeface="Comic Sans MS"/>
              </a:rPr>
              <a:t>i</a:t>
            </a:r>
            <a:r>
              <a:rPr sz="1200" spc="7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, usándose indistintamente </a:t>
            </a:r>
            <a:r>
              <a:rPr sz="1200" dirty="0">
                <a:latin typeface="Comic Sans MS"/>
                <a:cs typeface="Comic Sans MS"/>
              </a:rPr>
              <a:t>torque </a:t>
            </a:r>
            <a:r>
              <a:rPr sz="1200" spc="-5" dirty="0">
                <a:latin typeface="Comic Sans MS"/>
                <a:cs typeface="Comic Sans MS"/>
              </a:rPr>
              <a:t>o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potencia.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3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681231" y="2741171"/>
            <a:ext cx="4258310" cy="1179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57500"/>
              </a:lnSpc>
              <a:spcBef>
                <a:spcPts val="100"/>
              </a:spcBef>
              <a:tabLst>
                <a:tab pos="1107440" algn="l"/>
                <a:tab pos="1393825" algn="l"/>
                <a:tab pos="2120900" algn="l"/>
              </a:tabLst>
            </a:pP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puede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escribir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por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tanto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para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estado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equilibrio: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Tm</a:t>
            </a:r>
            <a:r>
              <a:rPr sz="1200" baseline="-10416" dirty="0">
                <a:latin typeface="Comic Sans MS"/>
                <a:cs typeface="Comic Sans MS"/>
              </a:rPr>
              <a:t>i</a:t>
            </a:r>
            <a:r>
              <a:rPr sz="1200" spc="195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Symbol"/>
                <a:cs typeface="Symbol"/>
              </a:rPr>
              <a:t>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=</a:t>
            </a:r>
            <a:r>
              <a:rPr sz="1200" dirty="0">
                <a:latin typeface="Comic Sans MS"/>
                <a:cs typeface="Comic Sans MS"/>
              </a:rPr>
              <a:t> Te</a:t>
            </a:r>
            <a:r>
              <a:rPr sz="1200" baseline="-10416" dirty="0">
                <a:latin typeface="Comic Sans MS"/>
                <a:cs typeface="Comic Sans MS"/>
              </a:rPr>
              <a:t>i</a:t>
            </a:r>
            <a:r>
              <a:rPr sz="1200" spc="225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Symbol"/>
                <a:cs typeface="Symbol"/>
              </a:rPr>
              <a:t></a:t>
            </a:r>
            <a:r>
              <a:rPr sz="1200" spc="-5" dirty="0">
                <a:latin typeface="Times New Roman"/>
                <a:cs typeface="Times New Roman"/>
              </a:rPr>
              <a:t>	</a:t>
            </a:r>
            <a:r>
              <a:rPr sz="1200" spc="-5" dirty="0">
                <a:latin typeface="Wingdings"/>
                <a:cs typeface="Wingdings"/>
              </a:rPr>
              <a:t></a:t>
            </a:r>
            <a:r>
              <a:rPr sz="1200" spc="-5" dirty="0">
                <a:latin typeface="Times New Roman"/>
                <a:cs typeface="Times New Roman"/>
              </a:rPr>
              <a:t>	</a:t>
            </a:r>
            <a:r>
              <a:rPr sz="1200" dirty="0">
                <a:latin typeface="Comic Sans MS"/>
                <a:cs typeface="Comic Sans MS"/>
              </a:rPr>
              <a:t>Pm</a:t>
            </a:r>
            <a:r>
              <a:rPr sz="1200" baseline="-10416" dirty="0">
                <a:latin typeface="Comic Sans MS"/>
                <a:cs typeface="Comic Sans MS"/>
              </a:rPr>
              <a:t>i</a:t>
            </a:r>
            <a:r>
              <a:rPr sz="1200" spc="187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=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Pe</a:t>
            </a:r>
            <a:r>
              <a:rPr sz="1200" spc="-7" baseline="-10416" dirty="0">
                <a:latin typeface="Comic Sans MS"/>
                <a:cs typeface="Comic Sans MS"/>
              </a:rPr>
              <a:t>i</a:t>
            </a:r>
            <a:r>
              <a:rPr sz="1200" spc="-7" baseline="-10416" dirty="0">
                <a:latin typeface="Times New Roman"/>
                <a:cs typeface="Times New Roman"/>
              </a:rPr>
              <a:t>	</a:t>
            </a:r>
            <a:r>
              <a:rPr sz="1200" spc="-5" dirty="0">
                <a:latin typeface="Wingdings"/>
                <a:cs typeface="Wingdings"/>
              </a:rPr>
              <a:t>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Pm</a:t>
            </a:r>
            <a:r>
              <a:rPr sz="1200" spc="-7" baseline="-10416" dirty="0">
                <a:latin typeface="Comic Sans MS"/>
                <a:cs typeface="Comic Sans MS"/>
              </a:rPr>
              <a:t>i</a:t>
            </a:r>
            <a:r>
              <a:rPr sz="1200" spc="172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– Pe</a:t>
            </a:r>
            <a:r>
              <a:rPr sz="1200" spc="-7" baseline="-10416" dirty="0">
                <a:latin typeface="Comic Sans MS"/>
                <a:cs typeface="Comic Sans MS"/>
              </a:rPr>
              <a:t>i</a:t>
            </a:r>
            <a:r>
              <a:rPr sz="1200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=</a:t>
            </a:r>
            <a:r>
              <a:rPr sz="1200" spc="-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Pa</a:t>
            </a:r>
            <a:r>
              <a:rPr sz="1200" spc="-7" baseline="-10416" dirty="0">
                <a:latin typeface="Comic Sans MS"/>
                <a:cs typeface="Comic Sans MS"/>
              </a:rPr>
              <a:t>i</a:t>
            </a:r>
            <a:r>
              <a:rPr sz="1200" spc="172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=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0</a:t>
            </a:r>
            <a:endParaRPr sz="1200">
              <a:latin typeface="Comic Sans MS"/>
              <a:cs typeface="Comic Sans MS"/>
            </a:endParaRPr>
          </a:p>
          <a:p>
            <a:pPr marL="38100">
              <a:lnSpc>
                <a:spcPct val="100000"/>
              </a:lnSpc>
              <a:spcBef>
                <a:spcPts val="825"/>
              </a:spcBef>
            </a:pPr>
            <a:r>
              <a:rPr sz="1200" spc="-5" dirty="0">
                <a:latin typeface="Comic Sans MS"/>
                <a:cs typeface="Comic Sans MS"/>
              </a:rPr>
              <a:t>Donde:</a:t>
            </a:r>
            <a:endParaRPr sz="1200">
              <a:latin typeface="Comic Sans MS"/>
              <a:cs typeface="Comic Sans MS"/>
            </a:endParaRPr>
          </a:p>
          <a:p>
            <a:pPr marL="38100">
              <a:lnSpc>
                <a:spcPct val="100000"/>
              </a:lnSpc>
              <a:spcBef>
                <a:spcPts val="840"/>
              </a:spcBef>
            </a:pPr>
            <a:r>
              <a:rPr sz="1200" spc="-5" dirty="0">
                <a:latin typeface="Comic Sans MS"/>
                <a:cs typeface="Comic Sans MS"/>
              </a:rPr>
              <a:t>Pa</a:t>
            </a:r>
            <a:r>
              <a:rPr sz="1200" spc="-7" baseline="-10416" dirty="0">
                <a:latin typeface="Comic Sans MS"/>
                <a:cs typeface="Comic Sans MS"/>
              </a:rPr>
              <a:t>i</a:t>
            </a:r>
            <a:r>
              <a:rPr sz="1200" spc="172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=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Potencia acelerante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unidad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603136" y="3134362"/>
            <a:ext cx="2311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(3)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5823" y="4108198"/>
            <a:ext cx="6249670" cy="2997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3500" marR="55880" algn="just">
              <a:lnSpc>
                <a:spcPct val="116100"/>
              </a:lnSpc>
              <a:spcBef>
                <a:spcPts val="95"/>
              </a:spcBef>
            </a:pP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spc="6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equilibrio</a:t>
            </a:r>
            <a:r>
              <a:rPr sz="1200" spc="7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Pa</a:t>
            </a:r>
            <a:r>
              <a:rPr sz="1200" spc="-7" baseline="-10416" dirty="0">
                <a:latin typeface="Comic Sans MS"/>
                <a:cs typeface="Comic Sans MS"/>
              </a:rPr>
              <a:t>i</a:t>
            </a:r>
            <a:r>
              <a:rPr sz="1200" spc="284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vale</a:t>
            </a:r>
            <a:r>
              <a:rPr sz="1200" spc="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cero,</a:t>
            </a:r>
            <a:r>
              <a:rPr sz="1200" spc="7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pero</a:t>
            </a:r>
            <a:r>
              <a:rPr sz="1200" spc="7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</a:t>
            </a:r>
            <a:r>
              <a:rPr sz="1200" spc="6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se</a:t>
            </a:r>
            <a:r>
              <a:rPr sz="1200" spc="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considera</a:t>
            </a:r>
            <a:r>
              <a:rPr sz="1200" spc="6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ahora</a:t>
            </a:r>
            <a:r>
              <a:rPr sz="1200" spc="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alguna</a:t>
            </a:r>
            <a:r>
              <a:rPr sz="1200" spc="6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perturbación</a:t>
            </a:r>
            <a:r>
              <a:rPr sz="1200" spc="6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ocurrida</a:t>
            </a:r>
            <a:r>
              <a:rPr sz="1200" spc="6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 sistema motriz Pm</a:t>
            </a:r>
            <a:r>
              <a:rPr sz="1200" spc="-7" baseline="-10416" dirty="0">
                <a:latin typeface="Comic Sans MS"/>
                <a:cs typeface="Comic Sans MS"/>
              </a:rPr>
              <a:t>i </a:t>
            </a:r>
            <a:r>
              <a:rPr sz="1200" spc="-5" dirty="0">
                <a:latin typeface="Comic Sans MS"/>
                <a:cs typeface="Comic Sans MS"/>
              </a:rPr>
              <a:t>, o en el sistema eléctrico Pe</a:t>
            </a:r>
            <a:r>
              <a:rPr sz="1200" spc="-7" baseline="-10416" dirty="0">
                <a:latin typeface="Comic Sans MS"/>
                <a:cs typeface="Comic Sans MS"/>
              </a:rPr>
              <a:t>i </a:t>
            </a:r>
            <a:r>
              <a:rPr sz="1200" spc="-5" dirty="0">
                <a:latin typeface="Comic Sans MS"/>
                <a:cs typeface="Comic Sans MS"/>
              </a:rPr>
              <a:t>, la potencia acelerante Pa</a:t>
            </a:r>
            <a:r>
              <a:rPr sz="1200" spc="-7" baseline="-10416" dirty="0">
                <a:latin typeface="Comic Sans MS"/>
                <a:cs typeface="Comic Sans MS"/>
              </a:rPr>
              <a:t>i </a:t>
            </a:r>
            <a:r>
              <a:rPr sz="1200" spc="-5" dirty="0">
                <a:latin typeface="Comic Sans MS"/>
                <a:cs typeface="Comic Sans MS"/>
              </a:rPr>
              <a:t>toma un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valor diferente de </a:t>
            </a:r>
            <a:r>
              <a:rPr sz="1200" dirty="0">
                <a:latin typeface="Comic Sans MS"/>
                <a:cs typeface="Comic Sans MS"/>
              </a:rPr>
              <a:t>cero. </a:t>
            </a:r>
            <a:r>
              <a:rPr sz="1200" spc="-5" dirty="0">
                <a:latin typeface="Comic Sans MS"/>
                <a:cs typeface="Comic Sans MS"/>
              </a:rPr>
              <a:t>Si Pa</a:t>
            </a:r>
            <a:r>
              <a:rPr sz="1200" spc="-7" baseline="-10416" dirty="0">
                <a:latin typeface="Comic Sans MS"/>
                <a:cs typeface="Comic Sans MS"/>
              </a:rPr>
              <a:t>i </a:t>
            </a:r>
            <a:r>
              <a:rPr sz="1200" spc="-5" dirty="0">
                <a:latin typeface="Comic Sans MS"/>
                <a:cs typeface="Comic Sans MS"/>
              </a:rPr>
              <a:t>es positiva, significa una aceleración de la unidad i, si </a:t>
            </a:r>
            <a:r>
              <a:rPr sz="1200" spc="5" dirty="0">
                <a:latin typeface="Comic Sans MS"/>
                <a:cs typeface="Comic Sans MS"/>
              </a:rPr>
              <a:t>es 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negativa una desaceleración.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150">
              <a:latin typeface="Comic Sans MS"/>
              <a:cs typeface="Comic Sans MS"/>
            </a:endParaRPr>
          </a:p>
          <a:p>
            <a:pPr marL="63500" marR="56515" algn="just">
              <a:lnSpc>
                <a:spcPct val="116199"/>
              </a:lnSpc>
            </a:pPr>
            <a:r>
              <a:rPr sz="1200" spc="-5" dirty="0">
                <a:latin typeface="Comic Sans MS"/>
                <a:cs typeface="Comic Sans MS"/>
              </a:rPr>
              <a:t>Bajo ciertas condiciones, una perturbación puede llevar a la salida de un G por pérdida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 sincronismo. Este nuevo evento a su vez, intensifica las variaciones de U, I y f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respecto de los valores nominales, pudiendo provocar la salida </a:t>
            </a:r>
            <a:r>
              <a:rPr sz="1200" spc="-10" dirty="0">
                <a:latin typeface="Comic Sans MS"/>
                <a:cs typeface="Comic Sans MS"/>
              </a:rPr>
              <a:t>de </a:t>
            </a:r>
            <a:r>
              <a:rPr sz="1200" dirty="0">
                <a:latin typeface="Comic Sans MS"/>
                <a:cs typeface="Comic Sans MS"/>
              </a:rPr>
              <a:t>otros </a:t>
            </a:r>
            <a:r>
              <a:rPr sz="1200" spc="-5" dirty="0">
                <a:latin typeface="Comic Sans MS"/>
                <a:cs typeface="Comic Sans MS"/>
              </a:rPr>
              <a:t>componentes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por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actuación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protecciones,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así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sucesivamente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(efecto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cascada),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desintegrando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totalmente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 SEP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(blackout).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150">
              <a:latin typeface="Comic Sans MS"/>
              <a:cs typeface="Comic Sans MS"/>
            </a:endParaRPr>
          </a:p>
          <a:p>
            <a:pPr marL="63500" marR="57785" algn="just">
              <a:lnSpc>
                <a:spcPct val="116199"/>
              </a:lnSpc>
            </a:pPr>
            <a:r>
              <a:rPr sz="1200" spc="-5" dirty="0">
                <a:latin typeface="Comic Sans MS"/>
                <a:cs typeface="Comic Sans MS"/>
              </a:rPr>
              <a:t>El estudio que trata acerca de la capacidad de las máquinas sincrónicas (MS) de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permanecer en sincronismo luego de una perturbación (posiblemente en </a:t>
            </a:r>
            <a:r>
              <a:rPr sz="1200" dirty="0">
                <a:latin typeface="Comic Sans MS"/>
                <a:cs typeface="Comic Sans MS"/>
              </a:rPr>
              <a:t>otro </a:t>
            </a:r>
            <a:r>
              <a:rPr sz="1200" spc="-5" dirty="0">
                <a:latin typeface="Comic Sans MS"/>
                <a:cs typeface="Comic Sans MS"/>
              </a:rPr>
              <a:t>punto de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operación),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llamado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estudio 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estabilidad.</a:t>
            </a:r>
            <a:endParaRPr sz="12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1236983"/>
            <a:ext cx="6148070" cy="2553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Comic Sans MS"/>
                <a:cs typeface="Comic Sans MS"/>
              </a:rPr>
              <a:t>2.-</a:t>
            </a:r>
            <a:r>
              <a:rPr sz="1200" b="1" spc="-15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ANALOGIA ELECTRICA-MECANICA</a:t>
            </a:r>
            <a:endParaRPr sz="1200">
              <a:latin typeface="Comic Sans MS"/>
              <a:cs typeface="Comic Sans MS"/>
            </a:endParaRPr>
          </a:p>
          <a:p>
            <a:pPr marL="12700" marR="5080" algn="just">
              <a:lnSpc>
                <a:spcPct val="116199"/>
              </a:lnSpc>
              <a:spcBef>
                <a:spcPts val="835"/>
              </a:spcBef>
            </a:pPr>
            <a:r>
              <a:rPr sz="1200" spc="-5" dirty="0">
                <a:latin typeface="Comic Sans MS"/>
                <a:cs typeface="Comic Sans MS"/>
              </a:rPr>
              <a:t>Antes </a:t>
            </a:r>
            <a:r>
              <a:rPr sz="1200" spc="-10" dirty="0">
                <a:latin typeface="Comic Sans MS"/>
                <a:cs typeface="Comic Sans MS"/>
              </a:rPr>
              <a:t>de</a:t>
            </a:r>
            <a:r>
              <a:rPr sz="1200" spc="3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entrar al estudio mismo de la estabilidad de un </a:t>
            </a:r>
            <a:r>
              <a:rPr sz="1200" spc="-10" dirty="0">
                <a:latin typeface="Comic Sans MS"/>
                <a:cs typeface="Comic Sans MS"/>
              </a:rPr>
              <a:t>SEP,</a:t>
            </a:r>
            <a:r>
              <a:rPr sz="1200" spc="3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 considera una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analogía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mecánica</a:t>
            </a:r>
            <a:r>
              <a:rPr sz="1200" dirty="0">
                <a:latin typeface="Comic Sans MS"/>
                <a:cs typeface="Comic Sans MS"/>
              </a:rPr>
              <a:t> que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permite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acercarse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naturaleza</a:t>
            </a:r>
            <a:r>
              <a:rPr sz="1200" dirty="0">
                <a:latin typeface="Comic Sans MS"/>
                <a:cs typeface="Comic Sans MS"/>
              </a:rPr>
              <a:t> general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problema,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obteniendo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así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sensación 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sucede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SEP bajo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perturbación.</a:t>
            </a:r>
            <a:endParaRPr sz="1200">
              <a:latin typeface="Comic Sans MS"/>
              <a:cs typeface="Comic Sans MS"/>
            </a:endParaRPr>
          </a:p>
          <a:p>
            <a:pPr marL="12700" marR="5080" algn="just">
              <a:lnSpc>
                <a:spcPct val="115999"/>
              </a:lnSpc>
              <a:spcBef>
                <a:spcPts val="835"/>
              </a:spcBef>
            </a:pPr>
            <a:r>
              <a:rPr sz="1200" spc="-5" dirty="0">
                <a:latin typeface="Comic Sans MS"/>
                <a:cs typeface="Comic Sans MS"/>
              </a:rPr>
              <a:t>Un sistema de masas diferentes (demandas) suspendidas de un techo a través </a:t>
            </a:r>
            <a:r>
              <a:rPr sz="1200" spc="-10" dirty="0">
                <a:latin typeface="Comic Sans MS"/>
                <a:cs typeface="Comic Sans MS"/>
              </a:rPr>
              <a:t>de </a:t>
            </a:r>
            <a:r>
              <a:rPr sz="1200" spc="-5" dirty="0">
                <a:latin typeface="Comic Sans MS"/>
                <a:cs typeface="Comic Sans MS"/>
              </a:rPr>
              <a:t> elásticos (líneas de transmisión) y fijadas al mismo a través </a:t>
            </a:r>
            <a:r>
              <a:rPr sz="1200" spc="-10" dirty="0">
                <a:latin typeface="Comic Sans MS"/>
                <a:cs typeface="Comic Sans MS"/>
              </a:rPr>
              <a:t>de </a:t>
            </a:r>
            <a:r>
              <a:rPr sz="1200" spc="-5" dirty="0">
                <a:latin typeface="Comic Sans MS"/>
                <a:cs typeface="Comic Sans MS"/>
              </a:rPr>
              <a:t>diferentes tipos </a:t>
            </a:r>
            <a:r>
              <a:rPr sz="1200" spc="-10" dirty="0">
                <a:latin typeface="Comic Sans MS"/>
                <a:cs typeface="Comic Sans MS"/>
              </a:rPr>
              <a:t>de </a:t>
            </a:r>
            <a:r>
              <a:rPr sz="1200" spc="-5" dirty="0">
                <a:latin typeface="Comic Sans MS"/>
                <a:cs typeface="Comic Sans MS"/>
              </a:rPr>
              <a:t> resortes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(unidades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generadoras)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están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anclados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techo,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encuentra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inicialmente en </a:t>
            </a:r>
            <a:r>
              <a:rPr sz="1200" dirty="0">
                <a:latin typeface="Comic Sans MS"/>
                <a:cs typeface="Comic Sans MS"/>
              </a:rPr>
              <a:t>equilibrio </a:t>
            </a:r>
            <a:r>
              <a:rPr sz="1200" spc="-5" dirty="0">
                <a:latin typeface="Comic Sans MS"/>
                <a:cs typeface="Comic Sans MS"/>
              </a:rPr>
              <a:t>(estado estacionario), con cada elemento mecánico cargado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debajo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su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límite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rotura (Figura 3).</a:t>
            </a:r>
            <a:endParaRPr sz="1200">
              <a:latin typeface="Comic Sans MS"/>
              <a:cs typeface="Comic Sans MS"/>
            </a:endParaRPr>
          </a:p>
          <a:p>
            <a:pPr marL="12700" marR="5715" algn="just">
              <a:lnSpc>
                <a:spcPct val="115999"/>
              </a:lnSpc>
              <a:spcBef>
                <a:spcPts val="635"/>
              </a:spcBef>
            </a:pPr>
            <a:r>
              <a:rPr sz="1000" b="1" spc="-10" dirty="0">
                <a:latin typeface="Comic Sans MS"/>
                <a:cs typeface="Comic Sans MS"/>
              </a:rPr>
              <a:t>Nota: </a:t>
            </a:r>
            <a:r>
              <a:rPr sz="1000" dirty="0">
                <a:latin typeface="Comic Sans MS"/>
                <a:cs typeface="Comic Sans MS"/>
              </a:rPr>
              <a:t>En </a:t>
            </a:r>
            <a:r>
              <a:rPr sz="1000" spc="-10" dirty="0">
                <a:latin typeface="Comic Sans MS"/>
                <a:cs typeface="Comic Sans MS"/>
              </a:rPr>
              <a:t>el </a:t>
            </a:r>
            <a:r>
              <a:rPr sz="1000" spc="-5" dirty="0">
                <a:latin typeface="Comic Sans MS"/>
                <a:cs typeface="Comic Sans MS"/>
              </a:rPr>
              <a:t>libro “Electric Energy Systems Theory” de</a:t>
            </a:r>
            <a:r>
              <a:rPr sz="1000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Olle Elgered, </a:t>
            </a:r>
            <a:r>
              <a:rPr sz="1000" spc="-10" dirty="0">
                <a:latin typeface="Comic Sans MS"/>
                <a:cs typeface="Comic Sans MS"/>
              </a:rPr>
              <a:t>las </a:t>
            </a:r>
            <a:r>
              <a:rPr sz="1000" spc="-5" dirty="0">
                <a:latin typeface="Comic Sans MS"/>
                <a:cs typeface="Comic Sans MS"/>
              </a:rPr>
              <a:t>masas representan a los </a:t>
            </a:r>
            <a:r>
              <a:rPr sz="1000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generadores.</a:t>
            </a:r>
            <a:r>
              <a:rPr sz="1000" spc="10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Analizar</a:t>
            </a:r>
            <a:r>
              <a:rPr sz="1000" spc="10" dirty="0">
                <a:latin typeface="Comic Sans MS"/>
                <a:cs typeface="Comic Sans MS"/>
              </a:rPr>
              <a:t> </a:t>
            </a:r>
            <a:r>
              <a:rPr sz="1000" dirty="0">
                <a:latin typeface="Comic Sans MS"/>
                <a:cs typeface="Comic Sans MS"/>
              </a:rPr>
              <a:t>esa</a:t>
            </a:r>
            <a:r>
              <a:rPr sz="1000" spc="-5" dirty="0">
                <a:latin typeface="Comic Sans MS"/>
                <a:cs typeface="Comic Sans MS"/>
              </a:rPr>
              <a:t> otra</a:t>
            </a:r>
            <a:r>
              <a:rPr sz="1000" spc="-10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analogía.</a:t>
            </a:r>
            <a:endParaRPr sz="1000">
              <a:latin typeface="Comic Sans MS"/>
              <a:cs typeface="Comic Sans M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616565" y="3908656"/>
            <a:ext cx="4324985" cy="2082800"/>
            <a:chOff x="1616565" y="3908656"/>
            <a:chExt cx="4324985" cy="2082800"/>
          </a:xfrm>
        </p:grpSpPr>
        <p:sp>
          <p:nvSpPr>
            <p:cNvPr id="4" name="object 4"/>
            <p:cNvSpPr/>
            <p:nvPr/>
          </p:nvSpPr>
          <p:spPr>
            <a:xfrm>
              <a:off x="1620011" y="3912102"/>
              <a:ext cx="4305300" cy="1685925"/>
            </a:xfrm>
            <a:custGeom>
              <a:avLst/>
              <a:gdLst/>
              <a:ahLst/>
              <a:cxnLst/>
              <a:rect l="l" t="t" r="r" b="b"/>
              <a:pathLst>
                <a:path w="4305300" h="1685925">
                  <a:moveTo>
                    <a:pt x="0" y="9143"/>
                  </a:moveTo>
                  <a:lnTo>
                    <a:pt x="4305299" y="7619"/>
                  </a:lnTo>
                </a:path>
                <a:path w="4305300" h="1685925">
                  <a:moveTo>
                    <a:pt x="0" y="0"/>
                  </a:moveTo>
                  <a:lnTo>
                    <a:pt x="1124711" y="1685543"/>
                  </a:lnTo>
                  <a:lnTo>
                    <a:pt x="3339083" y="1685543"/>
                  </a:lnTo>
                </a:path>
              </a:pathLst>
            </a:custGeom>
            <a:ln w="68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43684" y="3916276"/>
              <a:ext cx="3897266" cy="2074961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706615" y="6083301"/>
            <a:ext cx="6148070" cy="37261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Comic Sans MS"/>
                <a:cs typeface="Comic Sans MS"/>
              </a:rPr>
              <a:t>Fig.3.- Analogía mecánica de</a:t>
            </a:r>
            <a:r>
              <a:rPr sz="1000" spc="-15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un</a:t>
            </a:r>
            <a:r>
              <a:rPr sz="1000" spc="-15" dirty="0">
                <a:latin typeface="Comic Sans MS"/>
                <a:cs typeface="Comic Sans MS"/>
              </a:rPr>
              <a:t> </a:t>
            </a:r>
            <a:r>
              <a:rPr sz="1000" dirty="0">
                <a:latin typeface="Comic Sans MS"/>
                <a:cs typeface="Comic Sans MS"/>
              </a:rPr>
              <a:t>SEP</a:t>
            </a:r>
            <a:endParaRPr sz="10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50">
              <a:latin typeface="Comic Sans MS"/>
              <a:cs typeface="Comic Sans MS"/>
            </a:endParaRPr>
          </a:p>
          <a:p>
            <a:pPr marL="12700" algn="just">
              <a:lnSpc>
                <a:spcPct val="100000"/>
              </a:lnSpc>
            </a:pPr>
            <a:r>
              <a:rPr sz="1200" dirty="0">
                <a:latin typeface="Comic Sans MS"/>
                <a:cs typeface="Comic Sans MS"/>
              </a:rPr>
              <a:t>Sobre </a:t>
            </a:r>
            <a:r>
              <a:rPr sz="1200" spc="-5" dirty="0">
                <a:latin typeface="Comic Sans MS"/>
                <a:cs typeface="Comic Sans MS"/>
              </a:rPr>
              <a:t>este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sistema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reposo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 realizan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diversos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experimentos:</a:t>
            </a:r>
            <a:endParaRPr sz="1200">
              <a:latin typeface="Comic Sans MS"/>
              <a:cs typeface="Comic Sans MS"/>
            </a:endParaRPr>
          </a:p>
          <a:p>
            <a:pPr marL="192405" marR="5080" indent="-180340" algn="just">
              <a:lnSpc>
                <a:spcPct val="116199"/>
              </a:lnSpc>
              <a:spcBef>
                <a:spcPts val="595"/>
              </a:spcBef>
            </a:pPr>
            <a:r>
              <a:rPr sz="1200" spc="-5" dirty="0">
                <a:latin typeface="Comic Sans MS"/>
                <a:cs typeface="Comic Sans MS"/>
              </a:rPr>
              <a:t>1.- Se aumenta lentamente y en </a:t>
            </a:r>
            <a:r>
              <a:rPr sz="1200" dirty="0">
                <a:latin typeface="Comic Sans MS"/>
                <a:cs typeface="Comic Sans MS"/>
              </a:rPr>
              <a:t>forma </a:t>
            </a:r>
            <a:r>
              <a:rPr sz="1200" spc="-5" dirty="0">
                <a:latin typeface="Comic Sans MS"/>
                <a:cs typeface="Comic Sans MS"/>
              </a:rPr>
              <a:t>gradual el peso de una de las masas. De esta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manera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sistema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mecánico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acomodando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gradualmente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pequeñas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variaciones. Si el proceso de carga continúa, habrá un momento </a:t>
            </a:r>
            <a:r>
              <a:rPr sz="1200" spc="-10" dirty="0">
                <a:latin typeface="Comic Sans MS"/>
                <a:cs typeface="Comic Sans MS"/>
              </a:rPr>
              <a:t>en </a:t>
            </a:r>
            <a:r>
              <a:rPr sz="1200" spc="-5" dirty="0">
                <a:latin typeface="Comic Sans MS"/>
                <a:cs typeface="Comic Sans MS"/>
              </a:rPr>
              <a:t>que alguno de los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elásticos o anclajes se romperá, debilitando el sistema en conjunto. Se producirán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fluctuaciones de </a:t>
            </a:r>
            <a:r>
              <a:rPr sz="1200" dirty="0">
                <a:latin typeface="Comic Sans MS"/>
                <a:cs typeface="Comic Sans MS"/>
              </a:rPr>
              <a:t>fuerzas </a:t>
            </a:r>
            <a:r>
              <a:rPr sz="1200" spc="-5" dirty="0">
                <a:latin typeface="Comic Sans MS"/>
                <a:cs typeface="Comic Sans MS"/>
              </a:rPr>
              <a:t>en los elementos del sistema que todavía permanecen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intactos,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evolucionarán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forma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oscilatoria hacia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nuevo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estado.</a:t>
            </a:r>
            <a:endParaRPr sz="1200">
              <a:latin typeface="Comic Sans MS"/>
              <a:cs typeface="Comic Sans MS"/>
            </a:endParaRPr>
          </a:p>
          <a:p>
            <a:pPr marL="192405" marR="5715" indent="-180340" algn="just">
              <a:lnSpc>
                <a:spcPct val="116199"/>
              </a:lnSpc>
              <a:spcBef>
                <a:spcPts val="595"/>
              </a:spcBef>
            </a:pPr>
            <a:r>
              <a:rPr sz="1200" spc="-5" dirty="0">
                <a:latin typeface="Comic Sans MS"/>
                <a:cs typeface="Comic Sans MS"/>
              </a:rPr>
              <a:t>2.-</a:t>
            </a:r>
            <a:r>
              <a:rPr sz="1200" spc="2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270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corta</a:t>
            </a:r>
            <a:r>
              <a:rPr sz="1200" spc="26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directamente</a:t>
            </a:r>
            <a:r>
              <a:rPr sz="1200" spc="2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uno</a:t>
            </a:r>
            <a:r>
              <a:rPr sz="1200" spc="2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2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los</a:t>
            </a:r>
            <a:r>
              <a:rPr sz="1200" spc="26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elásticos,</a:t>
            </a:r>
            <a:r>
              <a:rPr sz="1200" spc="2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sin</a:t>
            </a:r>
            <a:r>
              <a:rPr sz="1200" spc="2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pasar</a:t>
            </a:r>
            <a:r>
              <a:rPr sz="1200" spc="28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por</a:t>
            </a:r>
            <a:r>
              <a:rPr sz="1200" spc="28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26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carga</a:t>
            </a:r>
            <a:r>
              <a:rPr sz="1200" spc="26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gradual</a:t>
            </a:r>
            <a:r>
              <a:rPr sz="1200" spc="26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 </a:t>
            </a:r>
            <a:r>
              <a:rPr sz="1200" spc="-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pesas.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manera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sistema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mecánico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oscilará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hacia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nuevo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estado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equilibrio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no.</a:t>
            </a:r>
            <a:endParaRPr sz="1200">
              <a:latin typeface="Comic Sans MS"/>
              <a:cs typeface="Comic Sans MS"/>
            </a:endParaRPr>
          </a:p>
          <a:p>
            <a:pPr marL="192405" marR="6350" indent="-180340" algn="just">
              <a:lnSpc>
                <a:spcPct val="115799"/>
              </a:lnSpc>
              <a:spcBef>
                <a:spcPts val="840"/>
              </a:spcBef>
            </a:pPr>
            <a:r>
              <a:rPr sz="1200" spc="-5" dirty="0">
                <a:latin typeface="Comic Sans MS"/>
                <a:cs typeface="Comic Sans MS"/>
              </a:rPr>
              <a:t>3.- Se rompe un anclaje, sin pasar </a:t>
            </a:r>
            <a:r>
              <a:rPr sz="1200" spc="-10" dirty="0">
                <a:latin typeface="Comic Sans MS"/>
                <a:cs typeface="Comic Sans MS"/>
              </a:rPr>
              <a:t>por </a:t>
            </a:r>
            <a:r>
              <a:rPr sz="1200" spc="-5" dirty="0">
                <a:latin typeface="Comic Sans MS"/>
                <a:cs typeface="Comic Sans MS"/>
              </a:rPr>
              <a:t>la carga gradual de pesas. De esta manera </a:t>
            </a:r>
            <a:r>
              <a:rPr sz="1200" spc="-10" dirty="0">
                <a:latin typeface="Comic Sans MS"/>
                <a:cs typeface="Comic Sans MS"/>
              </a:rPr>
              <a:t>el </a:t>
            </a:r>
            <a:r>
              <a:rPr sz="1200" spc="-5" dirty="0">
                <a:latin typeface="Comic Sans MS"/>
                <a:cs typeface="Comic Sans MS"/>
              </a:rPr>
              <a:t> sistema mecánico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oscilará hacia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 nuevo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estado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equilibrio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no.</a:t>
            </a:r>
            <a:endParaRPr sz="1200">
              <a:latin typeface="Comic Sans MS"/>
              <a:cs typeface="Comic Sans MS"/>
            </a:endParaRPr>
          </a:p>
          <a:p>
            <a:pPr marL="192405" marR="5080" indent="-180340" algn="just">
              <a:lnSpc>
                <a:spcPct val="115799"/>
              </a:lnSpc>
              <a:spcBef>
                <a:spcPts val="855"/>
              </a:spcBef>
            </a:pPr>
            <a:r>
              <a:rPr sz="1200" spc="-5" dirty="0">
                <a:latin typeface="Comic Sans MS"/>
                <a:cs typeface="Comic Sans MS"/>
              </a:rPr>
              <a:t>4.-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cortan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 rompen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simultáneamente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elásticos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anclajes.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manera el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sistema mecánico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oscilará hacia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 nuevo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estado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equilibrio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no.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4</a:t>
            </a:fld>
            <a:endParaRPr spc="-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5" y="1208027"/>
            <a:ext cx="6148070" cy="2954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algn="just">
              <a:lnSpc>
                <a:spcPct val="115799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El nuevo estado alcanzado en cualquiera de los cuatro experimentos, puede ser uno </a:t>
            </a:r>
            <a:r>
              <a:rPr sz="1200" spc="-10" dirty="0">
                <a:latin typeface="Comic Sans MS"/>
                <a:cs typeface="Comic Sans MS"/>
              </a:rPr>
              <a:t>de </a:t>
            </a:r>
            <a:r>
              <a:rPr sz="1200" spc="-5" dirty="0">
                <a:latin typeface="Comic Sans MS"/>
                <a:cs typeface="Comic Sans MS"/>
              </a:rPr>
              <a:t> los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siguientes:</a:t>
            </a:r>
            <a:endParaRPr sz="1200">
              <a:latin typeface="Comic Sans MS"/>
              <a:cs typeface="Comic Sans MS"/>
            </a:endParaRPr>
          </a:p>
          <a:p>
            <a:pPr marL="192405" marR="5080" indent="-180340" algn="just">
              <a:lnSpc>
                <a:spcPct val="115799"/>
              </a:lnSpc>
              <a:spcBef>
                <a:spcPts val="610"/>
              </a:spcBef>
              <a:buFont typeface="Comic Sans MS"/>
              <a:buAutoNum type="alphaUcParenR"/>
              <a:tabLst>
                <a:tab pos="284480" algn="l"/>
              </a:tabLst>
            </a:pPr>
            <a:r>
              <a:rPr sz="1200" b="1" spc="-5" dirty="0">
                <a:latin typeface="Comic Sans MS"/>
                <a:cs typeface="Comic Sans MS"/>
              </a:rPr>
              <a:t>El sistema alcanza un estado de equilibrio: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caracteriza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por</a:t>
            </a:r>
            <a:r>
              <a:rPr sz="1200" spc="-5" dirty="0">
                <a:latin typeface="Comic Sans MS"/>
                <a:cs typeface="Comic Sans MS"/>
              </a:rPr>
              <a:t> una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nueva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distribución de fuerzas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elásticos, resortes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anclajes.</a:t>
            </a:r>
            <a:endParaRPr sz="1200">
              <a:latin typeface="Comic Sans MS"/>
              <a:cs typeface="Comic Sans MS"/>
            </a:endParaRPr>
          </a:p>
          <a:p>
            <a:pPr marL="192405" marR="5080" indent="-180340" algn="just">
              <a:lnSpc>
                <a:spcPct val="116300"/>
              </a:lnSpc>
              <a:spcBef>
                <a:spcPts val="595"/>
              </a:spcBef>
              <a:buFont typeface="Comic Sans MS"/>
              <a:buAutoNum type="alphaUcParenR"/>
              <a:tabLst>
                <a:tab pos="220345" algn="l"/>
              </a:tabLst>
            </a:pPr>
            <a:r>
              <a:rPr dirty="0"/>
              <a:t>	</a:t>
            </a:r>
            <a:r>
              <a:rPr sz="1200" b="1" spc="-5" dirty="0">
                <a:latin typeface="Comic Sans MS"/>
                <a:cs typeface="Comic Sans MS"/>
              </a:rPr>
              <a:t>El</a:t>
            </a:r>
            <a:r>
              <a:rPr sz="1200" b="1" spc="85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sistema</a:t>
            </a:r>
            <a:r>
              <a:rPr sz="1200" b="1" spc="80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se</a:t>
            </a:r>
            <a:r>
              <a:rPr sz="1200" b="1" spc="80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desintegra</a:t>
            </a:r>
            <a:r>
              <a:rPr sz="1200" b="1" spc="95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totalmente</a:t>
            </a:r>
            <a:r>
              <a:rPr sz="1200" spc="-5" dirty="0">
                <a:latin typeface="Comic Sans MS"/>
                <a:cs typeface="Comic Sans MS"/>
              </a:rPr>
              <a:t>:</a:t>
            </a:r>
            <a:r>
              <a:rPr sz="1200" spc="8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se</a:t>
            </a:r>
            <a:r>
              <a:rPr sz="1200" spc="8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producen</a:t>
            </a:r>
            <a:r>
              <a:rPr sz="1200" spc="7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fuerzas</a:t>
            </a:r>
            <a:r>
              <a:rPr sz="1200" spc="8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transitorias</a:t>
            </a:r>
            <a:r>
              <a:rPr sz="1200" spc="8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8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llevan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rotura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elástico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adicional</a:t>
            </a:r>
            <a:r>
              <a:rPr sz="1200" dirty="0">
                <a:latin typeface="Comic Sans MS"/>
                <a:cs typeface="Comic Sans MS"/>
              </a:rPr>
              <a:t> y/o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pérdida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anclaje,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resultando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sistema más débil,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que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por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efecto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cascada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lleva 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colapso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total.</a:t>
            </a:r>
            <a:endParaRPr sz="1200">
              <a:latin typeface="Comic Sans MS"/>
              <a:cs typeface="Comic Sans MS"/>
            </a:endParaRPr>
          </a:p>
          <a:p>
            <a:pPr marL="192405" marR="6350" indent="-180340" algn="just">
              <a:lnSpc>
                <a:spcPct val="116199"/>
              </a:lnSpc>
              <a:spcBef>
                <a:spcPts val="595"/>
              </a:spcBef>
              <a:buFont typeface="Comic Sans MS"/>
              <a:buAutoNum type="alphaUcParenR"/>
              <a:tabLst>
                <a:tab pos="262890" algn="l"/>
              </a:tabLst>
            </a:pPr>
            <a:r>
              <a:rPr dirty="0"/>
              <a:t>	</a:t>
            </a:r>
            <a:r>
              <a:rPr sz="1200" b="1" spc="-5" dirty="0">
                <a:latin typeface="Comic Sans MS"/>
                <a:cs typeface="Comic Sans MS"/>
              </a:rPr>
              <a:t>El sistema se divide en subsistemas desvinculados pero en equilibrio: </a:t>
            </a:r>
            <a:r>
              <a:rPr sz="1200" spc="-5" dirty="0">
                <a:latin typeface="Comic Sans MS"/>
                <a:cs typeface="Comic Sans MS"/>
              </a:rPr>
              <a:t>se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producen fuerzas transitorias que llevan a la </a:t>
            </a:r>
            <a:r>
              <a:rPr sz="1200" dirty="0">
                <a:latin typeface="Comic Sans MS"/>
                <a:cs typeface="Comic Sans MS"/>
              </a:rPr>
              <a:t>rotura </a:t>
            </a:r>
            <a:r>
              <a:rPr sz="1200" spc="-5" dirty="0">
                <a:latin typeface="Comic Sans MS"/>
                <a:cs typeface="Comic Sans MS"/>
              </a:rPr>
              <a:t>de un elástico adicional y/o una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pérdida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de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anclaje,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resultando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subsistemas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equilibrados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 desvinculados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entre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sí.</a:t>
            </a:r>
            <a:endParaRPr sz="1200">
              <a:latin typeface="Comic Sans MS"/>
              <a:cs typeface="Comic Sans MS"/>
            </a:endParaRPr>
          </a:p>
          <a:p>
            <a:pPr marL="12700" marR="5715" algn="just">
              <a:lnSpc>
                <a:spcPct val="115799"/>
              </a:lnSpc>
              <a:spcBef>
                <a:spcPts val="1210"/>
              </a:spcBef>
            </a:pPr>
            <a:r>
              <a:rPr sz="1200" spc="-5" dirty="0">
                <a:latin typeface="Comic Sans MS"/>
                <a:cs typeface="Comic Sans MS"/>
              </a:rPr>
              <a:t>Se puede realizar una </a:t>
            </a:r>
            <a:r>
              <a:rPr sz="1200" dirty="0">
                <a:latin typeface="Comic Sans MS"/>
                <a:cs typeface="Comic Sans MS"/>
              </a:rPr>
              <a:t>serie </a:t>
            </a:r>
            <a:r>
              <a:rPr sz="1200" spc="-5" dirty="0">
                <a:latin typeface="Comic Sans MS"/>
                <a:cs typeface="Comic Sans MS"/>
              </a:rPr>
              <a:t>de analogías entre los efectos mecánicos vistos, y los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efectos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eléctricos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 un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SEP,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como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Fig.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1,</a:t>
            </a:r>
            <a:r>
              <a:rPr sz="1200" spc="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frente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perturbación: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5</a:t>
            </a:fld>
            <a:endParaRPr spc="-5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716279" y="4239762"/>
          <a:ext cx="6172200" cy="31622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57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14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565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200" b="1" spc="-5" dirty="0">
                          <a:latin typeface="Comic Sans MS"/>
                          <a:cs typeface="Comic Sans MS"/>
                        </a:rPr>
                        <a:t>ANALOGIA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T="946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4131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1250" b="1" i="1" spc="-30" dirty="0">
                          <a:latin typeface="Comic Sans MS"/>
                          <a:cs typeface="Comic Sans MS"/>
                        </a:rPr>
                        <a:t>Efecto</a:t>
                      </a:r>
                      <a:r>
                        <a:rPr sz="1250" b="1" i="1" spc="-70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50" b="1" i="1" spc="-30" dirty="0">
                          <a:latin typeface="Comic Sans MS"/>
                          <a:cs typeface="Comic Sans MS"/>
                        </a:rPr>
                        <a:t>Mecánico</a:t>
                      </a:r>
                      <a:endParaRPr sz="1250">
                        <a:latin typeface="Comic Sans MS"/>
                        <a:cs typeface="Comic Sans MS"/>
                      </a:endParaRPr>
                    </a:p>
                  </a:txBody>
                  <a:tcPr marL="0" marR="0" marT="882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1250" b="1" i="1" spc="-30" dirty="0">
                          <a:latin typeface="Comic Sans MS"/>
                          <a:cs typeface="Comic Sans MS"/>
                        </a:rPr>
                        <a:t>Efecto</a:t>
                      </a:r>
                      <a:r>
                        <a:rPr sz="1250" b="1" i="1" spc="-60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50" b="1" i="1" spc="-30" dirty="0">
                          <a:latin typeface="Comic Sans MS"/>
                          <a:cs typeface="Comic Sans MS"/>
                        </a:rPr>
                        <a:t>Eléctrico</a:t>
                      </a:r>
                      <a:endParaRPr sz="1250">
                        <a:latin typeface="Comic Sans MS"/>
                        <a:cs typeface="Comic Sans MS"/>
                      </a:endParaRPr>
                    </a:p>
                  </a:txBody>
                  <a:tcPr marL="0" marR="0" marT="882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5655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200" spc="-5" dirty="0">
                          <a:latin typeface="Comic Sans MS"/>
                          <a:cs typeface="Comic Sans MS"/>
                        </a:rPr>
                        <a:t>aumento</a:t>
                      </a:r>
                      <a:r>
                        <a:rPr sz="1200" spc="5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spc="-5" dirty="0">
                          <a:latin typeface="Comic Sans MS"/>
                          <a:cs typeface="Comic Sans MS"/>
                        </a:rPr>
                        <a:t>gradual de</a:t>
                      </a:r>
                      <a:r>
                        <a:rPr sz="1200" spc="5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spc="-10" dirty="0">
                          <a:latin typeface="Comic Sans MS"/>
                          <a:cs typeface="Comic Sans MS"/>
                        </a:rPr>
                        <a:t>peso</a:t>
                      </a:r>
                      <a:r>
                        <a:rPr sz="1200" spc="5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spc="-10" dirty="0">
                          <a:latin typeface="Comic Sans MS"/>
                          <a:cs typeface="Comic Sans MS"/>
                        </a:rPr>
                        <a:t>de</a:t>
                      </a:r>
                      <a:r>
                        <a:rPr sz="1200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spc="-5" dirty="0">
                          <a:latin typeface="Comic Sans MS"/>
                          <a:cs typeface="Comic Sans MS"/>
                        </a:rPr>
                        <a:t>una</a:t>
                      </a:r>
                      <a:r>
                        <a:rPr sz="1200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spc="-5" dirty="0">
                          <a:latin typeface="Comic Sans MS"/>
                          <a:cs typeface="Comic Sans MS"/>
                        </a:rPr>
                        <a:t>masa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T="946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200" spc="-5" dirty="0">
                          <a:latin typeface="Comic Sans MS"/>
                          <a:cs typeface="Comic Sans MS"/>
                        </a:rPr>
                        <a:t>aumento</a:t>
                      </a:r>
                      <a:r>
                        <a:rPr sz="1200" spc="5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spc="-5" dirty="0">
                          <a:latin typeface="Comic Sans MS"/>
                          <a:cs typeface="Comic Sans MS"/>
                        </a:rPr>
                        <a:t>gradual de</a:t>
                      </a:r>
                      <a:r>
                        <a:rPr sz="1200" spc="5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spc="-10" dirty="0">
                          <a:latin typeface="Comic Sans MS"/>
                          <a:cs typeface="Comic Sans MS"/>
                        </a:rPr>
                        <a:t>una</a:t>
                      </a:r>
                      <a:r>
                        <a:rPr sz="1200" spc="-5" dirty="0">
                          <a:latin typeface="Comic Sans MS"/>
                          <a:cs typeface="Comic Sans MS"/>
                        </a:rPr>
                        <a:t> demanda</a:t>
                      </a:r>
                      <a:r>
                        <a:rPr sz="1200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spc="-5" dirty="0">
                          <a:latin typeface="Comic Sans MS"/>
                          <a:cs typeface="Comic Sans MS"/>
                        </a:rPr>
                        <a:t>eléctrica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T="946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131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200" spc="-5" dirty="0">
                          <a:latin typeface="Comic Sans MS"/>
                          <a:cs typeface="Comic Sans MS"/>
                        </a:rPr>
                        <a:t>tensión</a:t>
                      </a:r>
                      <a:r>
                        <a:rPr sz="1200" spc="-15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spc="-5" dirty="0">
                          <a:latin typeface="Comic Sans MS"/>
                          <a:cs typeface="Comic Sans MS"/>
                        </a:rPr>
                        <a:t>en</a:t>
                      </a:r>
                      <a:r>
                        <a:rPr sz="1200" spc="-10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spc="-5" dirty="0">
                          <a:latin typeface="Comic Sans MS"/>
                          <a:cs typeface="Comic Sans MS"/>
                        </a:rPr>
                        <a:t>los elásticos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T="946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200" spc="-5" dirty="0">
                          <a:latin typeface="Comic Sans MS"/>
                          <a:cs typeface="Comic Sans MS"/>
                        </a:rPr>
                        <a:t>flujo de potencia</a:t>
                      </a:r>
                      <a:r>
                        <a:rPr sz="1200" spc="-10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spc="-5" dirty="0">
                          <a:latin typeface="Comic Sans MS"/>
                          <a:cs typeface="Comic Sans MS"/>
                        </a:rPr>
                        <a:t>eléctrica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T="946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5655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200" spc="-5" dirty="0">
                          <a:latin typeface="Comic Sans MS"/>
                          <a:cs typeface="Comic Sans MS"/>
                        </a:rPr>
                        <a:t>fuerza</a:t>
                      </a:r>
                      <a:r>
                        <a:rPr sz="1200" spc="-10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spc="-5" dirty="0">
                          <a:latin typeface="Comic Sans MS"/>
                          <a:cs typeface="Comic Sans MS"/>
                        </a:rPr>
                        <a:t>sobre</a:t>
                      </a:r>
                      <a:r>
                        <a:rPr sz="1200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spc="-5" dirty="0">
                          <a:latin typeface="Comic Sans MS"/>
                          <a:cs typeface="Comic Sans MS"/>
                        </a:rPr>
                        <a:t>el</a:t>
                      </a:r>
                      <a:r>
                        <a:rPr sz="1200" spc="-25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spc="-5" dirty="0">
                          <a:latin typeface="Comic Sans MS"/>
                          <a:cs typeface="Comic Sans MS"/>
                        </a:rPr>
                        <a:t>resorte</a:t>
                      </a:r>
                      <a:r>
                        <a:rPr sz="1200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spc="-5" dirty="0">
                          <a:latin typeface="Comic Sans MS"/>
                          <a:cs typeface="Comic Sans MS"/>
                        </a:rPr>
                        <a:t>del anclaje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T="946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200" spc="-5" dirty="0">
                          <a:latin typeface="Comic Sans MS"/>
                          <a:cs typeface="Comic Sans MS"/>
                        </a:rPr>
                        <a:t>potencia</a:t>
                      </a:r>
                      <a:r>
                        <a:rPr sz="1200" spc="-25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spc="-5" dirty="0">
                          <a:latin typeface="Comic Sans MS"/>
                          <a:cs typeface="Comic Sans MS"/>
                        </a:rPr>
                        <a:t>sincronizante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T="946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7491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200" spc="-5" dirty="0">
                          <a:latin typeface="Comic Sans MS"/>
                          <a:cs typeface="Comic Sans MS"/>
                        </a:rPr>
                        <a:t>oscilación</a:t>
                      </a:r>
                      <a:r>
                        <a:rPr sz="1200" spc="-15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spc="-5" dirty="0">
                          <a:latin typeface="Comic Sans MS"/>
                          <a:cs typeface="Comic Sans MS"/>
                        </a:rPr>
                        <a:t>de fuerzas</a:t>
                      </a:r>
                      <a:r>
                        <a:rPr sz="1200" spc="-15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spc="-5" dirty="0">
                          <a:latin typeface="Comic Sans MS"/>
                          <a:cs typeface="Comic Sans MS"/>
                        </a:rPr>
                        <a:t>mecánicas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T="946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745"/>
                        </a:spcBef>
                        <a:tabLst>
                          <a:tab pos="894080" algn="l"/>
                          <a:tab pos="1219200" algn="l"/>
                          <a:tab pos="1567815" algn="l"/>
                          <a:tab pos="2232025" algn="l"/>
                          <a:tab pos="2557145" algn="l"/>
                          <a:tab pos="3098165" algn="l"/>
                        </a:tabLst>
                      </a:pPr>
                      <a:r>
                        <a:rPr sz="1200" spc="-5" dirty="0">
                          <a:latin typeface="Comic Sans MS"/>
                          <a:cs typeface="Comic Sans MS"/>
                        </a:rPr>
                        <a:t>oscilación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spc="-5" dirty="0">
                          <a:latin typeface="Comic Sans MS"/>
                          <a:cs typeface="Comic Sans MS"/>
                        </a:rPr>
                        <a:t>de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spc="-5" dirty="0">
                          <a:latin typeface="Comic Sans MS"/>
                          <a:cs typeface="Comic Sans MS"/>
                        </a:rPr>
                        <a:t>los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spc="-5" dirty="0">
                          <a:latin typeface="Comic Sans MS"/>
                          <a:cs typeface="Comic Sans MS"/>
                        </a:rPr>
                        <a:t>ángulos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spc="-5" dirty="0">
                          <a:latin typeface="Comic Sans MS"/>
                          <a:cs typeface="Comic Sans MS"/>
                        </a:rPr>
                        <a:t>de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spc="-5" dirty="0">
                          <a:latin typeface="Comic Sans MS"/>
                          <a:cs typeface="Comic Sans MS"/>
                        </a:rPr>
                        <a:t>carga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spc="-5" dirty="0">
                          <a:latin typeface="Wingdings"/>
                          <a:cs typeface="Wingdings"/>
                        </a:rPr>
                        <a:t></a:t>
                      </a:r>
                      <a:endParaRPr sz="1200">
                        <a:latin typeface="Wingdings"/>
                        <a:cs typeface="Wingdings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200" spc="-5" dirty="0">
                          <a:latin typeface="Comic Sans MS"/>
                          <a:cs typeface="Comic Sans MS"/>
                        </a:rPr>
                        <a:t>oscilación</a:t>
                      </a:r>
                      <a:r>
                        <a:rPr sz="1200" spc="-20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spc="-5" dirty="0">
                          <a:latin typeface="Comic Sans MS"/>
                          <a:cs typeface="Comic Sans MS"/>
                        </a:rPr>
                        <a:t>de</a:t>
                      </a:r>
                      <a:r>
                        <a:rPr sz="1200" spc="-10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spc="-5" dirty="0">
                          <a:latin typeface="Comic Sans MS"/>
                          <a:cs typeface="Comic Sans MS"/>
                        </a:rPr>
                        <a:t>las</a:t>
                      </a:r>
                      <a:r>
                        <a:rPr sz="1200" spc="-10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spc="-5" dirty="0">
                          <a:latin typeface="Comic Sans MS"/>
                          <a:cs typeface="Comic Sans MS"/>
                        </a:rPr>
                        <a:t>potencias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T="946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131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200" dirty="0">
                          <a:latin typeface="Comic Sans MS"/>
                          <a:cs typeface="Comic Sans MS"/>
                        </a:rPr>
                        <a:t>rotura</a:t>
                      </a:r>
                      <a:r>
                        <a:rPr sz="1200" spc="-25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spc="-10" dirty="0">
                          <a:latin typeface="Comic Sans MS"/>
                          <a:cs typeface="Comic Sans MS"/>
                        </a:rPr>
                        <a:t>de</a:t>
                      </a:r>
                      <a:r>
                        <a:rPr sz="1200" spc="-15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spc="-5" dirty="0">
                          <a:latin typeface="Comic Sans MS"/>
                          <a:cs typeface="Comic Sans MS"/>
                        </a:rPr>
                        <a:t>un</a:t>
                      </a:r>
                      <a:r>
                        <a:rPr sz="1200" spc="-25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spc="-5" dirty="0">
                          <a:latin typeface="Comic Sans MS"/>
                          <a:cs typeface="Comic Sans MS"/>
                        </a:rPr>
                        <a:t>anclaje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T="946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200" spc="-5" dirty="0">
                          <a:latin typeface="Comic Sans MS"/>
                          <a:cs typeface="Comic Sans MS"/>
                        </a:rPr>
                        <a:t>pérdida</a:t>
                      </a:r>
                      <a:r>
                        <a:rPr sz="1200" spc="-10" dirty="0">
                          <a:latin typeface="Comic Sans MS"/>
                          <a:cs typeface="Comic Sans MS"/>
                        </a:rPr>
                        <a:t> de</a:t>
                      </a:r>
                      <a:r>
                        <a:rPr sz="1200" spc="-5" dirty="0">
                          <a:latin typeface="Comic Sans MS"/>
                          <a:cs typeface="Comic Sans MS"/>
                        </a:rPr>
                        <a:t> sincronismo</a:t>
                      </a:r>
                      <a:r>
                        <a:rPr sz="1200" spc="5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spc="-5" dirty="0">
                          <a:latin typeface="Comic Sans MS"/>
                          <a:cs typeface="Comic Sans MS"/>
                        </a:rPr>
                        <a:t>de un G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T="946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5655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200" dirty="0">
                          <a:latin typeface="Comic Sans MS"/>
                          <a:cs typeface="Comic Sans MS"/>
                        </a:rPr>
                        <a:t>rotura</a:t>
                      </a:r>
                      <a:r>
                        <a:rPr sz="1200" spc="-20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spc="-10" dirty="0">
                          <a:latin typeface="Comic Sans MS"/>
                          <a:cs typeface="Comic Sans MS"/>
                        </a:rPr>
                        <a:t>de</a:t>
                      </a:r>
                      <a:r>
                        <a:rPr sz="1200" spc="-15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spc="-5" dirty="0">
                          <a:latin typeface="Comic Sans MS"/>
                          <a:cs typeface="Comic Sans MS"/>
                        </a:rPr>
                        <a:t>un</a:t>
                      </a:r>
                      <a:r>
                        <a:rPr sz="1200" spc="-20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spc="-5" dirty="0">
                          <a:latin typeface="Comic Sans MS"/>
                          <a:cs typeface="Comic Sans MS"/>
                        </a:rPr>
                        <a:t>elástico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T="946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200" spc="-5" dirty="0">
                          <a:latin typeface="Comic Sans MS"/>
                          <a:cs typeface="Comic Sans MS"/>
                        </a:rPr>
                        <a:t>pérdida </a:t>
                      </a:r>
                      <a:r>
                        <a:rPr sz="1200" spc="-10" dirty="0">
                          <a:latin typeface="Comic Sans MS"/>
                          <a:cs typeface="Comic Sans MS"/>
                        </a:rPr>
                        <a:t>de</a:t>
                      </a:r>
                      <a:r>
                        <a:rPr sz="1200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spc="-5" dirty="0">
                          <a:latin typeface="Comic Sans MS"/>
                          <a:cs typeface="Comic Sans MS"/>
                        </a:rPr>
                        <a:t>una línea de</a:t>
                      </a:r>
                      <a:r>
                        <a:rPr sz="1200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spc="-5" dirty="0">
                          <a:latin typeface="Comic Sans MS"/>
                          <a:cs typeface="Comic Sans MS"/>
                        </a:rPr>
                        <a:t>transmisión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T="946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131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200" dirty="0">
                          <a:latin typeface="Comic Sans MS"/>
                          <a:cs typeface="Comic Sans MS"/>
                        </a:rPr>
                        <a:t>rotura</a:t>
                      </a:r>
                      <a:r>
                        <a:rPr sz="1200" spc="-15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spc="-5" dirty="0">
                          <a:latin typeface="Comic Sans MS"/>
                          <a:cs typeface="Comic Sans MS"/>
                        </a:rPr>
                        <a:t>total</a:t>
                      </a:r>
                      <a:r>
                        <a:rPr sz="1200" spc="-10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spc="-5" dirty="0">
                          <a:latin typeface="Comic Sans MS"/>
                          <a:cs typeface="Comic Sans MS"/>
                        </a:rPr>
                        <a:t>del</a:t>
                      </a:r>
                      <a:r>
                        <a:rPr sz="1200" spc="-15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spc="-5" dirty="0">
                          <a:latin typeface="Comic Sans MS"/>
                          <a:cs typeface="Comic Sans MS"/>
                        </a:rPr>
                        <a:t>sistema</a:t>
                      </a:r>
                      <a:r>
                        <a:rPr sz="1200" spc="-10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spc="-5" dirty="0">
                          <a:latin typeface="Comic Sans MS"/>
                          <a:cs typeface="Comic Sans MS"/>
                        </a:rPr>
                        <a:t>o</a:t>
                      </a:r>
                      <a:r>
                        <a:rPr sz="1200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spc="-5" dirty="0">
                          <a:latin typeface="Comic Sans MS"/>
                          <a:cs typeface="Comic Sans MS"/>
                        </a:rPr>
                        <a:t>colapso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T="946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200" spc="-5" dirty="0">
                          <a:latin typeface="Comic Sans MS"/>
                          <a:cs typeface="Comic Sans MS"/>
                        </a:rPr>
                        <a:t>blackout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T="946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5655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200" spc="-5" dirty="0">
                          <a:latin typeface="Comic Sans MS"/>
                          <a:cs typeface="Comic Sans MS"/>
                        </a:rPr>
                        <a:t>sistema</a:t>
                      </a:r>
                      <a:r>
                        <a:rPr sz="1200" spc="-15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spc="-5" dirty="0">
                          <a:latin typeface="Comic Sans MS"/>
                          <a:cs typeface="Comic Sans MS"/>
                        </a:rPr>
                        <a:t>dividido</a:t>
                      </a:r>
                      <a:r>
                        <a:rPr sz="1200" spc="-20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spc="-5" dirty="0">
                          <a:latin typeface="Comic Sans MS"/>
                          <a:cs typeface="Comic Sans MS"/>
                        </a:rPr>
                        <a:t>en</a:t>
                      </a:r>
                      <a:r>
                        <a:rPr sz="1200" spc="-10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spc="-5" dirty="0">
                          <a:latin typeface="Comic Sans MS"/>
                          <a:cs typeface="Comic Sans MS"/>
                        </a:rPr>
                        <a:t>subsistemas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T="946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200" spc="-5" dirty="0">
                          <a:latin typeface="Comic Sans MS"/>
                          <a:cs typeface="Comic Sans MS"/>
                        </a:rPr>
                        <a:t>sistema</a:t>
                      </a:r>
                      <a:r>
                        <a:rPr sz="1200" spc="-15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spc="-5" dirty="0">
                          <a:latin typeface="Comic Sans MS"/>
                          <a:cs typeface="Comic Sans MS"/>
                        </a:rPr>
                        <a:t>separado</a:t>
                      </a:r>
                      <a:r>
                        <a:rPr sz="1200" spc="-20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spc="-5" dirty="0">
                          <a:latin typeface="Comic Sans MS"/>
                          <a:cs typeface="Comic Sans MS"/>
                        </a:rPr>
                        <a:t>en</a:t>
                      </a:r>
                      <a:r>
                        <a:rPr sz="1200" spc="-15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spc="-5" dirty="0">
                          <a:latin typeface="Comic Sans MS"/>
                          <a:cs typeface="Comic Sans MS"/>
                        </a:rPr>
                        <a:t>islas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T="946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706625" y="7558533"/>
            <a:ext cx="6148070" cy="2362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16199"/>
              </a:lnSpc>
              <a:spcBef>
                <a:spcPts val="95"/>
              </a:spcBef>
            </a:pPr>
            <a:r>
              <a:rPr sz="1200" b="1" spc="-5" dirty="0">
                <a:latin typeface="Comic Sans MS"/>
                <a:cs typeface="Comic Sans MS"/>
              </a:rPr>
              <a:t>Nota: </a:t>
            </a:r>
            <a:r>
              <a:rPr sz="1200" spc="-5" dirty="0">
                <a:latin typeface="Comic Sans MS"/>
                <a:cs typeface="Comic Sans MS"/>
              </a:rPr>
              <a:t>El autor de esta analogía (Olle Elgerd) realiza la comparación de manera inversa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escrito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aquí,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diciendo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masas</a:t>
            </a:r>
            <a:r>
              <a:rPr sz="1200" dirty="0">
                <a:latin typeface="Comic Sans MS"/>
                <a:cs typeface="Comic Sans MS"/>
              </a:rPr>
              <a:t> son </a:t>
            </a:r>
            <a:r>
              <a:rPr sz="1200" spc="-5" dirty="0">
                <a:latin typeface="Comic Sans MS"/>
                <a:cs typeface="Comic Sans MS"/>
              </a:rPr>
              <a:t>los Gs,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 fin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didáctico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se </a:t>
            </a:r>
            <a:r>
              <a:rPr sz="1200" spc="-5" dirty="0">
                <a:latin typeface="Comic Sans MS"/>
                <a:cs typeface="Comic Sans MS"/>
              </a:rPr>
              <a:t> observen las oscilaciones de las masas y se haga el paralelismo con la oscilación de los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rotores</a:t>
            </a:r>
            <a:r>
              <a:rPr sz="1200" spc="28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2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las</a:t>
            </a:r>
            <a:r>
              <a:rPr sz="1200" spc="28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máquinas.</a:t>
            </a:r>
            <a:r>
              <a:rPr sz="1200" spc="2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Pero</a:t>
            </a:r>
            <a:r>
              <a:rPr sz="1200" spc="3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2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crítica</a:t>
            </a:r>
            <a:r>
              <a:rPr sz="1200" spc="2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28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realizo</a:t>
            </a:r>
            <a:r>
              <a:rPr sz="1200" spc="2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spc="28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</a:t>
            </a:r>
            <a:r>
              <a:rPr sz="1200" spc="2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analogía</a:t>
            </a:r>
            <a:r>
              <a:rPr sz="1200" spc="2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es:</a:t>
            </a:r>
            <a:r>
              <a:rPr sz="1200" spc="2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¿qué</a:t>
            </a:r>
            <a:r>
              <a:rPr sz="1200" spc="3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pasa </a:t>
            </a:r>
            <a:r>
              <a:rPr sz="1200" spc="-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cuando una masa se separa de este sistema mecánico?, el sistema mecánico de </a:t>
            </a:r>
            <a:r>
              <a:rPr sz="1200" dirty="0">
                <a:latin typeface="Comic Sans MS"/>
                <a:cs typeface="Comic Sans MS"/>
              </a:rPr>
              <a:t>los 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elásticos y resortes luego de unas oscilaciones queda en un estado más descargado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respecto</a:t>
            </a:r>
            <a:r>
              <a:rPr sz="1200" spc="8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</a:t>
            </a:r>
            <a:r>
              <a:rPr sz="1200" spc="7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8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tenía</a:t>
            </a:r>
            <a:r>
              <a:rPr sz="1200" spc="8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antes,</a:t>
            </a:r>
            <a:r>
              <a:rPr sz="1200" spc="8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cosa</a:t>
            </a:r>
            <a:r>
              <a:rPr sz="1200" spc="8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8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no</a:t>
            </a:r>
            <a:r>
              <a:rPr sz="1200" spc="90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ocurre</a:t>
            </a:r>
            <a:r>
              <a:rPr sz="1200" spc="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realmente</a:t>
            </a:r>
            <a:r>
              <a:rPr sz="1200" spc="8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spc="7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</a:t>
            </a:r>
            <a:r>
              <a:rPr sz="1200" spc="7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SEP,</a:t>
            </a:r>
            <a:r>
              <a:rPr sz="1200" spc="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ya</a:t>
            </a:r>
            <a:r>
              <a:rPr sz="1200" spc="8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80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cuando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 pierde un G y luego de las oscilaciones, las líneas y Gs quedan más cargados. </a:t>
            </a:r>
            <a:r>
              <a:rPr sz="1200" spc="-10" dirty="0">
                <a:latin typeface="Comic Sans MS"/>
                <a:cs typeface="Comic Sans MS"/>
              </a:rPr>
              <a:t>Para </a:t>
            </a:r>
            <a:r>
              <a:rPr sz="1200" spc="-5" dirty="0">
                <a:latin typeface="Comic Sans MS"/>
                <a:cs typeface="Comic Sans MS"/>
              </a:rPr>
              <a:t> contemplar este aspecto, es </a:t>
            </a:r>
            <a:r>
              <a:rPr sz="1200" spc="-10" dirty="0">
                <a:latin typeface="Comic Sans MS"/>
                <a:cs typeface="Comic Sans MS"/>
              </a:rPr>
              <a:t>que </a:t>
            </a:r>
            <a:r>
              <a:rPr sz="1200" spc="-5" dirty="0">
                <a:latin typeface="Comic Sans MS"/>
                <a:cs typeface="Comic Sans MS"/>
              </a:rPr>
              <a:t>se hace el equivalente de un resorte con anclaje en el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techo</a:t>
            </a:r>
            <a:r>
              <a:rPr sz="1200" spc="1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spc="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</a:t>
            </a:r>
            <a:r>
              <a:rPr sz="1200" spc="114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G,</a:t>
            </a:r>
            <a:r>
              <a:rPr sz="1200" spc="1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siendo</a:t>
            </a:r>
            <a:r>
              <a:rPr sz="1200" spc="1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variación</a:t>
            </a:r>
            <a:r>
              <a:rPr sz="1200" spc="1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10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114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fuerza</a:t>
            </a:r>
            <a:r>
              <a:rPr sz="1200" spc="1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sobre</a:t>
            </a:r>
            <a:r>
              <a:rPr sz="1200" spc="10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spc="1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resorte</a:t>
            </a:r>
            <a:r>
              <a:rPr sz="1200" spc="10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spc="10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anclaje,</a:t>
            </a:r>
            <a:r>
              <a:rPr sz="1200" spc="1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1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variación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potencia del G.</a:t>
            </a:r>
            <a:endParaRPr sz="12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551" y="919991"/>
            <a:ext cx="6148070" cy="7278370"/>
          </a:xfrm>
          <a:prstGeom prst="rect">
            <a:avLst/>
          </a:prstGeom>
        </p:spPr>
        <p:txBody>
          <a:bodyPr vert="horz" wrap="square" lIns="0" tIns="11747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25"/>
              </a:spcBef>
            </a:pPr>
            <a:r>
              <a:rPr sz="1200" b="1" spc="-5" dirty="0">
                <a:latin typeface="Comic Sans MS"/>
                <a:cs typeface="Comic Sans MS"/>
              </a:rPr>
              <a:t>Oscilaciones</a:t>
            </a:r>
            <a:r>
              <a:rPr sz="1200" b="1" spc="-10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del</a:t>
            </a:r>
            <a:r>
              <a:rPr sz="1200" b="1" spc="-15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Sistema</a:t>
            </a:r>
            <a:endParaRPr sz="1200">
              <a:latin typeface="Comic Sans MS"/>
              <a:cs typeface="Comic Sans MS"/>
            </a:endParaRPr>
          </a:p>
          <a:p>
            <a:pPr marL="12700" marR="5080" algn="just">
              <a:lnSpc>
                <a:spcPct val="116199"/>
              </a:lnSpc>
              <a:spcBef>
                <a:spcPts val="595"/>
              </a:spcBef>
            </a:pPr>
            <a:r>
              <a:rPr sz="1200" spc="-5" dirty="0">
                <a:latin typeface="Comic Sans MS"/>
                <a:cs typeface="Comic Sans MS"/>
              </a:rPr>
              <a:t>El SEP experimenta constantemente pequeñas oscilaciones de potencia. Esto </a:t>
            </a:r>
            <a:r>
              <a:rPr sz="1200" dirty="0">
                <a:latin typeface="Comic Sans MS"/>
                <a:cs typeface="Comic Sans MS"/>
              </a:rPr>
              <a:t>ocurre 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cuando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rotores 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aceleran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desaceleran,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mientras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equilibra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potencia eléctrica de salida del G con </a:t>
            </a:r>
            <a:r>
              <a:rPr sz="1200" dirty="0">
                <a:latin typeface="Comic Sans MS"/>
                <a:cs typeface="Comic Sans MS"/>
              </a:rPr>
              <a:t>la </a:t>
            </a:r>
            <a:r>
              <a:rPr sz="1200" spc="-5" dirty="0">
                <a:latin typeface="Comic Sans MS"/>
                <a:cs typeface="Comic Sans MS"/>
              </a:rPr>
              <a:t>potencia mecánica de entrada del G, para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responder a los cambios de demanda.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Estas oscilaciones se observan en los flujos de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potencia por las líneas de transmisión que conectan la generación con la demanda, o </a:t>
            </a:r>
            <a:r>
              <a:rPr sz="1200" spc="-10" dirty="0">
                <a:latin typeface="Comic Sans MS"/>
                <a:cs typeface="Comic Sans MS"/>
              </a:rPr>
              <a:t>en </a:t>
            </a:r>
            <a:r>
              <a:rPr sz="1200" spc="-5" dirty="0">
                <a:latin typeface="Comic Sans MS"/>
                <a:cs typeface="Comic Sans MS"/>
              </a:rPr>
              <a:t> las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líneas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intercambio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entre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áreas.</a:t>
            </a:r>
            <a:endParaRPr sz="1200">
              <a:latin typeface="Comic Sans MS"/>
              <a:cs typeface="Comic Sans MS"/>
            </a:endParaRPr>
          </a:p>
          <a:p>
            <a:pPr marL="12700" marR="5080" algn="just">
              <a:lnSpc>
                <a:spcPct val="116100"/>
              </a:lnSpc>
              <a:spcBef>
                <a:spcPts val="595"/>
              </a:spcBef>
            </a:pPr>
            <a:r>
              <a:rPr sz="1200" spc="-5" dirty="0">
                <a:latin typeface="Comic Sans MS"/>
                <a:cs typeface="Comic Sans MS"/>
              </a:rPr>
              <a:t>Si se presenta ahora alguna perturbación severa, las oscilaciones pueden volverse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grandes, incluso hasta el punto que los flujos se vuelvan progresivamente mayores </a:t>
            </a:r>
            <a:r>
              <a:rPr sz="1200" spc="-10" dirty="0">
                <a:latin typeface="Comic Sans MS"/>
                <a:cs typeface="Comic Sans MS"/>
              </a:rPr>
              <a:t>que </a:t>
            </a:r>
            <a:r>
              <a:rPr sz="1200" spc="-5" dirty="0">
                <a:latin typeface="Comic Sans MS"/>
                <a:cs typeface="Comic Sans MS"/>
              </a:rPr>
              <a:t> las referencias de actuación de los </a:t>
            </a:r>
            <a:r>
              <a:rPr sz="1200" dirty="0">
                <a:latin typeface="Comic Sans MS"/>
                <a:cs typeface="Comic Sans MS"/>
              </a:rPr>
              <a:t>relé </a:t>
            </a:r>
            <a:r>
              <a:rPr sz="1200" spc="-10" dirty="0">
                <a:latin typeface="Comic Sans MS"/>
                <a:cs typeface="Comic Sans MS"/>
              </a:rPr>
              <a:t>de </a:t>
            </a:r>
            <a:r>
              <a:rPr sz="1200" spc="-5" dirty="0">
                <a:latin typeface="Comic Sans MS"/>
                <a:cs typeface="Comic Sans MS"/>
              </a:rPr>
              <a:t>protección, que mandan a desconectar las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líneas.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líneas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están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conectando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diferentes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áreas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eléctricas,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las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mismas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quedan separadas, </a:t>
            </a:r>
            <a:r>
              <a:rPr sz="1200" spc="-10" dirty="0">
                <a:latin typeface="Comic Sans MS"/>
                <a:cs typeface="Comic Sans MS"/>
              </a:rPr>
              <a:t>por </a:t>
            </a:r>
            <a:r>
              <a:rPr sz="1200" spc="-5" dirty="0">
                <a:latin typeface="Comic Sans MS"/>
                <a:cs typeface="Comic Sans MS"/>
              </a:rPr>
              <a:t>lo que cada área deberá encontrar ahora su propia frecuencia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(estará</a:t>
            </a:r>
            <a:r>
              <a:rPr sz="1200" spc="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spc="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función</a:t>
            </a:r>
            <a:r>
              <a:rPr sz="1200" spc="90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del</a:t>
            </a:r>
            <a:r>
              <a:rPr sz="1200" spc="1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equilibrio</a:t>
            </a:r>
            <a:r>
              <a:rPr sz="1200" spc="1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existe</a:t>
            </a:r>
            <a:r>
              <a:rPr sz="1200" spc="1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entre</a:t>
            </a:r>
            <a:r>
              <a:rPr sz="1200" spc="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generación</a:t>
            </a:r>
            <a:r>
              <a:rPr sz="1200" spc="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spc="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demanda</a:t>
            </a:r>
            <a:r>
              <a:rPr sz="1200" spc="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esa</a:t>
            </a:r>
            <a:r>
              <a:rPr sz="1200" spc="95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área </a:t>
            </a:r>
            <a:r>
              <a:rPr sz="1200" spc="-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 ese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momento).</a:t>
            </a:r>
            <a:endParaRPr sz="1200">
              <a:latin typeface="Comic Sans MS"/>
              <a:cs typeface="Comic Sans MS"/>
            </a:endParaRPr>
          </a:p>
          <a:p>
            <a:pPr marL="12700" marR="5080" algn="just">
              <a:lnSpc>
                <a:spcPct val="115999"/>
              </a:lnSpc>
              <a:spcBef>
                <a:spcPts val="610"/>
              </a:spcBef>
            </a:pPr>
            <a:r>
              <a:rPr sz="1200" spc="-5" dirty="0">
                <a:latin typeface="Comic Sans MS"/>
                <a:cs typeface="Comic Sans MS"/>
              </a:rPr>
              <a:t>Las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oscilaciones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crecen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amplitud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llaman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oscilaciones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inestables.</a:t>
            </a:r>
            <a:r>
              <a:rPr sz="1200" dirty="0">
                <a:latin typeface="Comic Sans MS"/>
                <a:cs typeface="Comic Sans MS"/>
              </a:rPr>
              <a:t> Tales 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oscilaciones,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una vez iniciadas,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ocasionan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energía fluya hacia atrás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 hacia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delante a través del sistema. Si se produce una perturbación tal como una falla, y </a:t>
            </a:r>
            <a:r>
              <a:rPr sz="1200" spc="5" dirty="0">
                <a:latin typeface="Comic Sans MS"/>
                <a:cs typeface="Comic Sans MS"/>
              </a:rPr>
              <a:t>el 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sistema </a:t>
            </a:r>
            <a:r>
              <a:rPr sz="1200" spc="-10" dirty="0">
                <a:latin typeface="Comic Sans MS"/>
                <a:cs typeface="Comic Sans MS"/>
              </a:rPr>
              <a:t>se </a:t>
            </a:r>
            <a:r>
              <a:rPr sz="1200" spc="-5" dirty="0">
                <a:latin typeface="Comic Sans MS"/>
                <a:cs typeface="Comic Sans MS"/>
              </a:rPr>
              <a:t>reajusta y reequilibra después de despejar la falla, </a:t>
            </a:r>
            <a:r>
              <a:rPr sz="1200" spc="-10" dirty="0">
                <a:latin typeface="Comic Sans MS"/>
                <a:cs typeface="Comic Sans MS"/>
              </a:rPr>
              <a:t>se </a:t>
            </a:r>
            <a:r>
              <a:rPr sz="1200" spc="-5" dirty="0">
                <a:latin typeface="Comic Sans MS"/>
                <a:cs typeface="Comic Sans MS"/>
              </a:rPr>
              <a:t>dice que es estable.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 se produce una falla, los interruptores </a:t>
            </a:r>
            <a:r>
              <a:rPr sz="1200" spc="-10" dirty="0">
                <a:latin typeface="Comic Sans MS"/>
                <a:cs typeface="Comic Sans MS"/>
              </a:rPr>
              <a:t>actúan </a:t>
            </a:r>
            <a:r>
              <a:rPr sz="1200" spc="-5" dirty="0">
                <a:latin typeface="Comic Sans MS"/>
                <a:cs typeface="Comic Sans MS"/>
              </a:rPr>
              <a:t>en menos de </a:t>
            </a:r>
            <a:r>
              <a:rPr sz="1200" spc="-10" dirty="0">
                <a:latin typeface="Comic Sans MS"/>
                <a:cs typeface="Comic Sans MS"/>
              </a:rPr>
              <a:t>0,1 </a:t>
            </a:r>
            <a:r>
              <a:rPr sz="1200" spc="-5" dirty="0">
                <a:latin typeface="Comic Sans MS"/>
                <a:cs typeface="Comic Sans MS"/>
              </a:rPr>
              <a:t>seg. Si el sistema </a:t>
            </a:r>
            <a:r>
              <a:rPr sz="1200" spc="-10" dirty="0">
                <a:latin typeface="Comic Sans MS"/>
                <a:cs typeface="Comic Sans MS"/>
              </a:rPr>
              <a:t>se </a:t>
            </a:r>
            <a:r>
              <a:rPr sz="1200" spc="-5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recupera </a:t>
            </a:r>
            <a:r>
              <a:rPr sz="1200" spc="-5" dirty="0">
                <a:latin typeface="Comic Sans MS"/>
                <a:cs typeface="Comic Sans MS"/>
              </a:rPr>
              <a:t>y reequilibra en el </a:t>
            </a:r>
            <a:r>
              <a:rPr sz="1200" dirty="0">
                <a:latin typeface="Comic Sans MS"/>
                <a:cs typeface="Comic Sans MS"/>
              </a:rPr>
              <a:t>orden </a:t>
            </a:r>
            <a:r>
              <a:rPr sz="1200" spc="-5" dirty="0">
                <a:latin typeface="Comic Sans MS"/>
                <a:cs typeface="Comic Sans MS"/>
              </a:rPr>
              <a:t>de 1 seg, con la posible pérdida del elemento fallado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 de algunos Gs en el </a:t>
            </a:r>
            <a:r>
              <a:rPr sz="1200" dirty="0">
                <a:latin typeface="Comic Sans MS"/>
                <a:cs typeface="Comic Sans MS"/>
              </a:rPr>
              <a:t>área </a:t>
            </a:r>
            <a:r>
              <a:rPr sz="1200" spc="-5" dirty="0">
                <a:latin typeface="Comic Sans MS"/>
                <a:cs typeface="Comic Sans MS"/>
              </a:rPr>
              <a:t>cercanos a </a:t>
            </a:r>
            <a:r>
              <a:rPr sz="1200" spc="-15" dirty="0">
                <a:latin typeface="Comic Sans MS"/>
                <a:cs typeface="Comic Sans MS"/>
              </a:rPr>
              <a:t>la </a:t>
            </a:r>
            <a:r>
              <a:rPr sz="1200" spc="-5" dirty="0">
                <a:latin typeface="Comic Sans MS"/>
                <a:cs typeface="Comic Sans MS"/>
              </a:rPr>
              <a:t>falla, entonces la condición se denomina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"transitoriamente estable". Si el sistema </a:t>
            </a:r>
            <a:r>
              <a:rPr sz="1200" spc="-10" dirty="0">
                <a:latin typeface="Comic Sans MS"/>
                <a:cs typeface="Comic Sans MS"/>
              </a:rPr>
              <a:t>se </a:t>
            </a:r>
            <a:r>
              <a:rPr sz="1200" dirty="0">
                <a:latin typeface="Comic Sans MS"/>
                <a:cs typeface="Comic Sans MS"/>
              </a:rPr>
              <a:t>recupera </a:t>
            </a:r>
            <a:r>
              <a:rPr sz="1200" spc="-5" dirty="0">
                <a:latin typeface="Comic Sans MS"/>
                <a:cs typeface="Comic Sans MS"/>
              </a:rPr>
              <a:t>y estabiliza entre 1 y 30 seg es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"dinámicamente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estable".</a:t>
            </a:r>
            <a:endParaRPr sz="1200">
              <a:latin typeface="Comic Sans MS"/>
              <a:cs typeface="Comic Sans MS"/>
            </a:endParaRPr>
          </a:p>
          <a:p>
            <a:pPr marL="12700" marR="5080" algn="just">
              <a:lnSpc>
                <a:spcPct val="116199"/>
              </a:lnSpc>
              <a:spcBef>
                <a:spcPts val="610"/>
              </a:spcBef>
            </a:pPr>
            <a:r>
              <a:rPr sz="1200" spc="-5" dirty="0">
                <a:latin typeface="Comic Sans MS"/>
                <a:cs typeface="Comic Sans MS"/>
              </a:rPr>
              <a:t>También puede suceder, dada una perturbación, que el sistema parezca reequilibrarse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rápidamente,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pero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entonces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oscilaciones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comienzan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aumentar,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causando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una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inestabilidad generalizada que crece tanto en magnitud como en extensión geográfica.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puede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ocurrir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sistema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está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muy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cargado,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por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distancia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eléctrica (impedancia aparente) entre </a:t>
            </a:r>
            <a:r>
              <a:rPr sz="1200" spc="-10" dirty="0">
                <a:latin typeface="Comic Sans MS"/>
                <a:cs typeface="Comic Sans MS"/>
              </a:rPr>
              <a:t>los </a:t>
            </a:r>
            <a:r>
              <a:rPr sz="1200" spc="-5" dirty="0">
                <a:latin typeface="Comic Sans MS"/>
                <a:cs typeface="Comic Sans MS"/>
              </a:rPr>
              <a:t>Gs es mayor, resultando difícil mantener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sincronizados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ángulos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velocidades</a:t>
            </a:r>
            <a:r>
              <a:rPr sz="1200" spc="-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máquinas.</a:t>
            </a:r>
            <a:endParaRPr sz="1200">
              <a:latin typeface="Comic Sans MS"/>
              <a:cs typeface="Comic Sans MS"/>
            </a:endParaRPr>
          </a:p>
          <a:p>
            <a:pPr marL="12700" marR="5080" algn="just">
              <a:lnSpc>
                <a:spcPct val="116199"/>
              </a:lnSpc>
              <a:spcBef>
                <a:spcPts val="595"/>
              </a:spcBef>
            </a:pP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sistema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está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bien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amortiguado,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oscilaciones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decrecen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rápidamente,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volviendo a un equilibrio estable. Si la oscilación continúa en el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tiempo, es un sistema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mal amortiguado.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6</a:t>
            </a:fld>
            <a:endParaRPr spc="-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996191"/>
            <a:ext cx="6147435" cy="10864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15999"/>
              </a:lnSpc>
              <a:spcBef>
                <a:spcPts val="95"/>
              </a:spcBef>
            </a:pPr>
            <a:r>
              <a:rPr sz="1200" spc="-5" dirty="0">
                <a:latin typeface="Comic Sans MS"/>
                <a:cs typeface="Comic Sans MS"/>
              </a:rPr>
              <a:t>En la figura 4 </a:t>
            </a:r>
            <a:r>
              <a:rPr sz="1200" spc="-10" dirty="0">
                <a:latin typeface="Comic Sans MS"/>
                <a:cs typeface="Comic Sans MS"/>
              </a:rPr>
              <a:t>se </a:t>
            </a:r>
            <a:r>
              <a:rPr sz="1200" spc="-5" dirty="0">
                <a:latin typeface="Comic Sans MS"/>
                <a:cs typeface="Comic Sans MS"/>
              </a:rPr>
              <a:t>muestra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 peso colgado de un resorte, ilustrando un sistema que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oscila durante varios ciclos para volver al equilibrio. Este </a:t>
            </a:r>
            <a:r>
              <a:rPr sz="1200" spc="-10" dirty="0">
                <a:latin typeface="Comic Sans MS"/>
                <a:cs typeface="Comic Sans MS"/>
              </a:rPr>
              <a:t>tipo de </a:t>
            </a:r>
            <a:r>
              <a:rPr sz="1200" spc="-5" dirty="0">
                <a:latin typeface="Comic Sans MS"/>
                <a:cs typeface="Comic Sans MS"/>
              </a:rPr>
              <a:t>proceso se produce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también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SEP.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sistema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encuentra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inestable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transitoriamente,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las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oscilaciones de tensión y potencia después de una perturbación, crecerán en magnitud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 lugar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decrecer.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48027" y="2235702"/>
            <a:ext cx="3653154" cy="2082164"/>
            <a:chOff x="1748027" y="2235702"/>
            <a:chExt cx="3653154" cy="2082164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48027" y="2235702"/>
              <a:ext cx="3653028" cy="204825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953768" y="4241286"/>
              <a:ext cx="3136900" cy="76200"/>
            </a:xfrm>
            <a:custGeom>
              <a:avLst/>
              <a:gdLst/>
              <a:ahLst/>
              <a:cxnLst/>
              <a:rect l="l" t="t" r="r" b="b"/>
              <a:pathLst>
                <a:path w="3136900" h="76200">
                  <a:moveTo>
                    <a:pt x="3060192" y="0"/>
                  </a:moveTo>
                  <a:lnTo>
                    <a:pt x="3060192" y="76200"/>
                  </a:lnTo>
                  <a:lnTo>
                    <a:pt x="3127248" y="42672"/>
                  </a:lnTo>
                  <a:lnTo>
                    <a:pt x="3076956" y="42672"/>
                  </a:lnTo>
                  <a:lnTo>
                    <a:pt x="3076956" y="35052"/>
                  </a:lnTo>
                  <a:lnTo>
                    <a:pt x="3072384" y="33528"/>
                  </a:lnTo>
                  <a:lnTo>
                    <a:pt x="3127248" y="33528"/>
                  </a:lnTo>
                  <a:lnTo>
                    <a:pt x="3060192" y="0"/>
                  </a:lnTo>
                  <a:close/>
                </a:path>
                <a:path w="3136900" h="76200">
                  <a:moveTo>
                    <a:pt x="3060192" y="33528"/>
                  </a:moveTo>
                  <a:lnTo>
                    <a:pt x="4572" y="33528"/>
                  </a:lnTo>
                  <a:lnTo>
                    <a:pt x="1524" y="35052"/>
                  </a:lnTo>
                  <a:lnTo>
                    <a:pt x="0" y="38100"/>
                  </a:lnTo>
                  <a:lnTo>
                    <a:pt x="1524" y="42672"/>
                  </a:lnTo>
                  <a:lnTo>
                    <a:pt x="3060192" y="42672"/>
                  </a:lnTo>
                  <a:lnTo>
                    <a:pt x="3060192" y="33528"/>
                  </a:lnTo>
                  <a:close/>
                </a:path>
                <a:path w="3136900" h="76200">
                  <a:moveTo>
                    <a:pt x="3127248" y="33528"/>
                  </a:moveTo>
                  <a:lnTo>
                    <a:pt x="3072384" y="33528"/>
                  </a:lnTo>
                  <a:lnTo>
                    <a:pt x="3076956" y="35052"/>
                  </a:lnTo>
                  <a:lnTo>
                    <a:pt x="3076956" y="42672"/>
                  </a:lnTo>
                  <a:lnTo>
                    <a:pt x="3127248" y="42672"/>
                  </a:lnTo>
                  <a:lnTo>
                    <a:pt x="3136392" y="38100"/>
                  </a:lnTo>
                  <a:lnTo>
                    <a:pt x="3127248" y="3352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949452" y="3136387"/>
            <a:ext cx="1009015" cy="457200"/>
          </a:xfrm>
          <a:prstGeom prst="rect">
            <a:avLst/>
          </a:prstGeom>
          <a:solidFill>
            <a:srgbClr val="CCCCFF"/>
          </a:solidFill>
        </p:spPr>
        <p:txBody>
          <a:bodyPr vert="horz" wrap="square" lIns="0" tIns="40005" rIns="0" bIns="0" rtlCol="0">
            <a:spAutoFit/>
          </a:bodyPr>
          <a:lstStyle/>
          <a:p>
            <a:pPr marL="89535" marR="118745">
              <a:lnSpc>
                <a:spcPts val="1180"/>
              </a:lnSpc>
              <a:spcBef>
                <a:spcPts val="315"/>
              </a:spcBef>
            </a:pPr>
            <a:r>
              <a:rPr sz="1000" spc="-5" dirty="0">
                <a:latin typeface="Times New Roman"/>
                <a:cs typeface="Times New Roman"/>
              </a:rPr>
              <a:t>Se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agrega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un </a:t>
            </a:r>
            <a:r>
              <a:rPr sz="1000" spc="-5" dirty="0">
                <a:latin typeface="Times New Roman"/>
                <a:cs typeface="Times New Roman"/>
              </a:rPr>
              <a:t> peso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y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se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suelta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7</a:t>
            </a:fld>
            <a:endParaRPr spc="-5" dirty="0"/>
          </a:p>
        </p:txBody>
      </p:sp>
      <p:sp>
        <p:nvSpPr>
          <p:cNvPr id="7" name="object 7"/>
          <p:cNvSpPr txBox="1"/>
          <p:nvPr/>
        </p:nvSpPr>
        <p:spPr>
          <a:xfrm>
            <a:off x="2841750" y="4071622"/>
            <a:ext cx="2172335" cy="4673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tiempo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latin typeface="Comic Sans MS"/>
                <a:cs typeface="Comic Sans MS"/>
              </a:rPr>
              <a:t>Fig.</a:t>
            </a:r>
            <a:r>
              <a:rPr sz="1000" spc="-5" dirty="0">
                <a:latin typeface="Comic Sans MS"/>
                <a:cs typeface="Comic Sans MS"/>
              </a:rPr>
              <a:t> 4.-</a:t>
            </a:r>
            <a:r>
              <a:rPr sz="1000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Oscilación </a:t>
            </a:r>
            <a:r>
              <a:rPr sz="1000" dirty="0">
                <a:latin typeface="Comic Sans MS"/>
                <a:cs typeface="Comic Sans MS"/>
              </a:rPr>
              <a:t>de</a:t>
            </a:r>
            <a:r>
              <a:rPr sz="1000" spc="-15" dirty="0">
                <a:latin typeface="Comic Sans MS"/>
                <a:cs typeface="Comic Sans MS"/>
              </a:rPr>
              <a:t> </a:t>
            </a:r>
            <a:r>
              <a:rPr sz="1000" dirty="0">
                <a:latin typeface="Comic Sans MS"/>
                <a:cs typeface="Comic Sans MS"/>
              </a:rPr>
              <a:t>un</a:t>
            </a:r>
            <a:r>
              <a:rPr sz="1000" spc="-10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resorte</a:t>
            </a:r>
            <a:endParaRPr sz="10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1219" y="1047491"/>
            <a:ext cx="6197600" cy="2458720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38100" algn="just">
              <a:lnSpc>
                <a:spcPct val="100000"/>
              </a:lnSpc>
              <a:spcBef>
                <a:spcPts val="525"/>
              </a:spcBef>
            </a:pPr>
            <a:r>
              <a:rPr sz="1200" b="1" spc="-5" dirty="0">
                <a:latin typeface="Comic Sans MS"/>
                <a:cs typeface="Comic Sans MS"/>
              </a:rPr>
              <a:t>El</a:t>
            </a:r>
            <a:r>
              <a:rPr sz="1200" b="1" spc="-15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Generador Sincrónico</a:t>
            </a:r>
            <a:r>
              <a:rPr sz="1200" b="1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(ver Apéndice)</a:t>
            </a:r>
            <a:endParaRPr sz="1200">
              <a:latin typeface="Comic Sans MS"/>
              <a:cs typeface="Comic Sans MS"/>
            </a:endParaRPr>
          </a:p>
          <a:p>
            <a:pPr marL="38100" marR="30480" algn="just">
              <a:lnSpc>
                <a:spcPct val="116300"/>
              </a:lnSpc>
              <a:spcBef>
                <a:spcPts val="245"/>
              </a:spcBef>
            </a:pPr>
            <a:r>
              <a:rPr sz="1200" spc="-5" dirty="0">
                <a:latin typeface="Comic Sans MS"/>
                <a:cs typeface="Comic Sans MS"/>
              </a:rPr>
              <a:t>Cuando la MS está funcionando como G, el flujo de campo </a:t>
            </a:r>
            <a:r>
              <a:rPr sz="1600" spc="-5" dirty="0">
                <a:latin typeface="Symbol"/>
                <a:cs typeface="Symbol"/>
              </a:rPr>
              <a:t></a:t>
            </a:r>
            <a:r>
              <a:rPr sz="1575" spc="-7" baseline="-13227" dirty="0">
                <a:latin typeface="Comic Sans MS"/>
                <a:cs typeface="Comic Sans MS"/>
              </a:rPr>
              <a:t>fa </a:t>
            </a:r>
            <a:r>
              <a:rPr sz="1200" spc="-5" dirty="0">
                <a:latin typeface="Comic Sans MS"/>
                <a:cs typeface="Comic Sans MS"/>
              </a:rPr>
              <a:t>de la </a:t>
            </a:r>
            <a:r>
              <a:rPr sz="1200" dirty="0">
                <a:latin typeface="Comic Sans MS"/>
                <a:cs typeface="Comic Sans MS"/>
              </a:rPr>
              <a:t>rueda </a:t>
            </a:r>
            <a:r>
              <a:rPr sz="1200" spc="-10" dirty="0">
                <a:latin typeface="Comic Sans MS"/>
                <a:cs typeface="Comic Sans MS"/>
              </a:rPr>
              <a:t>polar </a:t>
            </a:r>
            <a:r>
              <a:rPr sz="1200" spc="-5" dirty="0">
                <a:latin typeface="Comic Sans MS"/>
                <a:cs typeface="Comic Sans MS"/>
              </a:rPr>
              <a:t> (alineado con el eje longitudinal d), está adelantado al campo rotante resultante </a:t>
            </a:r>
            <a:r>
              <a:rPr sz="1600" spc="-10" dirty="0">
                <a:latin typeface="Symbol"/>
                <a:cs typeface="Symbol"/>
              </a:rPr>
              <a:t></a:t>
            </a:r>
            <a:r>
              <a:rPr sz="1575" spc="-15" baseline="-13227" dirty="0">
                <a:latin typeface="Comic Sans MS"/>
                <a:cs typeface="Comic Sans MS"/>
              </a:rPr>
              <a:t>res</a:t>
            </a:r>
            <a:r>
              <a:rPr sz="1600" spc="-10" dirty="0">
                <a:latin typeface="Comic Sans MS"/>
                <a:cs typeface="Comic Sans MS"/>
              </a:rPr>
              <a:t>, </a:t>
            </a:r>
            <a:r>
              <a:rPr sz="1600" spc="-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ángulo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δ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llamado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 carga,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por</a:t>
            </a:r>
            <a:r>
              <a:rPr sz="1200" spc="-5" dirty="0">
                <a:latin typeface="Comic Sans MS"/>
                <a:cs typeface="Comic Sans MS"/>
              </a:rPr>
              <a:t> ser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dependiente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carga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está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sometida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máquina</a:t>
            </a:r>
            <a:r>
              <a:rPr sz="1200" spc="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(Fig.</a:t>
            </a:r>
            <a:r>
              <a:rPr sz="1200" spc="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5).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Cuando</a:t>
            </a:r>
            <a:r>
              <a:rPr sz="1200" spc="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funciona</a:t>
            </a:r>
            <a:r>
              <a:rPr sz="1200" spc="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como</a:t>
            </a:r>
            <a:r>
              <a:rPr sz="1200" spc="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motor,</a:t>
            </a:r>
            <a:r>
              <a:rPr sz="1200" spc="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spc="35" dirty="0">
                <a:latin typeface="Comic Sans MS"/>
                <a:cs typeface="Comic Sans MS"/>
              </a:rPr>
              <a:t> </a:t>
            </a:r>
            <a:r>
              <a:rPr sz="1600" spc="-10" dirty="0">
                <a:latin typeface="Symbol"/>
                <a:cs typeface="Symbol"/>
              </a:rPr>
              <a:t></a:t>
            </a:r>
            <a:r>
              <a:rPr sz="1575" spc="-15" baseline="-13227" dirty="0">
                <a:latin typeface="Comic Sans MS"/>
                <a:cs typeface="Comic Sans MS"/>
              </a:rPr>
              <a:t>res</a:t>
            </a:r>
            <a:r>
              <a:rPr sz="1575" spc="44" baseline="-13227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</a:t>
            </a:r>
            <a:r>
              <a:rPr sz="1200" spc="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spc="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adelanta</a:t>
            </a:r>
            <a:r>
              <a:rPr sz="1200" spc="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al</a:t>
            </a:r>
            <a:endParaRPr sz="1200">
              <a:latin typeface="Comic Sans MS"/>
              <a:cs typeface="Comic Sans MS"/>
            </a:endParaRPr>
          </a:p>
          <a:p>
            <a:pPr marL="38100">
              <a:lnSpc>
                <a:spcPct val="100000"/>
              </a:lnSpc>
              <a:spcBef>
                <a:spcPts val="310"/>
              </a:spcBef>
            </a:pPr>
            <a:r>
              <a:rPr sz="1600" spc="-5" dirty="0">
                <a:latin typeface="Symbol"/>
                <a:cs typeface="Symbol"/>
              </a:rPr>
              <a:t></a:t>
            </a:r>
            <a:r>
              <a:rPr sz="1575" spc="-7" baseline="-13227" dirty="0">
                <a:latin typeface="Comic Sans MS"/>
                <a:cs typeface="Comic Sans MS"/>
              </a:rPr>
              <a:t>fa</a:t>
            </a:r>
            <a:r>
              <a:rPr sz="1200" spc="-5" dirty="0">
                <a:latin typeface="Comic Sans MS"/>
                <a:cs typeface="Comic Sans MS"/>
              </a:rPr>
              <a:t>.</a:t>
            </a:r>
            <a:endParaRPr sz="1200">
              <a:latin typeface="Comic Sans MS"/>
              <a:cs typeface="Comic Sans MS"/>
            </a:endParaRPr>
          </a:p>
          <a:p>
            <a:pPr marL="38100" marR="30480" algn="just">
              <a:lnSpc>
                <a:spcPct val="115199"/>
              </a:lnSpc>
              <a:spcBef>
                <a:spcPts val="850"/>
              </a:spcBef>
            </a:pPr>
            <a:r>
              <a:rPr sz="1200" spc="-5" dirty="0">
                <a:latin typeface="Comic Sans MS"/>
                <a:cs typeface="Comic Sans MS"/>
              </a:rPr>
              <a:t>El campo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600" spc="-10" dirty="0">
                <a:latin typeface="Symbol"/>
                <a:cs typeface="Symbol"/>
              </a:rPr>
              <a:t></a:t>
            </a:r>
            <a:r>
              <a:rPr sz="1575" spc="-15" baseline="-13227" dirty="0">
                <a:latin typeface="Comic Sans MS"/>
                <a:cs typeface="Comic Sans MS"/>
              </a:rPr>
              <a:t>res</a:t>
            </a:r>
            <a:r>
              <a:rPr sz="1575" spc="442" baseline="-13227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 </a:t>
            </a:r>
            <a:r>
              <a:rPr sz="1200" dirty="0">
                <a:latin typeface="Comic Sans MS"/>
                <a:cs typeface="Comic Sans MS"/>
              </a:rPr>
              <a:t>puede </a:t>
            </a:r>
            <a:r>
              <a:rPr sz="1200" spc="-5" dirty="0">
                <a:latin typeface="Comic Sans MS"/>
                <a:cs typeface="Comic Sans MS"/>
              </a:rPr>
              <a:t>descomponer en un campo longitudinal ligado al arrollamiento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 excitación </a:t>
            </a:r>
            <a:r>
              <a:rPr sz="1200" dirty="0">
                <a:latin typeface="Comic Sans MS"/>
                <a:cs typeface="Comic Sans MS"/>
              </a:rPr>
              <a:t>sobre </a:t>
            </a:r>
            <a:r>
              <a:rPr sz="1200" spc="-5" dirty="0">
                <a:latin typeface="Comic Sans MS"/>
                <a:cs typeface="Comic Sans MS"/>
              </a:rPr>
              <a:t>el eje longitudinal d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 en un campo transversal </a:t>
            </a:r>
            <a:r>
              <a:rPr sz="1200" dirty="0">
                <a:latin typeface="Comic Sans MS"/>
                <a:cs typeface="Comic Sans MS"/>
              </a:rPr>
              <a:t>sobre </a:t>
            </a:r>
            <a:r>
              <a:rPr sz="1200" spc="-5" dirty="0">
                <a:latin typeface="Comic Sans MS"/>
                <a:cs typeface="Comic Sans MS"/>
              </a:rPr>
              <a:t>el eje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transversal q.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847153" y="4015735"/>
            <a:ext cx="5358765" cy="3286125"/>
            <a:chOff x="847153" y="4015735"/>
            <a:chExt cx="5358765" cy="32861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81281" y="4608424"/>
              <a:ext cx="1903768" cy="106709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51916" y="5681467"/>
              <a:ext cx="5349240" cy="0"/>
            </a:xfrm>
            <a:custGeom>
              <a:avLst/>
              <a:gdLst/>
              <a:ahLst/>
              <a:cxnLst/>
              <a:rect l="l" t="t" r="r" b="b"/>
              <a:pathLst>
                <a:path w="5349240">
                  <a:moveTo>
                    <a:pt x="0" y="0"/>
                  </a:moveTo>
                  <a:lnTo>
                    <a:pt x="5349239" y="0"/>
                  </a:lnTo>
                </a:path>
              </a:pathLst>
            </a:custGeom>
            <a:ln w="94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220211" y="4108699"/>
              <a:ext cx="0" cy="3179445"/>
            </a:xfrm>
            <a:custGeom>
              <a:avLst/>
              <a:gdLst/>
              <a:ahLst/>
              <a:cxnLst/>
              <a:rect l="l" t="t" r="r" b="b"/>
              <a:pathLst>
                <a:path h="3179445">
                  <a:moveTo>
                    <a:pt x="0" y="0"/>
                  </a:moveTo>
                  <a:lnTo>
                    <a:pt x="0" y="3179063"/>
                  </a:lnTo>
                </a:path>
              </a:pathLst>
            </a:custGeom>
            <a:ln w="15334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186683" y="4015735"/>
              <a:ext cx="67310" cy="100965"/>
            </a:xfrm>
            <a:custGeom>
              <a:avLst/>
              <a:gdLst/>
              <a:ahLst/>
              <a:cxnLst/>
              <a:rect l="l" t="t" r="r" b="b"/>
              <a:pathLst>
                <a:path w="67310" h="100964">
                  <a:moveTo>
                    <a:pt x="33527" y="0"/>
                  </a:moveTo>
                  <a:lnTo>
                    <a:pt x="0" y="100583"/>
                  </a:lnTo>
                  <a:lnTo>
                    <a:pt x="67055" y="100583"/>
                  </a:lnTo>
                  <a:lnTo>
                    <a:pt x="33527" y="0"/>
                  </a:lnTo>
                  <a:close/>
                </a:path>
              </a:pathLst>
            </a:custGeom>
            <a:solidFill>
              <a:srgbClr val="FF6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13836" y="4838843"/>
              <a:ext cx="1892510" cy="85161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552187" y="5958835"/>
              <a:ext cx="582295" cy="986155"/>
            </a:xfrm>
            <a:custGeom>
              <a:avLst/>
              <a:gdLst/>
              <a:ahLst/>
              <a:cxnLst/>
              <a:rect l="l" t="t" r="r" b="b"/>
              <a:pathLst>
                <a:path w="582295" h="986154">
                  <a:moveTo>
                    <a:pt x="0" y="138683"/>
                  </a:moveTo>
                  <a:lnTo>
                    <a:pt x="0" y="131063"/>
                  </a:lnTo>
                  <a:lnTo>
                    <a:pt x="1523" y="124967"/>
                  </a:lnTo>
                  <a:lnTo>
                    <a:pt x="32003" y="91439"/>
                  </a:lnTo>
                  <a:lnTo>
                    <a:pt x="42671" y="85343"/>
                  </a:lnTo>
                  <a:lnTo>
                    <a:pt x="53339" y="79247"/>
                  </a:lnTo>
                  <a:lnTo>
                    <a:pt x="67055" y="73151"/>
                  </a:lnTo>
                  <a:lnTo>
                    <a:pt x="79247" y="67055"/>
                  </a:lnTo>
                  <a:lnTo>
                    <a:pt x="94487" y="60959"/>
                  </a:lnTo>
                  <a:lnTo>
                    <a:pt x="111251" y="56387"/>
                  </a:lnTo>
                  <a:lnTo>
                    <a:pt x="128015" y="50291"/>
                  </a:lnTo>
                  <a:lnTo>
                    <a:pt x="146303" y="45719"/>
                  </a:lnTo>
                  <a:lnTo>
                    <a:pt x="166115" y="41147"/>
                  </a:lnTo>
                  <a:lnTo>
                    <a:pt x="185927" y="36575"/>
                  </a:lnTo>
                  <a:lnTo>
                    <a:pt x="207263" y="32003"/>
                  </a:lnTo>
                  <a:lnTo>
                    <a:pt x="230123" y="28955"/>
                  </a:lnTo>
                  <a:lnTo>
                    <a:pt x="252983" y="24383"/>
                  </a:lnTo>
                  <a:lnTo>
                    <a:pt x="275843" y="19811"/>
                  </a:lnTo>
                  <a:lnTo>
                    <a:pt x="300227" y="16763"/>
                  </a:lnTo>
                  <a:lnTo>
                    <a:pt x="326135" y="13715"/>
                  </a:lnTo>
                  <a:lnTo>
                    <a:pt x="352043" y="12191"/>
                  </a:lnTo>
                  <a:lnTo>
                    <a:pt x="379475" y="9143"/>
                  </a:lnTo>
                  <a:lnTo>
                    <a:pt x="405383" y="6095"/>
                  </a:lnTo>
                  <a:lnTo>
                    <a:pt x="434339" y="4571"/>
                  </a:lnTo>
                  <a:lnTo>
                    <a:pt x="463295" y="3047"/>
                  </a:lnTo>
                  <a:lnTo>
                    <a:pt x="492251" y="1523"/>
                  </a:lnTo>
                  <a:lnTo>
                    <a:pt x="521207" y="1523"/>
                  </a:lnTo>
                  <a:lnTo>
                    <a:pt x="582167" y="0"/>
                  </a:lnTo>
                </a:path>
                <a:path w="582295" h="986154">
                  <a:moveTo>
                    <a:pt x="0" y="138683"/>
                  </a:moveTo>
                  <a:lnTo>
                    <a:pt x="0" y="277367"/>
                  </a:lnTo>
                </a:path>
                <a:path w="582295" h="986154">
                  <a:moveTo>
                    <a:pt x="0" y="277367"/>
                  </a:moveTo>
                  <a:lnTo>
                    <a:pt x="224027" y="277367"/>
                  </a:lnTo>
                  <a:lnTo>
                    <a:pt x="224027" y="833627"/>
                  </a:lnTo>
                </a:path>
                <a:path w="582295" h="986154">
                  <a:moveTo>
                    <a:pt x="44195" y="986027"/>
                  </a:moveTo>
                  <a:lnTo>
                    <a:pt x="44195" y="291083"/>
                  </a:lnTo>
                  <a:lnTo>
                    <a:pt x="224027" y="291083"/>
                  </a:lnTo>
                  <a:lnTo>
                    <a:pt x="224027" y="986027"/>
                  </a:lnTo>
                </a:path>
              </a:pathLst>
            </a:custGeom>
            <a:ln w="94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596384" y="6236202"/>
              <a:ext cx="180340" cy="695325"/>
            </a:xfrm>
            <a:custGeom>
              <a:avLst/>
              <a:gdLst/>
              <a:ahLst/>
              <a:cxnLst/>
              <a:rect l="l" t="t" r="r" b="b"/>
              <a:pathLst>
                <a:path w="180339" h="695325">
                  <a:moveTo>
                    <a:pt x="0" y="0"/>
                  </a:moveTo>
                  <a:lnTo>
                    <a:pt x="0" y="694944"/>
                  </a:lnTo>
                  <a:lnTo>
                    <a:pt x="179832" y="694944"/>
                  </a:lnTo>
                  <a:lnTo>
                    <a:pt x="17983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665476" y="5945119"/>
              <a:ext cx="2110740" cy="986155"/>
            </a:xfrm>
            <a:custGeom>
              <a:avLst/>
              <a:gdLst/>
              <a:ahLst/>
              <a:cxnLst/>
              <a:rect l="l" t="t" r="r" b="b"/>
              <a:pathLst>
                <a:path w="2110740" h="986154">
                  <a:moveTo>
                    <a:pt x="2110739" y="986027"/>
                  </a:moveTo>
                  <a:lnTo>
                    <a:pt x="1930907" y="986027"/>
                  </a:lnTo>
                  <a:lnTo>
                    <a:pt x="1930907" y="291083"/>
                  </a:lnTo>
                  <a:lnTo>
                    <a:pt x="2110739" y="291083"/>
                  </a:lnTo>
                  <a:lnTo>
                    <a:pt x="2110739" y="986027"/>
                  </a:lnTo>
                  <a:close/>
                </a:path>
                <a:path w="2110740" h="986154">
                  <a:moveTo>
                    <a:pt x="0" y="138683"/>
                  </a:moveTo>
                  <a:lnTo>
                    <a:pt x="0" y="132587"/>
                  </a:lnTo>
                  <a:lnTo>
                    <a:pt x="1523" y="123443"/>
                  </a:lnTo>
                  <a:lnTo>
                    <a:pt x="6095" y="117347"/>
                  </a:lnTo>
                  <a:lnTo>
                    <a:pt x="9143" y="111251"/>
                  </a:lnTo>
                  <a:lnTo>
                    <a:pt x="16763" y="105155"/>
                  </a:lnTo>
                  <a:lnTo>
                    <a:pt x="24383" y="97535"/>
                  </a:lnTo>
                  <a:lnTo>
                    <a:pt x="33527" y="91439"/>
                  </a:lnTo>
                  <a:lnTo>
                    <a:pt x="42671" y="85343"/>
                  </a:lnTo>
                  <a:lnTo>
                    <a:pt x="54863" y="79247"/>
                  </a:lnTo>
                  <a:lnTo>
                    <a:pt x="67055" y="73151"/>
                  </a:lnTo>
                  <a:lnTo>
                    <a:pt x="80771" y="67055"/>
                  </a:lnTo>
                  <a:lnTo>
                    <a:pt x="96011" y="60959"/>
                  </a:lnTo>
                  <a:lnTo>
                    <a:pt x="111251" y="56387"/>
                  </a:lnTo>
                  <a:lnTo>
                    <a:pt x="129539" y="50291"/>
                  </a:lnTo>
                  <a:lnTo>
                    <a:pt x="146303" y="45719"/>
                  </a:lnTo>
                  <a:lnTo>
                    <a:pt x="166115" y="41147"/>
                  </a:lnTo>
                  <a:lnTo>
                    <a:pt x="187451" y="36575"/>
                  </a:lnTo>
                  <a:lnTo>
                    <a:pt x="208787" y="32003"/>
                  </a:lnTo>
                  <a:lnTo>
                    <a:pt x="230123" y="27431"/>
                  </a:lnTo>
                  <a:lnTo>
                    <a:pt x="252983" y="24383"/>
                  </a:lnTo>
                  <a:lnTo>
                    <a:pt x="275843" y="19811"/>
                  </a:lnTo>
                  <a:lnTo>
                    <a:pt x="301751" y="16763"/>
                  </a:lnTo>
                  <a:lnTo>
                    <a:pt x="326135" y="13715"/>
                  </a:lnTo>
                  <a:lnTo>
                    <a:pt x="353567" y="10667"/>
                  </a:lnTo>
                  <a:lnTo>
                    <a:pt x="379475" y="7619"/>
                  </a:lnTo>
                  <a:lnTo>
                    <a:pt x="406907" y="6095"/>
                  </a:lnTo>
                  <a:lnTo>
                    <a:pt x="434339" y="4571"/>
                  </a:lnTo>
                  <a:lnTo>
                    <a:pt x="463295" y="3047"/>
                  </a:lnTo>
                  <a:lnTo>
                    <a:pt x="493775" y="1523"/>
                  </a:lnTo>
                  <a:lnTo>
                    <a:pt x="522731" y="1523"/>
                  </a:lnTo>
                  <a:lnTo>
                    <a:pt x="583691" y="0"/>
                  </a:lnTo>
                </a:path>
                <a:path w="2110740" h="986154">
                  <a:moveTo>
                    <a:pt x="0" y="138683"/>
                  </a:moveTo>
                  <a:lnTo>
                    <a:pt x="0" y="277367"/>
                  </a:lnTo>
                </a:path>
                <a:path w="2110740" h="986154">
                  <a:moveTo>
                    <a:pt x="0" y="277367"/>
                  </a:moveTo>
                  <a:lnTo>
                    <a:pt x="224027" y="277367"/>
                  </a:lnTo>
                  <a:lnTo>
                    <a:pt x="224027" y="832103"/>
                  </a:lnTo>
                </a:path>
                <a:path w="2110740" h="986154">
                  <a:moveTo>
                    <a:pt x="45719" y="986027"/>
                  </a:moveTo>
                  <a:lnTo>
                    <a:pt x="45719" y="291083"/>
                  </a:lnTo>
                  <a:lnTo>
                    <a:pt x="224027" y="291083"/>
                  </a:lnTo>
                  <a:lnTo>
                    <a:pt x="224027" y="986027"/>
                  </a:lnTo>
                </a:path>
                <a:path w="2110740" h="986154">
                  <a:moveTo>
                    <a:pt x="0" y="986027"/>
                  </a:moveTo>
                  <a:lnTo>
                    <a:pt x="224027" y="986027"/>
                  </a:lnTo>
                </a:path>
              </a:pathLst>
            </a:custGeom>
            <a:ln w="94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711196" y="6222486"/>
              <a:ext cx="178435" cy="695325"/>
            </a:xfrm>
            <a:custGeom>
              <a:avLst/>
              <a:gdLst/>
              <a:ahLst/>
              <a:cxnLst/>
              <a:rect l="l" t="t" r="r" b="b"/>
              <a:pathLst>
                <a:path w="178435" h="695325">
                  <a:moveTo>
                    <a:pt x="0" y="0"/>
                  </a:moveTo>
                  <a:lnTo>
                    <a:pt x="0" y="694944"/>
                  </a:lnTo>
                  <a:lnTo>
                    <a:pt x="178308" y="694944"/>
                  </a:lnTo>
                  <a:lnTo>
                    <a:pt x="17830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711195" y="5945119"/>
              <a:ext cx="1064260" cy="986155"/>
            </a:xfrm>
            <a:custGeom>
              <a:avLst/>
              <a:gdLst/>
              <a:ahLst/>
              <a:cxnLst/>
              <a:rect l="l" t="t" r="r" b="b"/>
              <a:pathLst>
                <a:path w="1064260" h="986154">
                  <a:moveTo>
                    <a:pt x="178307" y="972311"/>
                  </a:moveTo>
                  <a:lnTo>
                    <a:pt x="0" y="972311"/>
                  </a:lnTo>
                  <a:lnTo>
                    <a:pt x="0" y="277367"/>
                  </a:lnTo>
                  <a:lnTo>
                    <a:pt x="178307" y="277367"/>
                  </a:lnTo>
                  <a:lnTo>
                    <a:pt x="178307" y="972311"/>
                  </a:lnTo>
                  <a:close/>
                </a:path>
                <a:path w="1064260" h="986154">
                  <a:moveTo>
                    <a:pt x="1063751" y="138683"/>
                  </a:moveTo>
                  <a:lnTo>
                    <a:pt x="1063751" y="123443"/>
                  </a:lnTo>
                  <a:lnTo>
                    <a:pt x="1059179" y="117347"/>
                  </a:lnTo>
                  <a:lnTo>
                    <a:pt x="1054607" y="111251"/>
                  </a:lnTo>
                  <a:lnTo>
                    <a:pt x="1050035" y="105155"/>
                  </a:lnTo>
                  <a:lnTo>
                    <a:pt x="1042415" y="97535"/>
                  </a:lnTo>
                  <a:lnTo>
                    <a:pt x="1033271" y="91439"/>
                  </a:lnTo>
                  <a:lnTo>
                    <a:pt x="1024127" y="85343"/>
                  </a:lnTo>
                  <a:lnTo>
                    <a:pt x="1013459" y="79247"/>
                  </a:lnTo>
                  <a:lnTo>
                    <a:pt x="1001267" y="73151"/>
                  </a:lnTo>
                  <a:lnTo>
                    <a:pt x="989075" y="67055"/>
                  </a:lnTo>
                  <a:lnTo>
                    <a:pt x="975359" y="60959"/>
                  </a:lnTo>
                  <a:lnTo>
                    <a:pt x="958595" y="56387"/>
                  </a:lnTo>
                  <a:lnTo>
                    <a:pt x="941831" y="50291"/>
                  </a:lnTo>
                  <a:lnTo>
                    <a:pt x="925067" y="45719"/>
                  </a:lnTo>
                  <a:lnTo>
                    <a:pt x="906779" y="41147"/>
                  </a:lnTo>
                  <a:lnTo>
                    <a:pt x="886967" y="36575"/>
                  </a:lnTo>
                  <a:lnTo>
                    <a:pt x="867155" y="32003"/>
                  </a:lnTo>
                  <a:lnTo>
                    <a:pt x="845819" y="27431"/>
                  </a:lnTo>
                  <a:lnTo>
                    <a:pt x="824483" y="24383"/>
                  </a:lnTo>
                  <a:lnTo>
                    <a:pt x="801623" y="21335"/>
                  </a:lnTo>
                  <a:lnTo>
                    <a:pt x="778763" y="16763"/>
                  </a:lnTo>
                  <a:lnTo>
                    <a:pt x="754379" y="13715"/>
                  </a:lnTo>
                  <a:lnTo>
                    <a:pt x="729995" y="10667"/>
                  </a:lnTo>
                  <a:lnTo>
                    <a:pt x="704087" y="9143"/>
                  </a:lnTo>
                  <a:lnTo>
                    <a:pt x="678179" y="7619"/>
                  </a:lnTo>
                  <a:lnTo>
                    <a:pt x="650747" y="4571"/>
                  </a:lnTo>
                  <a:lnTo>
                    <a:pt x="623315" y="3047"/>
                  </a:lnTo>
                  <a:lnTo>
                    <a:pt x="595883" y="1523"/>
                  </a:lnTo>
                  <a:lnTo>
                    <a:pt x="566927" y="1523"/>
                  </a:lnTo>
                  <a:lnTo>
                    <a:pt x="509015" y="0"/>
                  </a:lnTo>
                </a:path>
                <a:path w="1064260" h="986154">
                  <a:moveTo>
                    <a:pt x="1063751" y="138683"/>
                  </a:moveTo>
                  <a:lnTo>
                    <a:pt x="1063751" y="277367"/>
                  </a:lnTo>
                </a:path>
                <a:path w="1064260" h="986154">
                  <a:moveTo>
                    <a:pt x="1063751" y="277367"/>
                  </a:moveTo>
                  <a:lnTo>
                    <a:pt x="850391" y="277367"/>
                  </a:lnTo>
                  <a:lnTo>
                    <a:pt x="850391" y="832103"/>
                  </a:lnTo>
                </a:path>
                <a:path w="1064260" h="986154">
                  <a:moveTo>
                    <a:pt x="1021079" y="986027"/>
                  </a:moveTo>
                  <a:lnTo>
                    <a:pt x="1021079" y="291083"/>
                  </a:lnTo>
                  <a:lnTo>
                    <a:pt x="850391" y="291083"/>
                  </a:lnTo>
                  <a:lnTo>
                    <a:pt x="850391" y="986027"/>
                  </a:lnTo>
                </a:path>
                <a:path w="1064260" h="986154">
                  <a:moveTo>
                    <a:pt x="1063751" y="986027"/>
                  </a:moveTo>
                  <a:lnTo>
                    <a:pt x="850391" y="986027"/>
                  </a:lnTo>
                </a:path>
              </a:pathLst>
            </a:custGeom>
            <a:ln w="94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561588" y="6222486"/>
              <a:ext cx="170815" cy="695325"/>
            </a:xfrm>
            <a:custGeom>
              <a:avLst/>
              <a:gdLst/>
              <a:ahLst/>
              <a:cxnLst/>
              <a:rect l="l" t="t" r="r" b="b"/>
              <a:pathLst>
                <a:path w="170814" h="695325">
                  <a:moveTo>
                    <a:pt x="0" y="0"/>
                  </a:moveTo>
                  <a:lnTo>
                    <a:pt x="0" y="694944"/>
                  </a:lnTo>
                  <a:lnTo>
                    <a:pt x="170688" y="694944"/>
                  </a:lnTo>
                  <a:lnTo>
                    <a:pt x="17068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561588" y="6222487"/>
              <a:ext cx="170815" cy="695325"/>
            </a:xfrm>
            <a:custGeom>
              <a:avLst/>
              <a:gdLst/>
              <a:ahLst/>
              <a:cxnLst/>
              <a:rect l="l" t="t" r="r" b="b"/>
              <a:pathLst>
                <a:path w="170814" h="695325">
                  <a:moveTo>
                    <a:pt x="0" y="694943"/>
                  </a:moveTo>
                  <a:lnTo>
                    <a:pt x="170687" y="694943"/>
                  </a:lnTo>
                  <a:lnTo>
                    <a:pt x="170687" y="0"/>
                  </a:lnTo>
                  <a:lnTo>
                    <a:pt x="0" y="0"/>
                  </a:lnTo>
                  <a:lnTo>
                    <a:pt x="0" y="694943"/>
                  </a:lnTo>
                  <a:close/>
                </a:path>
              </a:pathLst>
            </a:custGeom>
            <a:ln w="94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862072" y="4142227"/>
              <a:ext cx="0" cy="3145790"/>
            </a:xfrm>
            <a:custGeom>
              <a:avLst/>
              <a:gdLst/>
              <a:ahLst/>
              <a:cxnLst/>
              <a:rect l="l" t="t" r="r" b="b"/>
              <a:pathLst>
                <a:path h="3145790">
                  <a:moveTo>
                    <a:pt x="0" y="0"/>
                  </a:moveTo>
                  <a:lnTo>
                    <a:pt x="0" y="3145535"/>
                  </a:lnTo>
                </a:path>
              </a:pathLst>
            </a:custGeom>
            <a:ln w="2713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816351" y="4015735"/>
              <a:ext cx="91440" cy="139065"/>
            </a:xfrm>
            <a:custGeom>
              <a:avLst/>
              <a:gdLst/>
              <a:ahLst/>
              <a:cxnLst/>
              <a:rect l="l" t="t" r="r" b="b"/>
              <a:pathLst>
                <a:path w="91439" h="139064">
                  <a:moveTo>
                    <a:pt x="45719" y="0"/>
                  </a:moveTo>
                  <a:lnTo>
                    <a:pt x="0" y="138683"/>
                  </a:lnTo>
                  <a:lnTo>
                    <a:pt x="91439" y="138683"/>
                  </a:lnTo>
                  <a:lnTo>
                    <a:pt x="4571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165092" y="4108699"/>
              <a:ext cx="0" cy="3179445"/>
            </a:xfrm>
            <a:custGeom>
              <a:avLst/>
              <a:gdLst/>
              <a:ahLst/>
              <a:cxnLst/>
              <a:rect l="l" t="t" r="r" b="b"/>
              <a:pathLst>
                <a:path h="3179445">
                  <a:moveTo>
                    <a:pt x="0" y="0"/>
                  </a:moveTo>
                  <a:lnTo>
                    <a:pt x="0" y="3179063"/>
                  </a:lnTo>
                </a:path>
              </a:pathLst>
            </a:custGeom>
            <a:ln w="15334">
              <a:solidFill>
                <a:srgbClr val="32996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131563" y="4015735"/>
              <a:ext cx="68580" cy="100965"/>
            </a:xfrm>
            <a:custGeom>
              <a:avLst/>
              <a:gdLst/>
              <a:ahLst/>
              <a:cxnLst/>
              <a:rect l="l" t="t" r="r" b="b"/>
              <a:pathLst>
                <a:path w="68579" h="100964">
                  <a:moveTo>
                    <a:pt x="33527" y="0"/>
                  </a:moveTo>
                  <a:lnTo>
                    <a:pt x="0" y="100583"/>
                  </a:lnTo>
                  <a:lnTo>
                    <a:pt x="68579" y="100583"/>
                  </a:lnTo>
                  <a:lnTo>
                    <a:pt x="33527" y="0"/>
                  </a:lnTo>
                  <a:close/>
                </a:path>
              </a:pathLst>
            </a:custGeom>
            <a:solidFill>
              <a:srgbClr val="3299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920495" y="4833837"/>
            <a:ext cx="710565" cy="38798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R="5080">
              <a:lnSpc>
                <a:spcPts val="1420"/>
              </a:lnSpc>
              <a:spcBef>
                <a:spcPts val="160"/>
              </a:spcBef>
            </a:pPr>
            <a:r>
              <a:rPr sz="1200" spc="-10" dirty="0">
                <a:latin typeface="Times New Roman"/>
                <a:cs typeface="Times New Roman"/>
              </a:rPr>
              <a:t>Campo 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T</a:t>
            </a:r>
            <a:r>
              <a:rPr sz="1200" spc="-35" dirty="0">
                <a:latin typeface="Times New Roman"/>
                <a:cs typeface="Times New Roman"/>
              </a:rPr>
              <a:t>r</a:t>
            </a:r>
            <a:r>
              <a:rPr sz="1200" spc="-25" dirty="0">
                <a:latin typeface="Times New Roman"/>
                <a:cs typeface="Times New Roman"/>
              </a:rPr>
              <a:t>a</a:t>
            </a:r>
            <a:r>
              <a:rPr sz="1200" spc="-5" dirty="0">
                <a:latin typeface="Times New Roman"/>
                <a:cs typeface="Times New Roman"/>
              </a:rPr>
              <a:t>n</a:t>
            </a:r>
            <a:r>
              <a:rPr sz="1200" spc="-15" dirty="0">
                <a:latin typeface="Times New Roman"/>
                <a:cs typeface="Times New Roman"/>
              </a:rPr>
              <a:t>s</a:t>
            </a:r>
            <a:r>
              <a:rPr sz="1200" spc="-20" dirty="0">
                <a:latin typeface="Times New Roman"/>
                <a:cs typeface="Times New Roman"/>
              </a:rPr>
              <a:t>v</a:t>
            </a:r>
            <a:r>
              <a:rPr sz="1200" spc="-10" dirty="0">
                <a:latin typeface="Times New Roman"/>
                <a:cs typeface="Times New Roman"/>
              </a:rPr>
              <a:t>e</a:t>
            </a:r>
            <a:r>
              <a:rPr sz="1200" spc="-35" dirty="0">
                <a:latin typeface="Times New Roman"/>
                <a:cs typeface="Times New Roman"/>
              </a:rPr>
              <a:t>r</a:t>
            </a:r>
            <a:r>
              <a:rPr sz="1200" spc="-15" dirty="0">
                <a:latin typeface="Times New Roman"/>
                <a:cs typeface="Times New Roman"/>
              </a:rPr>
              <a:t>s</a:t>
            </a:r>
            <a:r>
              <a:rPr sz="1200" spc="-25" dirty="0">
                <a:latin typeface="Times New Roman"/>
                <a:cs typeface="Times New Roman"/>
              </a:rPr>
              <a:t>a</a:t>
            </a:r>
            <a:r>
              <a:rPr sz="1200" spc="-5" dirty="0">
                <a:latin typeface="Times New Roman"/>
                <a:cs typeface="Times New Roman"/>
              </a:rPr>
              <a:t>l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013203" y="5641556"/>
            <a:ext cx="786765" cy="38989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R="5080">
              <a:lnSpc>
                <a:spcPts val="1430"/>
              </a:lnSpc>
              <a:spcBef>
                <a:spcPts val="155"/>
              </a:spcBef>
            </a:pPr>
            <a:r>
              <a:rPr sz="1200" spc="-10" dirty="0">
                <a:latin typeface="Times New Roman"/>
                <a:cs typeface="Times New Roman"/>
              </a:rPr>
              <a:t>Campo 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L</a:t>
            </a:r>
            <a:r>
              <a:rPr sz="1200" spc="-5" dirty="0">
                <a:latin typeface="Times New Roman"/>
                <a:cs typeface="Times New Roman"/>
              </a:rPr>
              <a:t>ong</a:t>
            </a:r>
            <a:r>
              <a:rPr sz="1200" spc="-40" dirty="0">
                <a:latin typeface="Times New Roman"/>
                <a:cs typeface="Times New Roman"/>
              </a:rPr>
              <a:t>it</a:t>
            </a:r>
            <a:r>
              <a:rPr sz="1200" spc="-5" dirty="0">
                <a:latin typeface="Times New Roman"/>
                <a:cs typeface="Times New Roman"/>
              </a:rPr>
              <a:t>ud</a:t>
            </a:r>
            <a:r>
              <a:rPr sz="1200" spc="-40" dirty="0">
                <a:latin typeface="Times New Roman"/>
                <a:cs typeface="Times New Roman"/>
              </a:rPr>
              <a:t>i</a:t>
            </a:r>
            <a:r>
              <a:rPr sz="1200" spc="-20" dirty="0">
                <a:latin typeface="Times New Roman"/>
                <a:cs typeface="Times New Roman"/>
              </a:rPr>
              <a:t>n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-5" dirty="0">
                <a:latin typeface="Times New Roman"/>
                <a:cs typeface="Times New Roman"/>
              </a:rPr>
              <a:t>l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245795" y="4253193"/>
            <a:ext cx="326390" cy="2082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200" spc="5" dirty="0">
                <a:latin typeface="Times New Roman"/>
                <a:cs typeface="Times New Roman"/>
              </a:rPr>
              <a:t>E</a:t>
            </a:r>
            <a:r>
              <a:rPr sz="1200" spc="-40" dirty="0">
                <a:latin typeface="Times New Roman"/>
                <a:cs typeface="Times New Roman"/>
              </a:rPr>
              <a:t>j</a:t>
            </a:r>
            <a:r>
              <a:rPr sz="1200" spc="-5" dirty="0">
                <a:latin typeface="Times New Roman"/>
                <a:cs typeface="Times New Roman"/>
              </a:rPr>
              <a:t>e q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23" name="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05150" y="4396885"/>
            <a:ext cx="4162039" cy="2544778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3000754" y="4823592"/>
            <a:ext cx="113664" cy="2425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1400" spc="10" dirty="0">
                <a:latin typeface="Microsoft Sans Serif"/>
                <a:cs typeface="Microsoft Sans Serif"/>
              </a:rPr>
              <a:t>δ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1313541" y="5954116"/>
            <a:ext cx="591820" cy="995680"/>
            <a:chOff x="1313541" y="5954116"/>
            <a:chExt cx="591820" cy="995680"/>
          </a:xfrm>
        </p:grpSpPr>
        <p:sp>
          <p:nvSpPr>
            <p:cNvPr id="26" name="object 26"/>
            <p:cNvSpPr/>
            <p:nvPr/>
          </p:nvSpPr>
          <p:spPr>
            <a:xfrm>
              <a:off x="1318259" y="5958835"/>
              <a:ext cx="582295" cy="986155"/>
            </a:xfrm>
            <a:custGeom>
              <a:avLst/>
              <a:gdLst/>
              <a:ahLst/>
              <a:cxnLst/>
              <a:rect l="l" t="t" r="r" b="b"/>
              <a:pathLst>
                <a:path w="582294" h="986154">
                  <a:moveTo>
                    <a:pt x="582167" y="138683"/>
                  </a:moveTo>
                  <a:lnTo>
                    <a:pt x="582167" y="131063"/>
                  </a:lnTo>
                  <a:lnTo>
                    <a:pt x="580643" y="124967"/>
                  </a:lnTo>
                  <a:lnTo>
                    <a:pt x="576071" y="118871"/>
                  </a:lnTo>
                  <a:lnTo>
                    <a:pt x="571499" y="111251"/>
                  </a:lnTo>
                  <a:lnTo>
                    <a:pt x="565403" y="105155"/>
                  </a:lnTo>
                  <a:lnTo>
                    <a:pt x="557783" y="97535"/>
                  </a:lnTo>
                  <a:lnTo>
                    <a:pt x="550163" y="91439"/>
                  </a:lnTo>
                  <a:lnTo>
                    <a:pt x="539495" y="85343"/>
                  </a:lnTo>
                  <a:lnTo>
                    <a:pt x="528827" y="79247"/>
                  </a:lnTo>
                  <a:lnTo>
                    <a:pt x="515111" y="73151"/>
                  </a:lnTo>
                  <a:lnTo>
                    <a:pt x="501395" y="67055"/>
                  </a:lnTo>
                  <a:lnTo>
                    <a:pt x="487679" y="60959"/>
                  </a:lnTo>
                  <a:lnTo>
                    <a:pt x="470915" y="56387"/>
                  </a:lnTo>
                  <a:lnTo>
                    <a:pt x="452627" y="50291"/>
                  </a:lnTo>
                  <a:lnTo>
                    <a:pt x="434339" y="45719"/>
                  </a:lnTo>
                  <a:lnTo>
                    <a:pt x="416051" y="41147"/>
                  </a:lnTo>
                  <a:lnTo>
                    <a:pt x="396239" y="36575"/>
                  </a:lnTo>
                  <a:lnTo>
                    <a:pt x="374903" y="32003"/>
                  </a:lnTo>
                  <a:lnTo>
                    <a:pt x="352043" y="28955"/>
                  </a:lnTo>
                  <a:lnTo>
                    <a:pt x="329183" y="24383"/>
                  </a:lnTo>
                  <a:lnTo>
                    <a:pt x="306323" y="19811"/>
                  </a:lnTo>
                  <a:lnTo>
                    <a:pt x="280415" y="16763"/>
                  </a:lnTo>
                  <a:lnTo>
                    <a:pt x="256031" y="13715"/>
                  </a:lnTo>
                  <a:lnTo>
                    <a:pt x="230123" y="12191"/>
                  </a:lnTo>
                  <a:lnTo>
                    <a:pt x="202691" y="9143"/>
                  </a:lnTo>
                  <a:lnTo>
                    <a:pt x="175259" y="6095"/>
                  </a:lnTo>
                  <a:lnTo>
                    <a:pt x="147827" y="4571"/>
                  </a:lnTo>
                  <a:lnTo>
                    <a:pt x="118871" y="3047"/>
                  </a:lnTo>
                  <a:lnTo>
                    <a:pt x="89915" y="1523"/>
                  </a:lnTo>
                  <a:lnTo>
                    <a:pt x="60959" y="1523"/>
                  </a:lnTo>
                  <a:lnTo>
                    <a:pt x="0" y="0"/>
                  </a:lnTo>
                </a:path>
                <a:path w="582294" h="986154">
                  <a:moveTo>
                    <a:pt x="582167" y="138683"/>
                  </a:moveTo>
                  <a:lnTo>
                    <a:pt x="582167" y="277367"/>
                  </a:lnTo>
                </a:path>
                <a:path w="582294" h="986154">
                  <a:moveTo>
                    <a:pt x="582167" y="277367"/>
                  </a:moveTo>
                  <a:lnTo>
                    <a:pt x="358139" y="277367"/>
                  </a:lnTo>
                  <a:lnTo>
                    <a:pt x="358139" y="833627"/>
                  </a:lnTo>
                </a:path>
                <a:path w="582294" h="986154">
                  <a:moveTo>
                    <a:pt x="537971" y="986027"/>
                  </a:moveTo>
                  <a:lnTo>
                    <a:pt x="537971" y="291083"/>
                  </a:lnTo>
                  <a:lnTo>
                    <a:pt x="358139" y="291083"/>
                  </a:lnTo>
                  <a:lnTo>
                    <a:pt x="358139" y="986027"/>
                  </a:lnTo>
                </a:path>
                <a:path w="582294" h="986154">
                  <a:moveTo>
                    <a:pt x="582167" y="986027"/>
                  </a:moveTo>
                  <a:lnTo>
                    <a:pt x="358139" y="986027"/>
                  </a:lnTo>
                </a:path>
              </a:pathLst>
            </a:custGeom>
            <a:ln w="94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676400" y="6236202"/>
              <a:ext cx="180340" cy="695325"/>
            </a:xfrm>
            <a:custGeom>
              <a:avLst/>
              <a:gdLst/>
              <a:ahLst/>
              <a:cxnLst/>
              <a:rect l="l" t="t" r="r" b="b"/>
              <a:pathLst>
                <a:path w="180339" h="695325">
                  <a:moveTo>
                    <a:pt x="0" y="0"/>
                  </a:moveTo>
                  <a:lnTo>
                    <a:pt x="0" y="694944"/>
                  </a:lnTo>
                  <a:lnTo>
                    <a:pt x="179832" y="694944"/>
                  </a:lnTo>
                  <a:lnTo>
                    <a:pt x="17983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676399" y="6236203"/>
              <a:ext cx="180340" cy="695325"/>
            </a:xfrm>
            <a:custGeom>
              <a:avLst/>
              <a:gdLst/>
              <a:ahLst/>
              <a:cxnLst/>
              <a:rect l="l" t="t" r="r" b="b"/>
              <a:pathLst>
                <a:path w="180339" h="695325">
                  <a:moveTo>
                    <a:pt x="0" y="694943"/>
                  </a:moveTo>
                  <a:lnTo>
                    <a:pt x="179831" y="694943"/>
                  </a:lnTo>
                  <a:lnTo>
                    <a:pt x="179831" y="0"/>
                  </a:lnTo>
                  <a:lnTo>
                    <a:pt x="0" y="0"/>
                  </a:lnTo>
                  <a:lnTo>
                    <a:pt x="0" y="694943"/>
                  </a:lnTo>
                  <a:close/>
                </a:path>
              </a:pathLst>
            </a:custGeom>
            <a:ln w="94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3260347" y="3917968"/>
            <a:ext cx="377190" cy="543560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32384">
              <a:lnSpc>
                <a:spcPct val="100000"/>
              </a:lnSpc>
              <a:spcBef>
                <a:spcPts val="565"/>
              </a:spcBef>
            </a:pPr>
            <a:r>
              <a:rPr sz="2250" spc="44" baseline="12962" dirty="0">
                <a:latin typeface="Times New Roman"/>
                <a:cs typeface="Times New Roman"/>
              </a:rPr>
              <a:t>Φ</a:t>
            </a:r>
            <a:r>
              <a:rPr sz="850" spc="30" dirty="0">
                <a:latin typeface="Times New Roman"/>
                <a:cs typeface="Times New Roman"/>
              </a:rPr>
              <a:t>fa</a:t>
            </a:r>
            <a:endParaRPr sz="850">
              <a:latin typeface="Times New Roman"/>
              <a:cs typeface="Times New Roman"/>
            </a:endParaRPr>
          </a:p>
          <a:p>
            <a:pPr marL="25400">
              <a:lnSpc>
                <a:spcPct val="100000"/>
              </a:lnSpc>
              <a:spcBef>
                <a:spcPts val="370"/>
              </a:spcBef>
            </a:pPr>
            <a:r>
              <a:rPr sz="1200" spc="-10" dirty="0">
                <a:latin typeface="Times New Roman"/>
                <a:cs typeface="Times New Roman"/>
              </a:rPr>
              <a:t>Eje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898914" y="3937277"/>
            <a:ext cx="917575" cy="62928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R="5080" indent="546735">
              <a:lnSpc>
                <a:spcPct val="104500"/>
              </a:lnSpc>
              <a:spcBef>
                <a:spcPts val="140"/>
              </a:spcBef>
            </a:pPr>
            <a:r>
              <a:rPr sz="1350" spc="65" dirty="0">
                <a:latin typeface="Symbol"/>
                <a:cs typeface="Symbol"/>
              </a:rPr>
              <a:t></a:t>
            </a:r>
            <a:r>
              <a:rPr sz="1350" i="1" spc="10" dirty="0">
                <a:latin typeface="Times New Roman"/>
                <a:cs typeface="Times New Roman"/>
              </a:rPr>
              <a:t>r</a:t>
            </a:r>
            <a:r>
              <a:rPr sz="1350" i="1" spc="20" dirty="0">
                <a:latin typeface="Times New Roman"/>
                <a:cs typeface="Times New Roman"/>
              </a:rPr>
              <a:t>e</a:t>
            </a:r>
            <a:r>
              <a:rPr sz="1350" i="1" spc="15" dirty="0">
                <a:latin typeface="Times New Roman"/>
                <a:cs typeface="Times New Roman"/>
              </a:rPr>
              <a:t>s  </a:t>
            </a:r>
            <a:r>
              <a:rPr sz="1200" spc="-10" dirty="0">
                <a:latin typeface="Times New Roman"/>
                <a:cs typeface="Times New Roman"/>
              </a:rPr>
              <a:t>Campo 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Resultante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2676144" y="3835903"/>
            <a:ext cx="1620520" cy="94615"/>
            <a:chOff x="2676144" y="3835903"/>
            <a:chExt cx="1620520" cy="94615"/>
          </a:xfrm>
        </p:grpSpPr>
        <p:sp>
          <p:nvSpPr>
            <p:cNvPr id="32" name="object 32"/>
            <p:cNvSpPr/>
            <p:nvPr/>
          </p:nvSpPr>
          <p:spPr>
            <a:xfrm>
              <a:off x="2676144" y="3883147"/>
              <a:ext cx="1490980" cy="0"/>
            </a:xfrm>
            <a:custGeom>
              <a:avLst/>
              <a:gdLst/>
              <a:ahLst/>
              <a:cxnLst/>
              <a:rect l="l" t="t" r="r" b="b"/>
              <a:pathLst>
                <a:path w="1490979">
                  <a:moveTo>
                    <a:pt x="0" y="0"/>
                  </a:moveTo>
                  <a:lnTo>
                    <a:pt x="1490471" y="0"/>
                  </a:lnTo>
                </a:path>
              </a:pathLst>
            </a:custGeom>
            <a:ln w="152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154423" y="3835903"/>
              <a:ext cx="142240" cy="94615"/>
            </a:xfrm>
            <a:custGeom>
              <a:avLst/>
              <a:gdLst/>
              <a:ahLst/>
              <a:cxnLst/>
              <a:rect l="l" t="t" r="r" b="b"/>
              <a:pathLst>
                <a:path w="142239" h="94614">
                  <a:moveTo>
                    <a:pt x="0" y="0"/>
                  </a:moveTo>
                  <a:lnTo>
                    <a:pt x="0" y="94487"/>
                  </a:lnTo>
                  <a:lnTo>
                    <a:pt x="141731" y="472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/>
          <p:nvPr/>
        </p:nvSpPr>
        <p:spPr>
          <a:xfrm>
            <a:off x="719328" y="3683507"/>
            <a:ext cx="5803900" cy="3793490"/>
          </a:xfrm>
          <a:custGeom>
            <a:avLst/>
            <a:gdLst/>
            <a:ahLst/>
            <a:cxnLst/>
            <a:rect l="l" t="t" r="r" b="b"/>
            <a:pathLst>
              <a:path w="5803900" h="3793490">
                <a:moveTo>
                  <a:pt x="5803392" y="0"/>
                </a:moveTo>
                <a:lnTo>
                  <a:pt x="5797296" y="0"/>
                </a:lnTo>
                <a:lnTo>
                  <a:pt x="5797296" y="6096"/>
                </a:lnTo>
                <a:lnTo>
                  <a:pt x="5797296" y="3787140"/>
                </a:lnTo>
                <a:lnTo>
                  <a:pt x="6096" y="3787140"/>
                </a:lnTo>
                <a:lnTo>
                  <a:pt x="6096" y="6096"/>
                </a:lnTo>
                <a:lnTo>
                  <a:pt x="5797296" y="6096"/>
                </a:lnTo>
                <a:lnTo>
                  <a:pt x="5797296" y="0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lnTo>
                  <a:pt x="0" y="3787140"/>
                </a:lnTo>
                <a:lnTo>
                  <a:pt x="0" y="3793236"/>
                </a:lnTo>
                <a:lnTo>
                  <a:pt x="6096" y="3793236"/>
                </a:lnTo>
                <a:lnTo>
                  <a:pt x="5797296" y="3793236"/>
                </a:lnTo>
                <a:lnTo>
                  <a:pt x="5803392" y="3793236"/>
                </a:lnTo>
                <a:lnTo>
                  <a:pt x="5803392" y="3787140"/>
                </a:lnTo>
                <a:lnTo>
                  <a:pt x="5803392" y="6096"/>
                </a:lnTo>
                <a:lnTo>
                  <a:pt x="58033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706626" y="7553961"/>
            <a:ext cx="6146165" cy="11626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Comic Sans MS"/>
                <a:cs typeface="Comic Sans MS"/>
              </a:rPr>
              <a:t>Fig.</a:t>
            </a:r>
            <a:r>
              <a:rPr sz="1000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5.-</a:t>
            </a:r>
            <a:r>
              <a:rPr sz="1000" spc="-10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Campos rotantes</a:t>
            </a:r>
            <a:r>
              <a:rPr sz="1000" spc="310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de</a:t>
            </a:r>
            <a:r>
              <a:rPr sz="1000" spc="-10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un</a:t>
            </a:r>
            <a:r>
              <a:rPr sz="1000" spc="5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generador</a:t>
            </a:r>
            <a:r>
              <a:rPr sz="1000" spc="15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sincrónico</a:t>
            </a:r>
            <a:endParaRPr sz="10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50">
              <a:latin typeface="Comic Sans MS"/>
              <a:cs typeface="Comic Sans MS"/>
            </a:endParaRPr>
          </a:p>
          <a:p>
            <a:pPr marL="12700" marR="5080" algn="just">
              <a:lnSpc>
                <a:spcPct val="116199"/>
              </a:lnSpc>
            </a:pPr>
            <a:r>
              <a:rPr sz="1200" spc="-5" dirty="0">
                <a:latin typeface="Comic Sans MS"/>
                <a:cs typeface="Comic Sans MS"/>
              </a:rPr>
              <a:t>Si la máquina alimenta una carga reactiva pura, el campo resultante es el longitudinal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</a:t>
            </a:r>
            <a:r>
              <a:rPr sz="1200" spc="-5" dirty="0">
                <a:latin typeface="Symbol"/>
                <a:cs typeface="Symbol"/>
              </a:rPr>
              <a:t></a:t>
            </a:r>
            <a:r>
              <a:rPr sz="1200" spc="-5" dirty="0">
                <a:latin typeface="Comic Sans MS"/>
                <a:cs typeface="Comic Sans MS"/>
              </a:rPr>
              <a:t>=0º). Con </a:t>
            </a:r>
            <a:r>
              <a:rPr sz="1200" spc="5" dirty="0">
                <a:latin typeface="Comic Sans MS"/>
                <a:cs typeface="Comic Sans MS"/>
              </a:rPr>
              <a:t>el </a:t>
            </a:r>
            <a:r>
              <a:rPr sz="1200" spc="-5" dirty="0">
                <a:latin typeface="Comic Sans MS"/>
                <a:cs typeface="Comic Sans MS"/>
              </a:rPr>
              <a:t>incremento de la carga </a:t>
            </a:r>
            <a:r>
              <a:rPr sz="1200" dirty="0">
                <a:latin typeface="Comic Sans MS"/>
                <a:cs typeface="Comic Sans MS"/>
              </a:rPr>
              <a:t>activa </a:t>
            </a:r>
            <a:r>
              <a:rPr sz="1200" spc="-5" dirty="0">
                <a:latin typeface="Comic Sans MS"/>
                <a:cs typeface="Comic Sans MS"/>
              </a:rPr>
              <a:t>aumenta el </a:t>
            </a:r>
            <a:r>
              <a:rPr sz="1200" dirty="0">
                <a:latin typeface="Comic Sans MS"/>
                <a:cs typeface="Comic Sans MS"/>
              </a:rPr>
              <a:t>ángulo </a:t>
            </a:r>
            <a:r>
              <a:rPr sz="1200" spc="-15" dirty="0">
                <a:latin typeface="Symbol"/>
                <a:cs typeface="Symbol"/>
              </a:rPr>
              <a:t></a:t>
            </a:r>
            <a:r>
              <a:rPr sz="1200" spc="-15" dirty="0">
                <a:latin typeface="Comic Sans MS"/>
                <a:cs typeface="Comic Sans MS"/>
              </a:rPr>
              <a:t>, </a:t>
            </a:r>
            <a:r>
              <a:rPr sz="1200" spc="-5" dirty="0">
                <a:latin typeface="Comic Sans MS"/>
                <a:cs typeface="Comic Sans MS"/>
              </a:rPr>
              <a:t>sin pasar de 20º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aproximadamente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 plena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carga 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mayoría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casos.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6" name="object 3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37" name="object 3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8</a:t>
            </a:fld>
            <a:endParaRPr spc="-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1227" y="1044959"/>
            <a:ext cx="8921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7" baseline="6944" dirty="0">
                <a:latin typeface="Comic Sans MS"/>
                <a:cs typeface="Comic Sans MS"/>
              </a:rPr>
              <a:t>El</a:t>
            </a:r>
            <a:r>
              <a:rPr sz="1800" spc="592" baseline="6944" dirty="0">
                <a:latin typeface="Comic Sans MS"/>
                <a:cs typeface="Comic Sans MS"/>
              </a:rPr>
              <a:t> </a:t>
            </a:r>
            <a:r>
              <a:rPr sz="1800" spc="-7" baseline="6944" dirty="0">
                <a:latin typeface="Comic Sans MS"/>
                <a:cs typeface="Comic Sans MS"/>
              </a:rPr>
              <a:t>G</a:t>
            </a:r>
            <a:r>
              <a:rPr sz="800" spc="-5" dirty="0">
                <a:latin typeface="Comic Sans MS"/>
                <a:cs typeface="Comic Sans MS"/>
              </a:rPr>
              <a:t>sincrónico</a:t>
            </a:r>
            <a:endParaRPr sz="800">
              <a:latin typeface="Comic Sans MS"/>
              <a:cs typeface="Comic Sans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24101" y="1025147"/>
            <a:ext cx="5227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puede</a:t>
            </a:r>
            <a:r>
              <a:rPr sz="1200" spc="4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modelarse</a:t>
            </a:r>
            <a:r>
              <a:rPr sz="1200" spc="4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como</a:t>
            </a:r>
            <a:r>
              <a:rPr sz="1200" spc="4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una</a:t>
            </a:r>
            <a:r>
              <a:rPr sz="1200" spc="4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fem</a:t>
            </a:r>
            <a:r>
              <a:rPr sz="1200" spc="4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atrás</a:t>
            </a:r>
            <a:r>
              <a:rPr sz="1200" spc="45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de</a:t>
            </a:r>
            <a:r>
              <a:rPr sz="1200" spc="4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una</a:t>
            </a:r>
            <a:r>
              <a:rPr sz="1200" spc="4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reactancia</a:t>
            </a:r>
            <a:r>
              <a:rPr sz="1200" spc="4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sincrónica,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56788" y="2938267"/>
            <a:ext cx="50800" cy="73660"/>
          </a:xfrm>
          <a:custGeom>
            <a:avLst/>
            <a:gdLst/>
            <a:ahLst/>
            <a:cxnLst/>
            <a:rect l="l" t="t" r="r" b="b"/>
            <a:pathLst>
              <a:path w="50800" h="73660">
                <a:moveTo>
                  <a:pt x="24383" y="0"/>
                </a:moveTo>
                <a:lnTo>
                  <a:pt x="0" y="73151"/>
                </a:lnTo>
                <a:lnTo>
                  <a:pt x="50291" y="73151"/>
                </a:lnTo>
                <a:lnTo>
                  <a:pt x="243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31206" y="6173639"/>
            <a:ext cx="113030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900" b="1" spc="30" dirty="0">
                <a:latin typeface="Arial"/>
                <a:cs typeface="Arial"/>
              </a:rPr>
              <a:t>I</a:t>
            </a:r>
            <a:r>
              <a:rPr sz="900" b="1" spc="-5" dirty="0">
                <a:latin typeface="Arial"/>
                <a:cs typeface="Arial"/>
              </a:rPr>
              <a:t>a</a:t>
            </a:r>
            <a:endParaRPr sz="9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72610" y="4558260"/>
            <a:ext cx="67945" cy="1587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850" spc="10" dirty="0">
                <a:latin typeface="Symbol"/>
                <a:cs typeface="Symbol"/>
              </a:rPr>
              <a:t></a:t>
            </a:r>
            <a:endParaRPr sz="850">
              <a:latin typeface="Symbol"/>
              <a:cs typeface="Symbo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016946" y="2099947"/>
            <a:ext cx="547370" cy="872490"/>
            <a:chOff x="3016946" y="2099947"/>
            <a:chExt cx="547370" cy="872490"/>
          </a:xfrm>
        </p:grpSpPr>
        <p:sp>
          <p:nvSpPr>
            <p:cNvPr id="8" name="object 8"/>
            <p:cNvSpPr/>
            <p:nvPr/>
          </p:nvSpPr>
          <p:spPr>
            <a:xfrm>
              <a:off x="3023614" y="2555745"/>
              <a:ext cx="534035" cy="410209"/>
            </a:xfrm>
            <a:custGeom>
              <a:avLst/>
              <a:gdLst/>
              <a:ahLst/>
              <a:cxnLst/>
              <a:rect l="l" t="t" r="r" b="b"/>
              <a:pathLst>
                <a:path w="534035" h="410210">
                  <a:moveTo>
                    <a:pt x="88386" y="409951"/>
                  </a:moveTo>
                  <a:lnTo>
                    <a:pt x="88386" y="233172"/>
                  </a:lnTo>
                </a:path>
                <a:path w="534035" h="410210">
                  <a:moveTo>
                    <a:pt x="88386" y="233172"/>
                  </a:moveTo>
                  <a:lnTo>
                    <a:pt x="0" y="233172"/>
                  </a:lnTo>
                </a:path>
                <a:path w="534035" h="410210">
                  <a:moveTo>
                    <a:pt x="0" y="233172"/>
                  </a:moveTo>
                  <a:lnTo>
                    <a:pt x="0" y="143248"/>
                  </a:lnTo>
                </a:path>
                <a:path w="534035" h="410210">
                  <a:moveTo>
                    <a:pt x="445006" y="409951"/>
                  </a:moveTo>
                  <a:lnTo>
                    <a:pt x="445006" y="233172"/>
                  </a:lnTo>
                </a:path>
                <a:path w="534035" h="410210">
                  <a:moveTo>
                    <a:pt x="445006" y="233172"/>
                  </a:moveTo>
                  <a:lnTo>
                    <a:pt x="533408" y="233172"/>
                  </a:lnTo>
                </a:path>
                <a:path w="534035" h="410210">
                  <a:moveTo>
                    <a:pt x="533408" y="233172"/>
                  </a:moveTo>
                  <a:lnTo>
                    <a:pt x="533408" y="143248"/>
                  </a:lnTo>
                </a:path>
                <a:path w="534035" h="410210">
                  <a:moveTo>
                    <a:pt x="0" y="143248"/>
                  </a:moveTo>
                  <a:lnTo>
                    <a:pt x="10667" y="103628"/>
                  </a:lnTo>
                  <a:lnTo>
                    <a:pt x="42671" y="65534"/>
                  </a:lnTo>
                  <a:lnTo>
                    <a:pt x="91445" y="35056"/>
                  </a:lnTo>
                  <a:lnTo>
                    <a:pt x="190499" y="6089"/>
                  </a:lnTo>
                  <a:lnTo>
                    <a:pt x="228605" y="1526"/>
                  </a:lnTo>
                  <a:lnTo>
                    <a:pt x="266696" y="0"/>
                  </a:lnTo>
                  <a:lnTo>
                    <a:pt x="304802" y="1526"/>
                  </a:lnTo>
                  <a:lnTo>
                    <a:pt x="342908" y="6089"/>
                  </a:lnTo>
                  <a:lnTo>
                    <a:pt x="411480" y="22862"/>
                  </a:lnTo>
                  <a:lnTo>
                    <a:pt x="467863" y="50288"/>
                  </a:lnTo>
                  <a:lnTo>
                    <a:pt x="510535" y="83818"/>
                  </a:lnTo>
                  <a:lnTo>
                    <a:pt x="531871" y="121912"/>
                  </a:lnTo>
                  <a:lnTo>
                    <a:pt x="533408" y="143248"/>
                  </a:lnTo>
                </a:path>
              </a:pathLst>
            </a:custGeom>
            <a:ln w="127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261366" y="2103122"/>
              <a:ext cx="50800" cy="845819"/>
            </a:xfrm>
            <a:custGeom>
              <a:avLst/>
              <a:gdLst/>
              <a:ahLst/>
              <a:cxnLst/>
              <a:rect l="l" t="t" r="r" b="b"/>
              <a:pathLst>
                <a:path w="50800" h="845819">
                  <a:moveTo>
                    <a:pt x="19798" y="845817"/>
                  </a:moveTo>
                  <a:lnTo>
                    <a:pt x="19798" y="801618"/>
                  </a:lnTo>
                </a:path>
                <a:path w="50800" h="845819">
                  <a:moveTo>
                    <a:pt x="19798" y="774192"/>
                  </a:moveTo>
                  <a:lnTo>
                    <a:pt x="19798" y="729994"/>
                  </a:lnTo>
                </a:path>
                <a:path w="50800" h="845819">
                  <a:moveTo>
                    <a:pt x="22857" y="702553"/>
                  </a:moveTo>
                  <a:lnTo>
                    <a:pt x="22857" y="656843"/>
                  </a:lnTo>
                </a:path>
                <a:path w="50800" h="845819">
                  <a:moveTo>
                    <a:pt x="22857" y="629402"/>
                  </a:moveTo>
                  <a:lnTo>
                    <a:pt x="22857" y="585204"/>
                  </a:lnTo>
                </a:path>
                <a:path w="50800" h="845819">
                  <a:moveTo>
                    <a:pt x="22857" y="557778"/>
                  </a:moveTo>
                  <a:lnTo>
                    <a:pt x="22857" y="513579"/>
                  </a:lnTo>
                </a:path>
                <a:path w="50800" h="845819">
                  <a:moveTo>
                    <a:pt x="22857" y="486154"/>
                  </a:moveTo>
                  <a:lnTo>
                    <a:pt x="22857" y="441955"/>
                  </a:lnTo>
                </a:path>
                <a:path w="50800" h="845819">
                  <a:moveTo>
                    <a:pt x="22857" y="413003"/>
                  </a:moveTo>
                  <a:lnTo>
                    <a:pt x="22857" y="368804"/>
                  </a:lnTo>
                </a:path>
                <a:path w="50800" h="845819">
                  <a:moveTo>
                    <a:pt x="22857" y="341363"/>
                  </a:moveTo>
                  <a:lnTo>
                    <a:pt x="22857" y="298691"/>
                  </a:lnTo>
                </a:path>
                <a:path w="50800" h="845819">
                  <a:moveTo>
                    <a:pt x="22857" y="271265"/>
                  </a:moveTo>
                  <a:lnTo>
                    <a:pt x="22857" y="227067"/>
                  </a:lnTo>
                </a:path>
                <a:path w="50800" h="845819">
                  <a:moveTo>
                    <a:pt x="22857" y="199641"/>
                  </a:moveTo>
                  <a:lnTo>
                    <a:pt x="22857" y="155442"/>
                  </a:lnTo>
                </a:path>
                <a:path w="50800" h="845819">
                  <a:moveTo>
                    <a:pt x="24379" y="128017"/>
                  </a:moveTo>
                  <a:lnTo>
                    <a:pt x="24379" y="82292"/>
                  </a:lnTo>
                </a:path>
                <a:path w="50800" h="845819">
                  <a:moveTo>
                    <a:pt x="24379" y="54851"/>
                  </a:moveTo>
                  <a:lnTo>
                    <a:pt x="24379" y="10668"/>
                  </a:lnTo>
                </a:path>
                <a:path w="50800" h="845819">
                  <a:moveTo>
                    <a:pt x="50280" y="25899"/>
                  </a:moveTo>
                  <a:lnTo>
                    <a:pt x="24379" y="0"/>
                  </a:lnTo>
                  <a:lnTo>
                    <a:pt x="0" y="25899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398518" y="5099542"/>
            <a:ext cx="167005" cy="1416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750" b="1" spc="45" dirty="0">
                <a:latin typeface="Arial"/>
                <a:cs typeface="Arial"/>
              </a:rPr>
              <a:t>90</a:t>
            </a:r>
            <a:r>
              <a:rPr sz="750" b="1" dirty="0">
                <a:latin typeface="Arial"/>
                <a:cs typeface="Arial"/>
              </a:rPr>
              <a:t>º</a:t>
            </a:r>
            <a:endParaRPr sz="75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850451" y="2227647"/>
            <a:ext cx="873125" cy="223520"/>
            <a:chOff x="2850451" y="2227647"/>
            <a:chExt cx="873125" cy="223520"/>
          </a:xfrm>
        </p:grpSpPr>
        <p:sp>
          <p:nvSpPr>
            <p:cNvPr id="12" name="object 12"/>
            <p:cNvSpPr/>
            <p:nvPr/>
          </p:nvSpPr>
          <p:spPr>
            <a:xfrm>
              <a:off x="2875786" y="2231139"/>
              <a:ext cx="844550" cy="216535"/>
            </a:xfrm>
            <a:custGeom>
              <a:avLst/>
              <a:gdLst/>
              <a:ahLst/>
              <a:cxnLst/>
              <a:rect l="l" t="t" r="r" b="b"/>
              <a:pathLst>
                <a:path w="844550" h="216535">
                  <a:moveTo>
                    <a:pt x="0" y="152390"/>
                  </a:moveTo>
                  <a:lnTo>
                    <a:pt x="39627" y="105154"/>
                  </a:lnTo>
                  <a:lnTo>
                    <a:pt x="99054" y="65519"/>
                  </a:lnTo>
                  <a:lnTo>
                    <a:pt x="135638" y="48761"/>
                  </a:lnTo>
                  <a:lnTo>
                    <a:pt x="176788" y="35041"/>
                  </a:lnTo>
                  <a:lnTo>
                    <a:pt x="219459" y="21336"/>
                  </a:lnTo>
                  <a:lnTo>
                    <a:pt x="263652" y="12179"/>
                  </a:lnTo>
                  <a:lnTo>
                    <a:pt x="312426" y="6089"/>
                  </a:lnTo>
                  <a:lnTo>
                    <a:pt x="361185" y="1510"/>
                  </a:lnTo>
                  <a:lnTo>
                    <a:pt x="413002" y="0"/>
                  </a:lnTo>
                  <a:lnTo>
                    <a:pt x="461776" y="1510"/>
                  </a:lnTo>
                  <a:lnTo>
                    <a:pt x="507491" y="6089"/>
                  </a:lnTo>
                  <a:lnTo>
                    <a:pt x="556265" y="12179"/>
                  </a:lnTo>
                  <a:lnTo>
                    <a:pt x="600458" y="21336"/>
                  </a:lnTo>
                  <a:lnTo>
                    <a:pt x="643130" y="33515"/>
                  </a:lnTo>
                  <a:lnTo>
                    <a:pt x="684279" y="48761"/>
                  </a:lnTo>
                  <a:lnTo>
                    <a:pt x="751330" y="82292"/>
                  </a:lnTo>
                  <a:lnTo>
                    <a:pt x="801626" y="121912"/>
                  </a:lnTo>
                  <a:lnTo>
                    <a:pt x="833629" y="169163"/>
                  </a:lnTo>
                  <a:lnTo>
                    <a:pt x="842775" y="192010"/>
                  </a:lnTo>
                  <a:lnTo>
                    <a:pt x="844297" y="216399"/>
                  </a:lnTo>
                </a:path>
              </a:pathLst>
            </a:custGeom>
            <a:ln w="63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851403" y="2368291"/>
              <a:ext cx="47625" cy="79375"/>
            </a:xfrm>
            <a:custGeom>
              <a:avLst/>
              <a:gdLst/>
              <a:ahLst/>
              <a:cxnLst/>
              <a:rect l="l" t="t" r="r" b="b"/>
              <a:pathLst>
                <a:path w="47625" h="79375">
                  <a:moveTo>
                    <a:pt x="0" y="0"/>
                  </a:moveTo>
                  <a:lnTo>
                    <a:pt x="3047" y="79247"/>
                  </a:lnTo>
                  <a:lnTo>
                    <a:pt x="47243" y="167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851403" y="2368291"/>
              <a:ext cx="47625" cy="79375"/>
            </a:xfrm>
            <a:custGeom>
              <a:avLst/>
              <a:gdLst/>
              <a:ahLst/>
              <a:cxnLst/>
              <a:rect l="l" t="t" r="r" b="b"/>
              <a:pathLst>
                <a:path w="47625" h="79375">
                  <a:moveTo>
                    <a:pt x="47243" y="16763"/>
                  </a:moveTo>
                  <a:lnTo>
                    <a:pt x="3047" y="79247"/>
                  </a:lnTo>
                  <a:lnTo>
                    <a:pt x="0" y="0"/>
                  </a:lnTo>
                  <a:lnTo>
                    <a:pt x="47243" y="16763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3621530" y="3631049"/>
            <a:ext cx="321945" cy="1651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r>
              <a:rPr sz="1350" spc="7" baseline="21604" dirty="0">
                <a:latin typeface="Symbol"/>
                <a:cs typeface="Symbol"/>
              </a:rPr>
              <a:t></a:t>
            </a:r>
            <a:r>
              <a:rPr sz="1350" spc="-157" baseline="21604" dirty="0">
                <a:latin typeface="Times New Roman"/>
                <a:cs typeface="Times New Roman"/>
              </a:rPr>
              <a:t> </a:t>
            </a:r>
            <a:r>
              <a:rPr sz="900" b="1" spc="30" dirty="0">
                <a:latin typeface="Arial"/>
                <a:cs typeface="Arial"/>
              </a:rPr>
              <a:t>r</a:t>
            </a:r>
            <a:r>
              <a:rPr sz="900" b="1" spc="45" dirty="0">
                <a:latin typeface="Arial"/>
                <a:cs typeface="Arial"/>
              </a:rPr>
              <a:t>e</a:t>
            </a:r>
            <a:r>
              <a:rPr sz="900" b="1" spc="-5" dirty="0">
                <a:latin typeface="Arial"/>
                <a:cs typeface="Arial"/>
              </a:rPr>
              <a:t>s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535935" y="2981062"/>
            <a:ext cx="3458210" cy="3314700"/>
            <a:chOff x="2535935" y="2981062"/>
            <a:chExt cx="3458210" cy="3314700"/>
          </a:xfrm>
        </p:grpSpPr>
        <p:sp>
          <p:nvSpPr>
            <p:cNvPr id="17" name="object 17"/>
            <p:cNvSpPr/>
            <p:nvPr/>
          </p:nvSpPr>
          <p:spPr>
            <a:xfrm>
              <a:off x="3288789" y="2985507"/>
              <a:ext cx="756285" cy="600710"/>
            </a:xfrm>
            <a:custGeom>
              <a:avLst/>
              <a:gdLst/>
              <a:ahLst/>
              <a:cxnLst/>
              <a:rect l="l" t="t" r="r" b="b"/>
              <a:pathLst>
                <a:path w="756285" h="600710">
                  <a:moveTo>
                    <a:pt x="0" y="0"/>
                  </a:moveTo>
                  <a:lnTo>
                    <a:pt x="12189" y="9157"/>
                  </a:lnTo>
                </a:path>
                <a:path w="756285" h="600710">
                  <a:moveTo>
                    <a:pt x="22857" y="18299"/>
                  </a:moveTo>
                  <a:lnTo>
                    <a:pt x="35062" y="27440"/>
                  </a:lnTo>
                </a:path>
                <a:path w="756285" h="600710">
                  <a:moveTo>
                    <a:pt x="45730" y="38109"/>
                  </a:moveTo>
                  <a:lnTo>
                    <a:pt x="59441" y="47250"/>
                  </a:lnTo>
                </a:path>
                <a:path w="756285" h="600710">
                  <a:moveTo>
                    <a:pt x="71631" y="57919"/>
                  </a:moveTo>
                  <a:lnTo>
                    <a:pt x="83821" y="65534"/>
                  </a:lnTo>
                </a:path>
                <a:path w="756285" h="600710">
                  <a:moveTo>
                    <a:pt x="94488" y="76202"/>
                  </a:moveTo>
                  <a:lnTo>
                    <a:pt x="106678" y="85344"/>
                  </a:lnTo>
                </a:path>
                <a:path w="756285" h="600710">
                  <a:moveTo>
                    <a:pt x="117346" y="96012"/>
                  </a:moveTo>
                  <a:lnTo>
                    <a:pt x="131073" y="103643"/>
                  </a:lnTo>
                </a:path>
                <a:path w="756285" h="600710">
                  <a:moveTo>
                    <a:pt x="143262" y="114311"/>
                  </a:moveTo>
                  <a:lnTo>
                    <a:pt x="155452" y="123453"/>
                  </a:lnTo>
                </a:path>
                <a:path w="756285" h="600710">
                  <a:moveTo>
                    <a:pt x="166120" y="134121"/>
                  </a:moveTo>
                  <a:lnTo>
                    <a:pt x="179831" y="141737"/>
                  </a:lnTo>
                </a:path>
                <a:path w="756285" h="600710">
                  <a:moveTo>
                    <a:pt x="190499" y="152405"/>
                  </a:moveTo>
                  <a:lnTo>
                    <a:pt x="202689" y="161547"/>
                  </a:lnTo>
                </a:path>
                <a:path w="756285" h="600710">
                  <a:moveTo>
                    <a:pt x="214894" y="172215"/>
                  </a:moveTo>
                  <a:lnTo>
                    <a:pt x="228605" y="179831"/>
                  </a:lnTo>
                </a:path>
                <a:path w="756285" h="600710">
                  <a:moveTo>
                    <a:pt x="239273" y="190499"/>
                  </a:moveTo>
                  <a:lnTo>
                    <a:pt x="251463" y="199656"/>
                  </a:lnTo>
                </a:path>
                <a:path w="756285" h="600710">
                  <a:moveTo>
                    <a:pt x="262130" y="210324"/>
                  </a:moveTo>
                  <a:lnTo>
                    <a:pt x="274320" y="217940"/>
                  </a:lnTo>
                </a:path>
                <a:path w="756285" h="600710">
                  <a:moveTo>
                    <a:pt x="288032" y="228608"/>
                  </a:moveTo>
                  <a:lnTo>
                    <a:pt x="300237" y="237750"/>
                  </a:lnTo>
                </a:path>
                <a:path w="756285" h="600710">
                  <a:moveTo>
                    <a:pt x="310904" y="248418"/>
                  </a:moveTo>
                  <a:lnTo>
                    <a:pt x="323094" y="256034"/>
                  </a:lnTo>
                </a:path>
                <a:path w="756285" h="600710">
                  <a:moveTo>
                    <a:pt x="336805" y="266702"/>
                  </a:moveTo>
                  <a:lnTo>
                    <a:pt x="348995" y="275844"/>
                  </a:lnTo>
                </a:path>
                <a:path w="756285" h="600710">
                  <a:moveTo>
                    <a:pt x="359663" y="286512"/>
                  </a:moveTo>
                  <a:lnTo>
                    <a:pt x="371853" y="294143"/>
                  </a:lnTo>
                </a:path>
                <a:path w="756285" h="600710">
                  <a:moveTo>
                    <a:pt x="382521" y="304811"/>
                  </a:moveTo>
                  <a:lnTo>
                    <a:pt x="396247" y="313953"/>
                  </a:lnTo>
                </a:path>
                <a:path w="756285" h="600710">
                  <a:moveTo>
                    <a:pt x="408437" y="324621"/>
                  </a:moveTo>
                  <a:lnTo>
                    <a:pt x="420627" y="332237"/>
                  </a:lnTo>
                </a:path>
                <a:path w="756285" h="600710">
                  <a:moveTo>
                    <a:pt x="431294" y="342905"/>
                  </a:moveTo>
                  <a:lnTo>
                    <a:pt x="445006" y="352047"/>
                  </a:lnTo>
                </a:path>
                <a:path w="756285" h="600710">
                  <a:moveTo>
                    <a:pt x="454152" y="362715"/>
                  </a:moveTo>
                  <a:lnTo>
                    <a:pt x="467863" y="370331"/>
                  </a:lnTo>
                </a:path>
                <a:path w="756285" h="600710">
                  <a:moveTo>
                    <a:pt x="480068" y="380999"/>
                  </a:moveTo>
                  <a:lnTo>
                    <a:pt x="492258" y="390156"/>
                  </a:lnTo>
                </a:path>
                <a:path w="756285" h="600710">
                  <a:moveTo>
                    <a:pt x="502926" y="400824"/>
                  </a:moveTo>
                  <a:lnTo>
                    <a:pt x="516637" y="408440"/>
                  </a:lnTo>
                </a:path>
                <a:path w="756285" h="600710">
                  <a:moveTo>
                    <a:pt x="527305" y="419108"/>
                  </a:moveTo>
                  <a:lnTo>
                    <a:pt x="539495" y="428250"/>
                  </a:lnTo>
                </a:path>
                <a:path w="756285" h="600710">
                  <a:moveTo>
                    <a:pt x="551684" y="438918"/>
                  </a:moveTo>
                  <a:lnTo>
                    <a:pt x="565411" y="448060"/>
                  </a:lnTo>
                </a:path>
                <a:path w="756285" h="600710">
                  <a:moveTo>
                    <a:pt x="576079" y="457202"/>
                  </a:moveTo>
                  <a:lnTo>
                    <a:pt x="588269" y="466344"/>
                  </a:lnTo>
                </a:path>
                <a:path w="756285" h="600710">
                  <a:moveTo>
                    <a:pt x="598936" y="477012"/>
                  </a:moveTo>
                  <a:lnTo>
                    <a:pt x="611126" y="486169"/>
                  </a:lnTo>
                </a:path>
                <a:path w="756285" h="600710">
                  <a:moveTo>
                    <a:pt x="624838" y="496837"/>
                  </a:moveTo>
                  <a:lnTo>
                    <a:pt x="637027" y="504453"/>
                  </a:lnTo>
                </a:path>
                <a:path w="756285" h="600710">
                  <a:moveTo>
                    <a:pt x="647695" y="515121"/>
                  </a:moveTo>
                  <a:lnTo>
                    <a:pt x="659900" y="524263"/>
                  </a:lnTo>
                </a:path>
                <a:path w="756285" h="600710">
                  <a:moveTo>
                    <a:pt x="670568" y="534931"/>
                  </a:moveTo>
                  <a:lnTo>
                    <a:pt x="684279" y="542546"/>
                  </a:lnTo>
                </a:path>
                <a:path w="756285" h="600710">
                  <a:moveTo>
                    <a:pt x="696469" y="553214"/>
                  </a:moveTo>
                  <a:lnTo>
                    <a:pt x="708659" y="562356"/>
                  </a:lnTo>
                </a:path>
                <a:path w="756285" h="600710">
                  <a:moveTo>
                    <a:pt x="719327" y="573025"/>
                  </a:moveTo>
                  <a:lnTo>
                    <a:pt x="733053" y="580655"/>
                  </a:lnTo>
                </a:path>
                <a:path w="756285" h="600710">
                  <a:moveTo>
                    <a:pt x="745243" y="591324"/>
                  </a:moveTo>
                  <a:lnTo>
                    <a:pt x="755911" y="600465"/>
                  </a:lnTo>
                </a:path>
              </a:pathLst>
            </a:custGeom>
            <a:ln w="84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281164" y="5239513"/>
              <a:ext cx="716280" cy="568960"/>
            </a:xfrm>
            <a:custGeom>
              <a:avLst/>
              <a:gdLst/>
              <a:ahLst/>
              <a:cxnLst/>
              <a:rect l="l" t="t" r="r" b="b"/>
              <a:pathLst>
                <a:path w="716279" h="568960">
                  <a:moveTo>
                    <a:pt x="0" y="0"/>
                  </a:moveTo>
                  <a:lnTo>
                    <a:pt x="716283" y="568446"/>
                  </a:lnTo>
                </a:path>
              </a:pathLst>
            </a:custGeom>
            <a:ln w="127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62399" y="5771382"/>
              <a:ext cx="76199" cy="70103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3288789" y="3625593"/>
              <a:ext cx="724535" cy="1614170"/>
            </a:xfrm>
            <a:custGeom>
              <a:avLst/>
              <a:gdLst/>
              <a:ahLst/>
              <a:cxnLst/>
              <a:rect l="l" t="t" r="r" b="b"/>
              <a:pathLst>
                <a:path w="724535" h="1614170">
                  <a:moveTo>
                    <a:pt x="723907" y="0"/>
                  </a:moveTo>
                  <a:lnTo>
                    <a:pt x="0" y="1613920"/>
                  </a:lnTo>
                </a:path>
              </a:pathLst>
            </a:custGeom>
            <a:ln w="126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74591" y="3579871"/>
              <a:ext cx="64007" cy="7619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572505" y="5239513"/>
              <a:ext cx="2216150" cy="715010"/>
            </a:xfrm>
            <a:custGeom>
              <a:avLst/>
              <a:gdLst/>
              <a:ahLst/>
              <a:cxnLst/>
              <a:rect l="l" t="t" r="r" b="b"/>
              <a:pathLst>
                <a:path w="2216150" h="715010">
                  <a:moveTo>
                    <a:pt x="2215900" y="601976"/>
                  </a:moveTo>
                  <a:lnTo>
                    <a:pt x="708659" y="0"/>
                  </a:lnTo>
                  <a:lnTo>
                    <a:pt x="0" y="714747"/>
                  </a:lnTo>
                </a:path>
              </a:pathLst>
            </a:custGeom>
            <a:ln w="127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35935" y="5917687"/>
              <a:ext cx="71627" cy="74675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608574" y="5769865"/>
              <a:ext cx="492759" cy="201295"/>
            </a:xfrm>
            <a:custGeom>
              <a:avLst/>
              <a:gdLst/>
              <a:ahLst/>
              <a:cxnLst/>
              <a:rect l="l" t="t" r="r" b="b"/>
              <a:pathLst>
                <a:path w="492760" h="201295">
                  <a:moveTo>
                    <a:pt x="0" y="0"/>
                  </a:moveTo>
                  <a:lnTo>
                    <a:pt x="492258" y="201167"/>
                  </a:lnTo>
                </a:path>
              </a:pathLst>
            </a:custGeom>
            <a:ln w="12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71871" y="5932927"/>
              <a:ext cx="76199" cy="6400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3281164" y="5239513"/>
              <a:ext cx="2365375" cy="0"/>
            </a:xfrm>
            <a:custGeom>
              <a:avLst/>
              <a:gdLst/>
              <a:ahLst/>
              <a:cxnLst/>
              <a:rect l="l" t="t" r="r" b="b"/>
              <a:pathLst>
                <a:path w="2365375">
                  <a:moveTo>
                    <a:pt x="0" y="0"/>
                  </a:moveTo>
                  <a:lnTo>
                    <a:pt x="2365250" y="0"/>
                  </a:lnTo>
                </a:path>
              </a:pathLst>
            </a:custGeom>
            <a:ln w="127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631179" y="5209027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89" h="59689">
                  <a:moveTo>
                    <a:pt x="0" y="0"/>
                  </a:moveTo>
                  <a:lnTo>
                    <a:pt x="4571" y="9143"/>
                  </a:lnTo>
                  <a:lnTo>
                    <a:pt x="4571" y="13715"/>
                  </a:lnTo>
                  <a:lnTo>
                    <a:pt x="6095" y="18287"/>
                  </a:lnTo>
                  <a:lnTo>
                    <a:pt x="6095" y="42671"/>
                  </a:lnTo>
                  <a:lnTo>
                    <a:pt x="4571" y="47243"/>
                  </a:lnTo>
                  <a:lnTo>
                    <a:pt x="4571" y="51815"/>
                  </a:lnTo>
                  <a:lnTo>
                    <a:pt x="0" y="59435"/>
                  </a:lnTo>
                  <a:lnTo>
                    <a:pt x="59435" y="304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021842" y="5205982"/>
              <a:ext cx="1967864" cy="1056640"/>
            </a:xfrm>
            <a:custGeom>
              <a:avLst/>
              <a:gdLst/>
              <a:ahLst/>
              <a:cxnLst/>
              <a:rect l="l" t="t" r="r" b="b"/>
              <a:pathLst>
                <a:path w="1967864" h="1056639">
                  <a:moveTo>
                    <a:pt x="1668766" y="33530"/>
                  </a:moveTo>
                  <a:lnTo>
                    <a:pt x="1729729" y="33530"/>
                  </a:lnTo>
                </a:path>
                <a:path w="1967864" h="1056639">
                  <a:moveTo>
                    <a:pt x="1767835" y="33530"/>
                  </a:moveTo>
                  <a:lnTo>
                    <a:pt x="1776981" y="33530"/>
                  </a:lnTo>
                </a:path>
                <a:path w="1967864" h="1056639">
                  <a:moveTo>
                    <a:pt x="1815072" y="33530"/>
                  </a:moveTo>
                  <a:lnTo>
                    <a:pt x="1876036" y="33530"/>
                  </a:lnTo>
                </a:path>
                <a:path w="1967864" h="1056639">
                  <a:moveTo>
                    <a:pt x="1914142" y="33530"/>
                  </a:moveTo>
                  <a:lnTo>
                    <a:pt x="1923288" y="33530"/>
                  </a:lnTo>
                </a:path>
                <a:path w="1967864" h="1056639">
                  <a:moveTo>
                    <a:pt x="1961378" y="33530"/>
                  </a:moveTo>
                  <a:lnTo>
                    <a:pt x="1967481" y="33530"/>
                  </a:lnTo>
                </a:path>
                <a:path w="1967864" h="1056639">
                  <a:moveTo>
                    <a:pt x="1933956" y="67060"/>
                  </a:moveTo>
                  <a:lnTo>
                    <a:pt x="1967481" y="33530"/>
                  </a:lnTo>
                  <a:lnTo>
                    <a:pt x="1933956" y="0"/>
                  </a:lnTo>
                </a:path>
                <a:path w="1967864" h="1056639">
                  <a:moveTo>
                    <a:pt x="0" y="620260"/>
                  </a:moveTo>
                  <a:lnTo>
                    <a:pt x="519681" y="1056126"/>
                  </a:lnTo>
                </a:path>
              </a:pathLst>
            </a:custGeom>
            <a:ln w="84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06467" y="6224010"/>
              <a:ext cx="74675" cy="71627"/>
            </a:xfrm>
            <a:prstGeom prst="rect">
              <a:avLst/>
            </a:prstGeom>
          </p:spPr>
        </p:pic>
      </p:grpSp>
      <p:sp>
        <p:nvSpPr>
          <p:cNvPr id="30" name="object 30"/>
          <p:cNvSpPr txBox="1"/>
          <p:nvPr/>
        </p:nvSpPr>
        <p:spPr>
          <a:xfrm>
            <a:off x="4459222" y="5581768"/>
            <a:ext cx="609600" cy="1651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350" spc="7" baseline="6172" dirty="0">
                <a:latin typeface="Symbol"/>
                <a:cs typeface="Symbol"/>
              </a:rPr>
              <a:t></a:t>
            </a:r>
            <a:r>
              <a:rPr sz="1350" spc="89" baseline="6172" dirty="0">
                <a:latin typeface="Times New Roman"/>
                <a:cs typeface="Times New Roman"/>
              </a:rPr>
              <a:t> </a:t>
            </a:r>
            <a:r>
              <a:rPr sz="900" b="1" spc="25" dirty="0">
                <a:latin typeface="Arial"/>
                <a:cs typeface="Arial"/>
              </a:rPr>
              <a:t>res</a:t>
            </a:r>
            <a:r>
              <a:rPr sz="900" b="1" spc="-25" dirty="0">
                <a:latin typeface="Arial"/>
                <a:cs typeface="Arial"/>
              </a:rPr>
              <a:t> </a:t>
            </a:r>
            <a:r>
              <a:rPr sz="1350" b="1" spc="-7" baseline="6172" dirty="0">
                <a:latin typeface="Arial"/>
                <a:cs typeface="Arial"/>
              </a:rPr>
              <a:t>=</a:t>
            </a:r>
            <a:r>
              <a:rPr sz="1350" b="1" spc="104" baseline="6172" dirty="0">
                <a:latin typeface="Arial"/>
                <a:cs typeface="Arial"/>
              </a:rPr>
              <a:t> </a:t>
            </a:r>
            <a:r>
              <a:rPr sz="1350" b="1" spc="44" baseline="6172" dirty="0">
                <a:latin typeface="Arial"/>
                <a:cs typeface="Arial"/>
              </a:rPr>
              <a:t>Ub</a:t>
            </a:r>
            <a:endParaRPr sz="1350" baseline="6172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406903" y="5734168"/>
            <a:ext cx="260985" cy="1651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r>
              <a:rPr sz="1350" spc="-7" baseline="21604" dirty="0">
                <a:latin typeface="Symbol"/>
                <a:cs typeface="Symbol"/>
              </a:rPr>
              <a:t></a:t>
            </a:r>
            <a:r>
              <a:rPr sz="900" b="1" spc="-5" dirty="0">
                <a:latin typeface="Arial"/>
                <a:cs typeface="Arial"/>
              </a:rPr>
              <a:t>aa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3284344" y="4445629"/>
            <a:ext cx="1853564" cy="2000885"/>
            <a:chOff x="3284344" y="4445629"/>
            <a:chExt cx="1853564" cy="2000885"/>
          </a:xfrm>
        </p:grpSpPr>
        <p:sp>
          <p:nvSpPr>
            <p:cNvPr id="33" name="object 33"/>
            <p:cNvSpPr/>
            <p:nvPr/>
          </p:nvSpPr>
          <p:spPr>
            <a:xfrm>
              <a:off x="3288789" y="4450074"/>
              <a:ext cx="315595" cy="85725"/>
            </a:xfrm>
            <a:custGeom>
              <a:avLst/>
              <a:gdLst/>
              <a:ahLst/>
              <a:cxnLst/>
              <a:rect l="l" t="t" r="r" b="b"/>
              <a:pathLst>
                <a:path w="315595" h="85725">
                  <a:moveTo>
                    <a:pt x="0" y="0"/>
                  </a:moveTo>
                  <a:lnTo>
                    <a:pt x="97532" y="4578"/>
                  </a:lnTo>
                  <a:lnTo>
                    <a:pt x="143262" y="9141"/>
                  </a:lnTo>
                  <a:lnTo>
                    <a:pt x="185934" y="16772"/>
                  </a:lnTo>
                  <a:lnTo>
                    <a:pt x="252984" y="36582"/>
                  </a:lnTo>
                  <a:lnTo>
                    <a:pt x="300237" y="59445"/>
                  </a:lnTo>
                  <a:lnTo>
                    <a:pt x="310904" y="73150"/>
                  </a:lnTo>
                  <a:lnTo>
                    <a:pt x="315470" y="85344"/>
                  </a:lnTo>
                </a:path>
              </a:pathLst>
            </a:custGeom>
            <a:ln w="84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33198" y="5508073"/>
              <a:ext cx="136478" cy="179153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3424427" y="4934717"/>
              <a:ext cx="173990" cy="431800"/>
            </a:xfrm>
            <a:custGeom>
              <a:avLst/>
              <a:gdLst/>
              <a:ahLst/>
              <a:cxnLst/>
              <a:rect l="l" t="t" r="r" b="b"/>
              <a:pathLst>
                <a:path w="173989" h="431800">
                  <a:moveTo>
                    <a:pt x="0" y="0"/>
                  </a:moveTo>
                  <a:lnTo>
                    <a:pt x="44193" y="13705"/>
                  </a:lnTo>
                  <a:lnTo>
                    <a:pt x="86864" y="56377"/>
                  </a:lnTo>
                  <a:lnTo>
                    <a:pt x="121927" y="126491"/>
                  </a:lnTo>
                  <a:lnTo>
                    <a:pt x="137160" y="169163"/>
                  </a:lnTo>
                  <a:lnTo>
                    <a:pt x="149349" y="216399"/>
                  </a:lnTo>
                  <a:lnTo>
                    <a:pt x="160017" y="266687"/>
                  </a:lnTo>
                  <a:lnTo>
                    <a:pt x="166120" y="320027"/>
                  </a:lnTo>
                  <a:lnTo>
                    <a:pt x="170685" y="374894"/>
                  </a:lnTo>
                  <a:lnTo>
                    <a:pt x="173729" y="431287"/>
                  </a:lnTo>
                </a:path>
              </a:pathLst>
            </a:custGeom>
            <a:ln w="84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78916" y="5235284"/>
              <a:ext cx="80088" cy="247718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4581136" y="5971033"/>
              <a:ext cx="551815" cy="471170"/>
            </a:xfrm>
            <a:custGeom>
              <a:avLst/>
              <a:gdLst/>
              <a:ahLst/>
              <a:cxnLst/>
              <a:rect l="l" t="t" r="r" b="b"/>
              <a:pathLst>
                <a:path w="551814" h="471170">
                  <a:moveTo>
                    <a:pt x="551700" y="0"/>
                  </a:moveTo>
                  <a:lnTo>
                    <a:pt x="544075" y="12194"/>
                  </a:lnTo>
                </a:path>
                <a:path w="551814" h="471170">
                  <a:moveTo>
                    <a:pt x="533408" y="25899"/>
                  </a:moveTo>
                  <a:lnTo>
                    <a:pt x="524261" y="38093"/>
                  </a:lnTo>
                </a:path>
                <a:path w="551814" h="471170">
                  <a:moveTo>
                    <a:pt x="516637" y="50288"/>
                  </a:moveTo>
                  <a:lnTo>
                    <a:pt x="505969" y="64008"/>
                  </a:lnTo>
                </a:path>
                <a:path w="551814" h="471170">
                  <a:moveTo>
                    <a:pt x="496823" y="76202"/>
                  </a:moveTo>
                  <a:lnTo>
                    <a:pt x="486155" y="88381"/>
                  </a:lnTo>
                </a:path>
                <a:path w="551814" h="471170">
                  <a:moveTo>
                    <a:pt x="478546" y="102102"/>
                  </a:moveTo>
                  <a:lnTo>
                    <a:pt x="469400" y="114296"/>
                  </a:lnTo>
                </a:path>
                <a:path w="551814" h="471170">
                  <a:moveTo>
                    <a:pt x="458733" y="124964"/>
                  </a:moveTo>
                  <a:lnTo>
                    <a:pt x="451108" y="137159"/>
                  </a:lnTo>
                </a:path>
                <a:path w="551814" h="471170">
                  <a:moveTo>
                    <a:pt x="441962" y="150879"/>
                  </a:moveTo>
                  <a:lnTo>
                    <a:pt x="432816" y="163058"/>
                  </a:lnTo>
                </a:path>
                <a:path w="551814" h="471170">
                  <a:moveTo>
                    <a:pt x="423685" y="175252"/>
                  </a:moveTo>
                  <a:lnTo>
                    <a:pt x="414539" y="188973"/>
                  </a:lnTo>
                </a:path>
                <a:path w="551814" h="471170">
                  <a:moveTo>
                    <a:pt x="405393" y="201167"/>
                  </a:moveTo>
                  <a:lnTo>
                    <a:pt x="394725" y="211835"/>
                  </a:lnTo>
                </a:path>
                <a:path w="551814" h="471170">
                  <a:moveTo>
                    <a:pt x="387101" y="224030"/>
                  </a:moveTo>
                  <a:lnTo>
                    <a:pt x="377955" y="237735"/>
                  </a:lnTo>
                </a:path>
                <a:path w="551814" h="471170">
                  <a:moveTo>
                    <a:pt x="370346" y="249929"/>
                  </a:moveTo>
                  <a:lnTo>
                    <a:pt x="359663" y="260597"/>
                  </a:lnTo>
                </a:path>
                <a:path w="551814" h="471170">
                  <a:moveTo>
                    <a:pt x="350532" y="272792"/>
                  </a:moveTo>
                  <a:lnTo>
                    <a:pt x="342908" y="286512"/>
                  </a:lnTo>
                </a:path>
                <a:path w="551814" h="471170">
                  <a:moveTo>
                    <a:pt x="333762" y="298706"/>
                  </a:moveTo>
                  <a:lnTo>
                    <a:pt x="323094" y="310885"/>
                  </a:lnTo>
                </a:path>
                <a:path w="551814" h="471170">
                  <a:moveTo>
                    <a:pt x="315470" y="324606"/>
                  </a:moveTo>
                  <a:lnTo>
                    <a:pt x="306324" y="336800"/>
                  </a:lnTo>
                </a:path>
                <a:path w="551814" h="471170">
                  <a:moveTo>
                    <a:pt x="295656" y="347468"/>
                  </a:moveTo>
                  <a:lnTo>
                    <a:pt x="288047" y="359663"/>
                  </a:lnTo>
                </a:path>
                <a:path w="551814" h="471170">
                  <a:moveTo>
                    <a:pt x="278901" y="373383"/>
                  </a:moveTo>
                  <a:lnTo>
                    <a:pt x="269755" y="385562"/>
                  </a:lnTo>
                </a:path>
                <a:path w="551814" h="471170">
                  <a:moveTo>
                    <a:pt x="259087" y="399283"/>
                  </a:moveTo>
                  <a:lnTo>
                    <a:pt x="251463" y="411477"/>
                  </a:lnTo>
                </a:path>
                <a:path w="551814" h="471170">
                  <a:moveTo>
                    <a:pt x="240795" y="423671"/>
                  </a:moveTo>
                  <a:lnTo>
                    <a:pt x="231649" y="437376"/>
                  </a:lnTo>
                </a:path>
                <a:path w="551814" h="471170">
                  <a:moveTo>
                    <a:pt x="224040" y="449571"/>
                  </a:moveTo>
                  <a:lnTo>
                    <a:pt x="213372" y="460239"/>
                  </a:lnTo>
                </a:path>
                <a:path w="551814" h="471170">
                  <a:moveTo>
                    <a:pt x="0" y="324606"/>
                  </a:moveTo>
                  <a:lnTo>
                    <a:pt x="12204" y="332222"/>
                  </a:lnTo>
                </a:path>
                <a:path w="551814" h="471170">
                  <a:moveTo>
                    <a:pt x="24394" y="341379"/>
                  </a:moveTo>
                  <a:lnTo>
                    <a:pt x="38106" y="350521"/>
                  </a:lnTo>
                </a:path>
                <a:path w="551814" h="471170">
                  <a:moveTo>
                    <a:pt x="50295" y="359663"/>
                  </a:moveTo>
                  <a:lnTo>
                    <a:pt x="62485" y="368804"/>
                  </a:lnTo>
                </a:path>
                <a:path w="551814" h="471170">
                  <a:moveTo>
                    <a:pt x="76212" y="377946"/>
                  </a:moveTo>
                  <a:lnTo>
                    <a:pt x="88401" y="385562"/>
                  </a:lnTo>
                </a:path>
                <a:path w="551814" h="471170">
                  <a:moveTo>
                    <a:pt x="100591" y="396230"/>
                  </a:moveTo>
                  <a:lnTo>
                    <a:pt x="114302" y="405387"/>
                  </a:lnTo>
                </a:path>
                <a:path w="551814" h="471170">
                  <a:moveTo>
                    <a:pt x="126492" y="413003"/>
                  </a:moveTo>
                  <a:lnTo>
                    <a:pt x="138697" y="422145"/>
                  </a:lnTo>
                </a:path>
                <a:path w="551814" h="471170">
                  <a:moveTo>
                    <a:pt x="152408" y="429761"/>
                  </a:moveTo>
                  <a:lnTo>
                    <a:pt x="164598" y="440429"/>
                  </a:lnTo>
                </a:path>
                <a:path w="551814" h="471170">
                  <a:moveTo>
                    <a:pt x="176788" y="449571"/>
                  </a:moveTo>
                  <a:lnTo>
                    <a:pt x="190499" y="457202"/>
                  </a:lnTo>
                </a:path>
                <a:path w="551814" h="471170">
                  <a:moveTo>
                    <a:pt x="202704" y="466344"/>
                  </a:moveTo>
                  <a:lnTo>
                    <a:pt x="207269" y="470907"/>
                  </a:lnTo>
                </a:path>
                <a:path w="551814" h="471170">
                  <a:moveTo>
                    <a:pt x="33540" y="345942"/>
                  </a:moveTo>
                  <a:lnTo>
                    <a:pt x="62485" y="298706"/>
                  </a:lnTo>
                  <a:lnTo>
                    <a:pt x="109737" y="275844"/>
                  </a:lnTo>
                  <a:lnTo>
                    <a:pt x="172222" y="262123"/>
                  </a:lnTo>
                  <a:lnTo>
                    <a:pt x="207269" y="260597"/>
                  </a:lnTo>
                  <a:lnTo>
                    <a:pt x="239273" y="260597"/>
                  </a:lnTo>
                  <a:lnTo>
                    <a:pt x="269755" y="262123"/>
                  </a:lnTo>
                  <a:lnTo>
                    <a:pt x="295656" y="266702"/>
                  </a:lnTo>
                  <a:lnTo>
                    <a:pt x="318529" y="271265"/>
                  </a:lnTo>
                  <a:lnTo>
                    <a:pt x="336805" y="275844"/>
                  </a:lnTo>
                  <a:lnTo>
                    <a:pt x="345952" y="281933"/>
                  </a:lnTo>
                </a:path>
              </a:pathLst>
            </a:custGeom>
            <a:ln w="84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4710682" y="6250161"/>
            <a:ext cx="167005" cy="1416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750" b="1" spc="45" dirty="0">
                <a:latin typeface="Arial"/>
                <a:cs typeface="Arial"/>
              </a:rPr>
              <a:t>90</a:t>
            </a:r>
            <a:r>
              <a:rPr sz="750" b="1" dirty="0">
                <a:latin typeface="Arial"/>
                <a:cs typeface="Arial"/>
              </a:rPr>
              <a:t>º</a:t>
            </a:r>
            <a:endParaRPr sz="75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93926" y="1208027"/>
            <a:ext cx="6170295" cy="1985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 marR="17780">
              <a:lnSpc>
                <a:spcPct val="115799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despreciándose</a:t>
            </a:r>
            <a:r>
              <a:rPr sz="1200" spc="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componente</a:t>
            </a:r>
            <a:r>
              <a:rPr sz="1200" spc="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resistiva</a:t>
            </a:r>
            <a:r>
              <a:rPr sz="1200" spc="7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de</a:t>
            </a:r>
            <a:r>
              <a:rPr sz="1200" spc="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8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impedancia</a:t>
            </a:r>
            <a:r>
              <a:rPr sz="1200" spc="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interna</a:t>
            </a:r>
            <a:r>
              <a:rPr sz="1200" spc="8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</a:t>
            </a:r>
            <a:r>
              <a:rPr sz="1200" spc="8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G,</a:t>
            </a:r>
            <a:r>
              <a:rPr sz="1200" spc="8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resultando</a:t>
            </a:r>
            <a:r>
              <a:rPr sz="1200" spc="8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diagrama fasorial como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 mostrado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</a:t>
            </a:r>
            <a:r>
              <a:rPr sz="1200" spc="-10" dirty="0">
                <a:latin typeface="Comic Sans MS"/>
                <a:cs typeface="Comic Sans MS"/>
              </a:rPr>
              <a:t>Fig.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6.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</a:pPr>
            <a:endParaRPr sz="1900">
              <a:latin typeface="Comic Sans MS"/>
              <a:cs typeface="Comic Sans MS"/>
            </a:endParaRPr>
          </a:p>
          <a:p>
            <a:pPr marR="993140" algn="ctr">
              <a:lnSpc>
                <a:spcPct val="100000"/>
              </a:lnSpc>
              <a:spcBef>
                <a:spcPts val="5"/>
              </a:spcBef>
            </a:pPr>
            <a:r>
              <a:rPr sz="900" b="1" i="1" spc="25" dirty="0">
                <a:latin typeface="Arial"/>
                <a:cs typeface="Arial"/>
              </a:rPr>
              <a:t>eje </a:t>
            </a:r>
            <a:r>
              <a:rPr sz="900" b="1" i="1" spc="-5" dirty="0">
                <a:latin typeface="Arial"/>
                <a:cs typeface="Arial"/>
              </a:rPr>
              <a:t>d</a:t>
            </a:r>
            <a:endParaRPr sz="900">
              <a:latin typeface="Arial"/>
              <a:cs typeface="Arial"/>
            </a:endParaRPr>
          </a:p>
          <a:p>
            <a:pPr marL="1995805">
              <a:lnSpc>
                <a:spcPct val="100000"/>
              </a:lnSpc>
              <a:spcBef>
                <a:spcPts val="325"/>
              </a:spcBef>
            </a:pPr>
            <a:r>
              <a:rPr sz="1150" spc="20" dirty="0">
                <a:latin typeface="Symbol"/>
                <a:cs typeface="Symbol"/>
              </a:rPr>
              <a:t></a:t>
            </a:r>
            <a:endParaRPr sz="1150">
              <a:latin typeface="Symbol"/>
              <a:cs typeface="Symbo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Symbol"/>
              <a:cs typeface="Symbol"/>
            </a:endParaRPr>
          </a:p>
          <a:p>
            <a:pPr marL="2898140" marR="2827655" algn="ctr">
              <a:lnSpc>
                <a:spcPct val="111100"/>
              </a:lnSpc>
              <a:spcBef>
                <a:spcPts val="5"/>
              </a:spcBef>
            </a:pPr>
            <a:r>
              <a:rPr sz="900" b="1" spc="65" dirty="0">
                <a:latin typeface="Arial"/>
                <a:cs typeface="Arial"/>
              </a:rPr>
              <a:t>C</a:t>
            </a:r>
            <a:r>
              <a:rPr sz="900" b="1" spc="45" dirty="0">
                <a:latin typeface="Arial"/>
                <a:cs typeface="Arial"/>
              </a:rPr>
              <a:t>a</a:t>
            </a:r>
            <a:r>
              <a:rPr sz="900" b="1" spc="55" dirty="0">
                <a:latin typeface="Arial"/>
                <a:cs typeface="Arial"/>
              </a:rPr>
              <a:t>b</a:t>
            </a:r>
            <a:r>
              <a:rPr sz="900" b="1" spc="45" dirty="0">
                <a:latin typeface="Arial"/>
                <a:cs typeface="Arial"/>
              </a:rPr>
              <a:t>e</a:t>
            </a:r>
            <a:r>
              <a:rPr sz="900" b="1" spc="50" dirty="0">
                <a:latin typeface="Arial"/>
                <a:cs typeface="Arial"/>
              </a:rPr>
              <a:t>z</a:t>
            </a:r>
            <a:r>
              <a:rPr sz="900" b="1" spc="-5" dirty="0">
                <a:latin typeface="Arial"/>
                <a:cs typeface="Arial"/>
              </a:rPr>
              <a:t>a  </a:t>
            </a:r>
            <a:r>
              <a:rPr sz="900" b="1" spc="40" dirty="0">
                <a:latin typeface="Arial"/>
                <a:cs typeface="Arial"/>
              </a:rPr>
              <a:t>polar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50">
              <a:latin typeface="Arial"/>
              <a:cs typeface="Arial"/>
            </a:endParaRPr>
          </a:p>
          <a:p>
            <a:pPr marR="1245870" algn="ctr">
              <a:lnSpc>
                <a:spcPct val="100000"/>
              </a:lnSpc>
            </a:pPr>
            <a:r>
              <a:rPr sz="1350" spc="7" baseline="21604" dirty="0">
                <a:latin typeface="Symbol"/>
                <a:cs typeface="Symbol"/>
              </a:rPr>
              <a:t></a:t>
            </a:r>
            <a:r>
              <a:rPr sz="1350" spc="-172" baseline="21604" dirty="0">
                <a:latin typeface="Times New Roman"/>
                <a:cs typeface="Times New Roman"/>
              </a:rPr>
              <a:t> </a:t>
            </a:r>
            <a:r>
              <a:rPr sz="900" b="1" spc="30" dirty="0">
                <a:latin typeface="Arial"/>
                <a:cs typeface="Arial"/>
              </a:rPr>
              <a:t>f</a:t>
            </a:r>
            <a:r>
              <a:rPr sz="900" b="1" spc="-5" dirty="0">
                <a:latin typeface="Arial"/>
                <a:cs typeface="Arial"/>
              </a:rPr>
              <a:t>a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1206563" y="4448994"/>
            <a:ext cx="1209040" cy="885825"/>
            <a:chOff x="1206563" y="4448994"/>
            <a:chExt cx="1209040" cy="885825"/>
          </a:xfrm>
        </p:grpSpPr>
        <p:sp>
          <p:nvSpPr>
            <p:cNvPr id="41" name="object 41"/>
            <p:cNvSpPr/>
            <p:nvPr/>
          </p:nvSpPr>
          <p:spPr>
            <a:xfrm>
              <a:off x="1210056" y="4533892"/>
              <a:ext cx="1193800" cy="797560"/>
            </a:xfrm>
            <a:custGeom>
              <a:avLst/>
              <a:gdLst/>
              <a:ahLst/>
              <a:cxnLst/>
              <a:rect l="l" t="t" r="r" b="b"/>
              <a:pathLst>
                <a:path w="1193800" h="797560">
                  <a:moveTo>
                    <a:pt x="108203" y="38109"/>
                  </a:moveTo>
                  <a:lnTo>
                    <a:pt x="539502" y="38109"/>
                  </a:lnTo>
                </a:path>
                <a:path w="1193800" h="797560">
                  <a:moveTo>
                    <a:pt x="582174" y="73150"/>
                  </a:moveTo>
                  <a:lnTo>
                    <a:pt x="582174" y="54866"/>
                  </a:lnTo>
                  <a:lnTo>
                    <a:pt x="586739" y="35056"/>
                  </a:lnTo>
                  <a:lnTo>
                    <a:pt x="591305" y="21336"/>
                  </a:lnTo>
                  <a:lnTo>
                    <a:pt x="598929" y="7630"/>
                  </a:lnTo>
                  <a:lnTo>
                    <a:pt x="606553" y="0"/>
                  </a:lnTo>
                  <a:lnTo>
                    <a:pt x="623308" y="0"/>
                  </a:lnTo>
                  <a:lnTo>
                    <a:pt x="630932" y="7630"/>
                  </a:lnTo>
                  <a:lnTo>
                    <a:pt x="637035" y="21336"/>
                  </a:lnTo>
                  <a:lnTo>
                    <a:pt x="644644" y="35056"/>
                  </a:lnTo>
                  <a:lnTo>
                    <a:pt x="647703" y="54866"/>
                  </a:lnTo>
                  <a:lnTo>
                    <a:pt x="647703" y="73150"/>
                  </a:lnTo>
                  <a:lnTo>
                    <a:pt x="647703" y="54866"/>
                  </a:lnTo>
                  <a:lnTo>
                    <a:pt x="652268" y="35056"/>
                  </a:lnTo>
                  <a:lnTo>
                    <a:pt x="658371" y="21336"/>
                  </a:lnTo>
                  <a:lnTo>
                    <a:pt x="664458" y="7630"/>
                  </a:lnTo>
                  <a:lnTo>
                    <a:pt x="673604" y="0"/>
                  </a:lnTo>
                  <a:lnTo>
                    <a:pt x="690374" y="0"/>
                  </a:lnTo>
                  <a:lnTo>
                    <a:pt x="696461" y="7630"/>
                  </a:lnTo>
                  <a:lnTo>
                    <a:pt x="705607" y="21336"/>
                  </a:lnTo>
                  <a:lnTo>
                    <a:pt x="710188" y="35056"/>
                  </a:lnTo>
                  <a:lnTo>
                    <a:pt x="713232" y="54866"/>
                  </a:lnTo>
                  <a:lnTo>
                    <a:pt x="713232" y="73150"/>
                  </a:lnTo>
                  <a:lnTo>
                    <a:pt x="716275" y="54866"/>
                  </a:lnTo>
                  <a:lnTo>
                    <a:pt x="720856" y="35056"/>
                  </a:lnTo>
                  <a:lnTo>
                    <a:pt x="723900" y="21336"/>
                  </a:lnTo>
                  <a:lnTo>
                    <a:pt x="731524" y="7630"/>
                  </a:lnTo>
                  <a:lnTo>
                    <a:pt x="742192" y="0"/>
                  </a:lnTo>
                  <a:lnTo>
                    <a:pt x="758947" y="0"/>
                  </a:lnTo>
                  <a:lnTo>
                    <a:pt x="765049" y="7630"/>
                  </a:lnTo>
                  <a:lnTo>
                    <a:pt x="772673" y="21336"/>
                  </a:lnTo>
                  <a:lnTo>
                    <a:pt x="777239" y="35056"/>
                  </a:lnTo>
                  <a:lnTo>
                    <a:pt x="781804" y="73150"/>
                  </a:lnTo>
                  <a:lnTo>
                    <a:pt x="786385" y="35056"/>
                  </a:lnTo>
                  <a:lnTo>
                    <a:pt x="789428" y="21336"/>
                  </a:lnTo>
                  <a:lnTo>
                    <a:pt x="798575" y="7630"/>
                  </a:lnTo>
                  <a:lnTo>
                    <a:pt x="807721" y="0"/>
                  </a:lnTo>
                  <a:lnTo>
                    <a:pt x="824491" y="0"/>
                  </a:lnTo>
                  <a:lnTo>
                    <a:pt x="832100" y="7630"/>
                  </a:lnTo>
                  <a:lnTo>
                    <a:pt x="838202" y="21336"/>
                  </a:lnTo>
                  <a:lnTo>
                    <a:pt x="845827" y="35056"/>
                  </a:lnTo>
                  <a:lnTo>
                    <a:pt x="848870" y="73150"/>
                  </a:lnTo>
                </a:path>
                <a:path w="1193800" h="797560">
                  <a:moveTo>
                    <a:pt x="571506" y="38109"/>
                  </a:moveTo>
                  <a:lnTo>
                    <a:pt x="582174" y="73150"/>
                  </a:lnTo>
                </a:path>
                <a:path w="1193800" h="797560">
                  <a:moveTo>
                    <a:pt x="853436" y="38109"/>
                  </a:moveTo>
                  <a:lnTo>
                    <a:pt x="848870" y="73150"/>
                  </a:lnTo>
                </a:path>
                <a:path w="1193800" h="797560">
                  <a:moveTo>
                    <a:pt x="554736" y="38109"/>
                  </a:moveTo>
                  <a:lnTo>
                    <a:pt x="571506" y="38109"/>
                  </a:lnTo>
                </a:path>
                <a:path w="1193800" h="797560">
                  <a:moveTo>
                    <a:pt x="853436" y="38109"/>
                  </a:moveTo>
                  <a:lnTo>
                    <a:pt x="867162" y="38109"/>
                  </a:lnTo>
                </a:path>
                <a:path w="1193800" h="797560">
                  <a:moveTo>
                    <a:pt x="867162" y="38109"/>
                  </a:moveTo>
                  <a:lnTo>
                    <a:pt x="1193285" y="38109"/>
                  </a:lnTo>
                </a:path>
                <a:path w="1193800" h="797560">
                  <a:moveTo>
                    <a:pt x="108203" y="38109"/>
                  </a:moveTo>
                  <a:lnTo>
                    <a:pt x="108203" y="251471"/>
                  </a:lnTo>
                </a:path>
                <a:path w="1193800" h="797560">
                  <a:moveTo>
                    <a:pt x="129540" y="274318"/>
                  </a:moveTo>
                  <a:lnTo>
                    <a:pt x="124967" y="262139"/>
                  </a:lnTo>
                  <a:lnTo>
                    <a:pt x="118871" y="256034"/>
                  </a:lnTo>
                  <a:lnTo>
                    <a:pt x="108203" y="251471"/>
                  </a:lnTo>
                  <a:lnTo>
                    <a:pt x="97535" y="256034"/>
                  </a:lnTo>
                  <a:lnTo>
                    <a:pt x="88392" y="262139"/>
                  </a:lnTo>
                  <a:lnTo>
                    <a:pt x="86867" y="274318"/>
                  </a:lnTo>
                  <a:lnTo>
                    <a:pt x="88392" y="284986"/>
                  </a:lnTo>
                  <a:lnTo>
                    <a:pt x="97535" y="294143"/>
                  </a:lnTo>
                  <a:lnTo>
                    <a:pt x="108203" y="295654"/>
                  </a:lnTo>
                  <a:lnTo>
                    <a:pt x="118871" y="294143"/>
                  </a:lnTo>
                  <a:lnTo>
                    <a:pt x="124967" y="284986"/>
                  </a:lnTo>
                  <a:lnTo>
                    <a:pt x="129540" y="274318"/>
                  </a:lnTo>
                  <a:close/>
                </a:path>
                <a:path w="1193800" h="797560">
                  <a:moveTo>
                    <a:pt x="108203" y="362715"/>
                  </a:moveTo>
                  <a:lnTo>
                    <a:pt x="108203" y="577603"/>
                  </a:lnTo>
                </a:path>
                <a:path w="1193800" h="797560">
                  <a:moveTo>
                    <a:pt x="108203" y="382525"/>
                  </a:moveTo>
                  <a:lnTo>
                    <a:pt x="108203" y="516647"/>
                  </a:lnTo>
                </a:path>
                <a:path w="1193800" h="797560">
                  <a:moveTo>
                    <a:pt x="108203" y="582166"/>
                  </a:moveTo>
                  <a:lnTo>
                    <a:pt x="108203" y="716288"/>
                  </a:lnTo>
                </a:path>
                <a:path w="1193800" h="797560">
                  <a:moveTo>
                    <a:pt x="108203" y="544073"/>
                  </a:moveTo>
                  <a:lnTo>
                    <a:pt x="108203" y="582166"/>
                  </a:lnTo>
                </a:path>
                <a:path w="1193800" h="797560">
                  <a:moveTo>
                    <a:pt x="0" y="716288"/>
                  </a:moveTo>
                  <a:lnTo>
                    <a:pt x="216408" y="716288"/>
                  </a:lnTo>
                </a:path>
                <a:path w="1193800" h="797560">
                  <a:moveTo>
                    <a:pt x="42671" y="755908"/>
                  </a:moveTo>
                  <a:lnTo>
                    <a:pt x="175260" y="755908"/>
                  </a:lnTo>
                </a:path>
                <a:path w="1193800" h="797560">
                  <a:moveTo>
                    <a:pt x="65531" y="797055"/>
                  </a:moveTo>
                  <a:lnTo>
                    <a:pt x="150876" y="797055"/>
                  </a:lnTo>
                </a:path>
                <a:path w="1193800" h="797560">
                  <a:moveTo>
                    <a:pt x="108203" y="536457"/>
                  </a:moveTo>
                  <a:lnTo>
                    <a:pt x="108203" y="66600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296924" y="4875270"/>
              <a:ext cx="43180" cy="41275"/>
            </a:xfrm>
            <a:custGeom>
              <a:avLst/>
              <a:gdLst/>
              <a:ahLst/>
              <a:cxnLst/>
              <a:rect l="l" t="t" r="r" b="b"/>
              <a:pathLst>
                <a:path w="43180" h="41275">
                  <a:moveTo>
                    <a:pt x="21335" y="0"/>
                  </a:moveTo>
                  <a:lnTo>
                    <a:pt x="10667" y="1523"/>
                  </a:lnTo>
                  <a:lnTo>
                    <a:pt x="1523" y="10667"/>
                  </a:lnTo>
                  <a:lnTo>
                    <a:pt x="0" y="21335"/>
                  </a:lnTo>
                  <a:lnTo>
                    <a:pt x="1523" y="32003"/>
                  </a:lnTo>
                  <a:lnTo>
                    <a:pt x="10667" y="38099"/>
                  </a:lnTo>
                  <a:lnTo>
                    <a:pt x="21335" y="41147"/>
                  </a:lnTo>
                  <a:lnTo>
                    <a:pt x="32003" y="38099"/>
                  </a:lnTo>
                  <a:lnTo>
                    <a:pt x="38099" y="32003"/>
                  </a:lnTo>
                  <a:lnTo>
                    <a:pt x="42671" y="21335"/>
                  </a:lnTo>
                  <a:lnTo>
                    <a:pt x="38099" y="10667"/>
                  </a:lnTo>
                  <a:lnTo>
                    <a:pt x="32003" y="1523"/>
                  </a:lnTo>
                  <a:lnTo>
                    <a:pt x="213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296923" y="4875271"/>
              <a:ext cx="43180" cy="41275"/>
            </a:xfrm>
            <a:custGeom>
              <a:avLst/>
              <a:gdLst/>
              <a:ahLst/>
              <a:cxnLst/>
              <a:rect l="l" t="t" r="r" b="b"/>
              <a:pathLst>
                <a:path w="43180" h="41275">
                  <a:moveTo>
                    <a:pt x="42672" y="21336"/>
                  </a:moveTo>
                  <a:lnTo>
                    <a:pt x="38099" y="10668"/>
                  </a:lnTo>
                  <a:lnTo>
                    <a:pt x="32003" y="1526"/>
                  </a:lnTo>
                  <a:lnTo>
                    <a:pt x="21335" y="0"/>
                  </a:lnTo>
                  <a:lnTo>
                    <a:pt x="10667" y="1526"/>
                  </a:lnTo>
                  <a:lnTo>
                    <a:pt x="1524" y="10668"/>
                  </a:lnTo>
                  <a:lnTo>
                    <a:pt x="0" y="21336"/>
                  </a:lnTo>
                  <a:lnTo>
                    <a:pt x="1524" y="32004"/>
                  </a:lnTo>
                  <a:lnTo>
                    <a:pt x="10667" y="38109"/>
                  </a:lnTo>
                  <a:lnTo>
                    <a:pt x="21335" y="41146"/>
                  </a:lnTo>
                  <a:lnTo>
                    <a:pt x="32003" y="38109"/>
                  </a:lnTo>
                  <a:lnTo>
                    <a:pt x="38099" y="32004"/>
                  </a:lnTo>
                  <a:lnTo>
                    <a:pt x="42672" y="21336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403341" y="4460741"/>
              <a:ext cx="0" cy="216535"/>
            </a:xfrm>
            <a:custGeom>
              <a:avLst/>
              <a:gdLst/>
              <a:ahLst/>
              <a:cxnLst/>
              <a:rect l="l" t="t" r="r" b="b"/>
              <a:pathLst>
                <a:path h="216535">
                  <a:moveTo>
                    <a:pt x="0" y="0"/>
                  </a:moveTo>
                  <a:lnTo>
                    <a:pt x="0" y="216414"/>
                  </a:lnTo>
                </a:path>
              </a:pathLst>
            </a:custGeom>
            <a:ln w="232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385316" y="4757922"/>
              <a:ext cx="0" cy="166370"/>
            </a:xfrm>
            <a:custGeom>
              <a:avLst/>
              <a:gdLst/>
              <a:ahLst/>
              <a:cxnLst/>
              <a:rect l="l" t="t" r="r" b="b"/>
              <a:pathLst>
                <a:path h="166370">
                  <a:moveTo>
                    <a:pt x="0" y="0"/>
                  </a:moveTo>
                  <a:lnTo>
                    <a:pt x="0" y="166126"/>
                  </a:lnTo>
                </a:path>
              </a:pathLst>
            </a:custGeom>
            <a:ln w="63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1432559" y="4747176"/>
            <a:ext cx="204470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900" b="1" spc="65" dirty="0">
                <a:latin typeface="Arial"/>
                <a:cs typeface="Arial"/>
              </a:rPr>
              <a:t>E</a:t>
            </a:r>
            <a:r>
              <a:rPr sz="900" b="1" spc="30" dirty="0">
                <a:latin typeface="Arial"/>
                <a:cs typeface="Arial"/>
              </a:rPr>
              <a:t>f</a:t>
            </a:r>
            <a:r>
              <a:rPr sz="900" b="1" spc="-5" dirty="0">
                <a:latin typeface="Arial"/>
                <a:cs typeface="Arial"/>
              </a:rPr>
              <a:t>a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1636646" y="4612190"/>
            <a:ext cx="475615" cy="294005"/>
            <a:chOff x="1636646" y="4612190"/>
            <a:chExt cx="475615" cy="294005"/>
          </a:xfrm>
        </p:grpSpPr>
        <p:sp>
          <p:nvSpPr>
            <p:cNvPr id="48" name="object 48"/>
            <p:cNvSpPr/>
            <p:nvPr/>
          </p:nvSpPr>
          <p:spPr>
            <a:xfrm>
              <a:off x="1639821" y="4639047"/>
              <a:ext cx="399415" cy="264160"/>
            </a:xfrm>
            <a:custGeom>
              <a:avLst/>
              <a:gdLst/>
              <a:ahLst/>
              <a:cxnLst/>
              <a:rect l="l" t="t" r="r" b="b"/>
              <a:pathLst>
                <a:path w="399414" h="264160">
                  <a:moveTo>
                    <a:pt x="0" y="96012"/>
                  </a:moveTo>
                  <a:lnTo>
                    <a:pt x="0" y="263665"/>
                  </a:lnTo>
                </a:path>
                <a:path w="399414" h="264160">
                  <a:moveTo>
                    <a:pt x="140203" y="0"/>
                  </a:moveTo>
                  <a:lnTo>
                    <a:pt x="399291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036063" y="4613143"/>
              <a:ext cx="74930" cy="52069"/>
            </a:xfrm>
            <a:custGeom>
              <a:avLst/>
              <a:gdLst/>
              <a:ahLst/>
              <a:cxnLst/>
              <a:rect l="l" t="t" r="r" b="b"/>
              <a:pathLst>
                <a:path w="74930" h="52070">
                  <a:moveTo>
                    <a:pt x="0" y="0"/>
                  </a:moveTo>
                  <a:lnTo>
                    <a:pt x="0" y="51815"/>
                  </a:lnTo>
                  <a:lnTo>
                    <a:pt x="74675" y="243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036063" y="4613143"/>
              <a:ext cx="74930" cy="52069"/>
            </a:xfrm>
            <a:custGeom>
              <a:avLst/>
              <a:gdLst/>
              <a:ahLst/>
              <a:cxnLst/>
              <a:rect l="l" t="t" r="r" b="b"/>
              <a:pathLst>
                <a:path w="74930" h="52070">
                  <a:moveTo>
                    <a:pt x="0" y="0"/>
                  </a:moveTo>
                  <a:lnTo>
                    <a:pt x="74675" y="24383"/>
                  </a:lnTo>
                  <a:lnTo>
                    <a:pt x="0" y="5181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1837943" y="4361604"/>
            <a:ext cx="194945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900" b="1" spc="5" dirty="0">
                <a:latin typeface="Arial"/>
                <a:cs typeface="Arial"/>
              </a:rPr>
              <a:t>j</a:t>
            </a:r>
            <a:r>
              <a:rPr sz="900" b="1" spc="65" dirty="0">
                <a:latin typeface="Arial"/>
                <a:cs typeface="Arial"/>
              </a:rPr>
              <a:t>X</a:t>
            </a:r>
            <a:r>
              <a:rPr sz="900" b="1" spc="-5" dirty="0">
                <a:latin typeface="Arial"/>
                <a:cs typeface="Arial"/>
              </a:rPr>
              <a:t>s</a:t>
            </a:r>
            <a:endParaRPr sz="9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933955" y="4687740"/>
            <a:ext cx="111125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900" b="1" spc="20" dirty="0">
                <a:latin typeface="Arial"/>
                <a:cs typeface="Arial"/>
              </a:rPr>
              <a:t>I</a:t>
            </a:r>
            <a:r>
              <a:rPr sz="900" b="1" spc="-5" dirty="0">
                <a:latin typeface="Arial"/>
                <a:cs typeface="Arial"/>
              </a:rPr>
              <a:t>a</a:t>
            </a:r>
            <a:endParaRPr sz="900">
              <a:latin typeface="Arial"/>
              <a:cs typeface="Arial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2295141" y="4715250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73"/>
                </a:lnTo>
              </a:path>
            </a:pathLst>
          </a:custGeom>
          <a:ln w="63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1637283" y="4652117"/>
            <a:ext cx="155575" cy="15176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0"/>
              </a:spcBef>
            </a:pPr>
            <a:r>
              <a:rPr sz="800" spc="35" dirty="0">
                <a:latin typeface="Times New Roman"/>
                <a:cs typeface="Times New Roman"/>
              </a:rPr>
              <a:t>0</a:t>
            </a:r>
            <a:r>
              <a:rPr sz="1200" spc="52" baseline="6944" dirty="0">
                <a:latin typeface="Times New Roman"/>
                <a:cs typeface="Times New Roman"/>
              </a:rPr>
              <a:t>º</a:t>
            </a:r>
            <a:endParaRPr sz="1200" baseline="6944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2303271" y="4702980"/>
            <a:ext cx="344170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900" b="1" spc="30" dirty="0">
                <a:latin typeface="Arial"/>
                <a:cs typeface="Arial"/>
              </a:rPr>
              <a:t>Ub</a:t>
            </a:r>
            <a:r>
              <a:rPr sz="900" b="1" spc="254" dirty="0">
                <a:latin typeface="Arial"/>
                <a:cs typeface="Arial"/>
              </a:rPr>
              <a:t> </a:t>
            </a:r>
            <a:r>
              <a:rPr sz="1125" spc="-7" baseline="33333" dirty="0">
                <a:latin typeface="Symbol"/>
                <a:cs typeface="Symbol"/>
              </a:rPr>
              <a:t></a:t>
            </a:r>
            <a:endParaRPr sz="1125" baseline="33333">
              <a:latin typeface="Symbol"/>
              <a:cs typeface="Symbol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734694" y="1778634"/>
            <a:ext cx="5564505" cy="4819015"/>
            <a:chOff x="734694" y="1778634"/>
            <a:chExt cx="5564505" cy="4819015"/>
          </a:xfrm>
        </p:grpSpPr>
        <p:sp>
          <p:nvSpPr>
            <p:cNvPr id="57" name="object 57"/>
            <p:cNvSpPr/>
            <p:nvPr/>
          </p:nvSpPr>
          <p:spPr>
            <a:xfrm>
              <a:off x="2528312" y="4715250"/>
              <a:ext cx="0" cy="163195"/>
            </a:xfrm>
            <a:custGeom>
              <a:avLst/>
              <a:gdLst/>
              <a:ahLst/>
              <a:cxnLst/>
              <a:rect l="l" t="t" r="r" b="b"/>
              <a:pathLst>
                <a:path h="163195">
                  <a:moveTo>
                    <a:pt x="0" y="0"/>
                  </a:moveTo>
                  <a:lnTo>
                    <a:pt x="0" y="163073"/>
                  </a:lnTo>
                </a:path>
              </a:pathLst>
            </a:custGeom>
            <a:ln w="63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739139" y="1783079"/>
              <a:ext cx="5555615" cy="4810125"/>
            </a:xfrm>
            <a:custGeom>
              <a:avLst/>
              <a:gdLst/>
              <a:ahLst/>
              <a:cxnLst/>
              <a:rect l="l" t="t" r="r" b="b"/>
              <a:pathLst>
                <a:path w="5555615" h="4810125">
                  <a:moveTo>
                    <a:pt x="0" y="0"/>
                  </a:moveTo>
                  <a:lnTo>
                    <a:pt x="5554987" y="0"/>
                  </a:lnTo>
                </a:path>
                <a:path w="5555615" h="4810125">
                  <a:moveTo>
                    <a:pt x="0" y="4809741"/>
                  </a:moveTo>
                  <a:lnTo>
                    <a:pt x="5554987" y="4809741"/>
                  </a:lnTo>
                </a:path>
                <a:path w="5555615" h="4810125">
                  <a:moveTo>
                    <a:pt x="0" y="0"/>
                  </a:moveTo>
                  <a:lnTo>
                    <a:pt x="0" y="4809741"/>
                  </a:lnTo>
                </a:path>
                <a:path w="5555615" h="4810125">
                  <a:moveTo>
                    <a:pt x="5554987" y="0"/>
                  </a:moveTo>
                  <a:lnTo>
                    <a:pt x="5554987" y="4809741"/>
                  </a:lnTo>
                </a:path>
              </a:pathLst>
            </a:custGeom>
            <a:ln w="84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291832" y="2990085"/>
              <a:ext cx="0" cy="2258695"/>
            </a:xfrm>
            <a:custGeom>
              <a:avLst/>
              <a:gdLst/>
              <a:ahLst/>
              <a:cxnLst/>
              <a:rect l="l" t="t" r="r" b="b"/>
              <a:pathLst>
                <a:path h="2258695">
                  <a:moveTo>
                    <a:pt x="0" y="0"/>
                  </a:moveTo>
                  <a:lnTo>
                    <a:pt x="0" y="2258569"/>
                  </a:lnTo>
                </a:path>
              </a:pathLst>
            </a:custGeom>
            <a:ln w="126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535936" y="5992369"/>
              <a:ext cx="2612390" cy="0"/>
            </a:xfrm>
            <a:custGeom>
              <a:avLst/>
              <a:gdLst/>
              <a:ahLst/>
              <a:cxnLst/>
              <a:rect l="l" t="t" r="r" b="b"/>
              <a:pathLst>
                <a:path w="2612390">
                  <a:moveTo>
                    <a:pt x="0" y="0"/>
                  </a:moveTo>
                  <a:lnTo>
                    <a:pt x="2612133" y="0"/>
                  </a:lnTo>
                </a:path>
              </a:pathLst>
            </a:custGeom>
            <a:ln w="8479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041641" y="3585972"/>
              <a:ext cx="0" cy="2240280"/>
            </a:xfrm>
            <a:custGeom>
              <a:avLst/>
              <a:gdLst/>
              <a:ahLst/>
              <a:cxnLst/>
              <a:rect l="l" t="t" r="r" b="b"/>
              <a:pathLst>
                <a:path h="2240279">
                  <a:moveTo>
                    <a:pt x="0" y="0"/>
                  </a:moveTo>
                  <a:lnTo>
                    <a:pt x="0" y="2240270"/>
                  </a:lnTo>
                </a:path>
              </a:pathLst>
            </a:custGeom>
            <a:ln w="845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087106" y="5332473"/>
              <a:ext cx="535305" cy="696595"/>
            </a:xfrm>
            <a:custGeom>
              <a:avLst/>
              <a:gdLst/>
              <a:ahLst/>
              <a:cxnLst/>
              <a:rect l="l" t="t" r="r" b="b"/>
              <a:pathLst>
                <a:path w="535304" h="696595">
                  <a:moveTo>
                    <a:pt x="534929" y="0"/>
                  </a:moveTo>
                  <a:lnTo>
                    <a:pt x="0" y="696463"/>
                  </a:lnTo>
                </a:path>
              </a:pathLst>
            </a:custGeom>
            <a:ln w="8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600699" y="5239506"/>
              <a:ext cx="94487" cy="114299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3284561" y="5248655"/>
              <a:ext cx="8890" cy="30480"/>
            </a:xfrm>
            <a:custGeom>
              <a:avLst/>
              <a:gdLst/>
              <a:ahLst/>
              <a:cxnLst/>
              <a:rect l="l" t="t" r="r" b="b"/>
              <a:pathLst>
                <a:path w="8889" h="30479">
                  <a:moveTo>
                    <a:pt x="0" y="0"/>
                  </a:moveTo>
                  <a:lnTo>
                    <a:pt x="8455" y="0"/>
                  </a:lnTo>
                </a:path>
                <a:path w="8889" h="30479">
                  <a:moveTo>
                    <a:pt x="0" y="30478"/>
                  </a:moveTo>
                  <a:lnTo>
                    <a:pt x="8455" y="30478"/>
                  </a:lnTo>
                </a:path>
              </a:pathLst>
            </a:custGeom>
            <a:ln w="152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281164" y="577595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4227" y="4570"/>
                  </a:moveTo>
                  <a:lnTo>
                    <a:pt x="4227" y="4570"/>
                  </a:lnTo>
                </a:path>
              </a:pathLst>
            </a:custGeom>
            <a:ln w="91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247643" y="5766811"/>
              <a:ext cx="70485" cy="68580"/>
            </a:xfrm>
            <a:custGeom>
              <a:avLst/>
              <a:gdLst/>
              <a:ahLst/>
              <a:cxnLst/>
              <a:rect l="l" t="t" r="r" b="b"/>
              <a:pathLst>
                <a:path w="70485" h="68579">
                  <a:moveTo>
                    <a:pt x="70103" y="0"/>
                  </a:moveTo>
                  <a:lnTo>
                    <a:pt x="65531" y="3047"/>
                  </a:lnTo>
                  <a:lnTo>
                    <a:pt x="59435" y="4571"/>
                  </a:lnTo>
                  <a:lnTo>
                    <a:pt x="54863" y="7619"/>
                  </a:lnTo>
                  <a:lnTo>
                    <a:pt x="44195" y="7619"/>
                  </a:lnTo>
                  <a:lnTo>
                    <a:pt x="41147" y="9143"/>
                  </a:lnTo>
                  <a:lnTo>
                    <a:pt x="30479" y="9143"/>
                  </a:lnTo>
                  <a:lnTo>
                    <a:pt x="25907" y="7619"/>
                  </a:lnTo>
                  <a:lnTo>
                    <a:pt x="19811" y="7619"/>
                  </a:lnTo>
                  <a:lnTo>
                    <a:pt x="15239" y="4571"/>
                  </a:lnTo>
                  <a:lnTo>
                    <a:pt x="10667" y="4571"/>
                  </a:lnTo>
                  <a:lnTo>
                    <a:pt x="6095" y="3047"/>
                  </a:lnTo>
                  <a:lnTo>
                    <a:pt x="0" y="0"/>
                  </a:lnTo>
                  <a:lnTo>
                    <a:pt x="33527" y="68579"/>
                  </a:lnTo>
                  <a:lnTo>
                    <a:pt x="701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278121" y="5239513"/>
              <a:ext cx="702945" cy="5080"/>
            </a:xfrm>
            <a:custGeom>
              <a:avLst/>
              <a:gdLst/>
              <a:ahLst/>
              <a:cxnLst/>
              <a:rect l="l" t="t" r="r" b="b"/>
              <a:pathLst>
                <a:path w="702945" h="5079">
                  <a:moveTo>
                    <a:pt x="0" y="4563"/>
                  </a:moveTo>
                  <a:lnTo>
                    <a:pt x="702571" y="0"/>
                  </a:lnTo>
                </a:path>
              </a:pathLst>
            </a:custGeom>
            <a:ln w="84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63923" y="5205979"/>
              <a:ext cx="70103" cy="67055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5141982" y="5983227"/>
              <a:ext cx="490855" cy="3175"/>
            </a:xfrm>
            <a:custGeom>
              <a:avLst/>
              <a:gdLst/>
              <a:ahLst/>
              <a:cxnLst/>
              <a:rect l="l" t="t" r="r" b="b"/>
              <a:pathLst>
                <a:path w="490854" h="3175">
                  <a:moveTo>
                    <a:pt x="0" y="0"/>
                  </a:moveTo>
                  <a:lnTo>
                    <a:pt x="490721" y="3037"/>
                  </a:lnTo>
                </a:path>
              </a:pathLst>
            </a:custGeom>
            <a:ln w="84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615939" y="5951215"/>
              <a:ext cx="68579" cy="68579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5684521" y="5297416"/>
              <a:ext cx="0" cy="688975"/>
            </a:xfrm>
            <a:custGeom>
              <a:avLst/>
              <a:gdLst/>
              <a:ahLst/>
              <a:cxnLst/>
              <a:rect l="l" t="t" r="r" b="b"/>
              <a:pathLst>
                <a:path h="688975">
                  <a:moveTo>
                    <a:pt x="0" y="0"/>
                  </a:moveTo>
                  <a:lnTo>
                    <a:pt x="0" y="688847"/>
                  </a:lnTo>
                </a:path>
              </a:pathLst>
            </a:custGeom>
            <a:ln w="84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649468" y="5244079"/>
              <a:ext cx="68579" cy="70103"/>
            </a:xfrm>
            <a:prstGeom prst="rect">
              <a:avLst/>
            </a:prstGeom>
          </p:spPr>
        </p:pic>
      </p:grpSp>
      <p:sp>
        <p:nvSpPr>
          <p:cNvPr id="73" name="object 73"/>
          <p:cNvSpPr txBox="1"/>
          <p:nvPr/>
        </p:nvSpPr>
        <p:spPr>
          <a:xfrm>
            <a:off x="3705350" y="5734168"/>
            <a:ext cx="255270" cy="1651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r>
              <a:rPr sz="1350" spc="15" baseline="21604" dirty="0">
                <a:latin typeface="Symbol"/>
                <a:cs typeface="Symbol"/>
              </a:rPr>
              <a:t></a:t>
            </a:r>
            <a:r>
              <a:rPr sz="900" b="1" spc="10" dirty="0">
                <a:latin typeface="Arial"/>
                <a:cs typeface="Arial"/>
              </a:rPr>
              <a:t>aa</a:t>
            </a:r>
            <a:endParaRPr sz="900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3616958" y="4994407"/>
            <a:ext cx="361950" cy="626110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595"/>
              </a:spcBef>
            </a:pPr>
            <a:r>
              <a:rPr sz="1425" spc="-30" baseline="11695" dirty="0">
                <a:latin typeface="Symbol"/>
                <a:cs typeface="Symbol"/>
              </a:rPr>
              <a:t></a:t>
            </a:r>
            <a:r>
              <a:rPr sz="1425" spc="15" baseline="11695" dirty="0">
                <a:latin typeface="Times New Roman"/>
                <a:cs typeface="Times New Roman"/>
              </a:rPr>
              <a:t> </a:t>
            </a:r>
            <a:r>
              <a:rPr sz="750" i="1" spc="25" dirty="0">
                <a:latin typeface="Arial"/>
                <a:cs typeface="Arial"/>
              </a:rPr>
              <a:t>aa,q</a:t>
            </a:r>
            <a:endParaRPr sz="750">
              <a:latin typeface="Arial"/>
              <a:cs typeface="Arial"/>
            </a:endParaRPr>
          </a:p>
          <a:p>
            <a:pPr marL="51435" algn="ctr">
              <a:lnSpc>
                <a:spcPct val="100000"/>
              </a:lnSpc>
              <a:spcBef>
                <a:spcPts val="459"/>
              </a:spcBef>
            </a:pPr>
            <a:r>
              <a:rPr sz="850" spc="10" dirty="0">
                <a:latin typeface="Symbol"/>
                <a:cs typeface="Symbol"/>
              </a:rPr>
              <a:t></a:t>
            </a:r>
            <a:endParaRPr sz="850">
              <a:latin typeface="Symbol"/>
              <a:cs typeface="Symbol"/>
            </a:endParaRPr>
          </a:p>
          <a:p>
            <a:pPr marL="9525" algn="ctr">
              <a:lnSpc>
                <a:spcPct val="100000"/>
              </a:lnSpc>
              <a:spcBef>
                <a:spcPts val="525"/>
              </a:spcBef>
            </a:pPr>
            <a:r>
              <a:rPr sz="900" spc="15" dirty="0">
                <a:latin typeface="Symbol"/>
                <a:cs typeface="Symbol"/>
              </a:rPr>
              <a:t></a:t>
            </a:r>
            <a:endParaRPr sz="900">
              <a:latin typeface="Symbol"/>
              <a:cs typeface="Symbo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3131818" y="5742821"/>
            <a:ext cx="73660" cy="17272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5"/>
              </a:spcBef>
            </a:pPr>
            <a:r>
              <a:rPr sz="950" spc="-20" dirty="0">
                <a:latin typeface="Symbol"/>
                <a:cs typeface="Symbol"/>
              </a:rPr>
              <a:t></a:t>
            </a:r>
            <a:endParaRPr sz="950">
              <a:latin typeface="Symbol"/>
              <a:cs typeface="Symbo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3208018" y="5822286"/>
            <a:ext cx="215265" cy="139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750" i="1" spc="45" dirty="0">
                <a:latin typeface="Arial"/>
                <a:cs typeface="Arial"/>
              </a:rPr>
              <a:t>aa</a:t>
            </a:r>
            <a:r>
              <a:rPr sz="750" i="1" spc="25" dirty="0">
                <a:latin typeface="Arial"/>
                <a:cs typeface="Arial"/>
              </a:rPr>
              <a:t>,</a:t>
            </a:r>
            <a:r>
              <a:rPr sz="750" i="1" spc="-5" dirty="0">
                <a:latin typeface="Arial"/>
                <a:cs typeface="Arial"/>
              </a:rPr>
              <a:t>d</a:t>
            </a:r>
            <a:endParaRPr sz="75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5124193" y="5055989"/>
            <a:ext cx="921385" cy="5226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22885">
              <a:lnSpc>
                <a:spcPct val="100000"/>
              </a:lnSpc>
              <a:spcBef>
                <a:spcPts val="110"/>
              </a:spcBef>
              <a:tabLst>
                <a:tab pos="601345" algn="l"/>
              </a:tabLst>
            </a:pPr>
            <a:r>
              <a:rPr sz="1350" spc="44" baseline="12345" dirty="0">
                <a:latin typeface="Symbol"/>
                <a:cs typeface="Symbol"/>
              </a:rPr>
              <a:t></a:t>
            </a:r>
            <a:r>
              <a:rPr sz="1350" b="1" spc="44" baseline="-9259" dirty="0">
                <a:latin typeface="Arial"/>
                <a:cs typeface="Arial"/>
              </a:rPr>
              <a:t>fa	</a:t>
            </a:r>
            <a:r>
              <a:rPr sz="900" b="1" i="1" spc="20" dirty="0">
                <a:latin typeface="Arial"/>
                <a:cs typeface="Arial"/>
              </a:rPr>
              <a:t>eje</a:t>
            </a:r>
            <a:r>
              <a:rPr sz="900" b="1" i="1" spc="40" dirty="0">
                <a:latin typeface="Arial"/>
                <a:cs typeface="Arial"/>
              </a:rPr>
              <a:t> </a:t>
            </a:r>
            <a:r>
              <a:rPr sz="900" b="1" i="1" spc="-5" dirty="0">
                <a:latin typeface="Arial"/>
                <a:cs typeface="Arial"/>
              </a:rPr>
              <a:t>q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</a:pPr>
            <a:r>
              <a:rPr sz="900" b="1" spc="5" dirty="0">
                <a:latin typeface="Arial"/>
                <a:cs typeface="Arial"/>
              </a:rPr>
              <a:t>j</a:t>
            </a:r>
            <a:r>
              <a:rPr sz="900" b="1" spc="55" dirty="0">
                <a:latin typeface="Arial"/>
                <a:cs typeface="Arial"/>
              </a:rPr>
              <a:t>X</a:t>
            </a:r>
            <a:r>
              <a:rPr sz="900" b="1" spc="-5" dirty="0">
                <a:latin typeface="Arial"/>
                <a:cs typeface="Arial"/>
              </a:rPr>
              <a:t>s</a:t>
            </a:r>
            <a:r>
              <a:rPr sz="900" b="1" spc="-65" dirty="0">
                <a:latin typeface="Arial"/>
                <a:cs typeface="Arial"/>
              </a:rPr>
              <a:t> </a:t>
            </a:r>
            <a:r>
              <a:rPr sz="900" b="1" spc="30" dirty="0">
                <a:latin typeface="Arial"/>
                <a:cs typeface="Arial"/>
              </a:rPr>
              <a:t>I</a:t>
            </a:r>
            <a:r>
              <a:rPr sz="900" b="1" spc="-5" dirty="0">
                <a:latin typeface="Arial"/>
                <a:cs typeface="Arial"/>
              </a:rPr>
              <a:t>a</a:t>
            </a:r>
            <a:endParaRPr sz="900"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5286754" y="6031074"/>
            <a:ext cx="268605" cy="139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750" i="1" spc="15" dirty="0">
                <a:latin typeface="Arial"/>
                <a:cs typeface="Arial"/>
              </a:rPr>
              <a:t>jXd</a:t>
            </a:r>
            <a:r>
              <a:rPr sz="750" i="1" spc="-45" dirty="0">
                <a:latin typeface="Arial"/>
                <a:cs typeface="Arial"/>
              </a:rPr>
              <a:t> </a:t>
            </a:r>
            <a:r>
              <a:rPr sz="750" i="1" spc="5" dirty="0">
                <a:latin typeface="Arial"/>
                <a:cs typeface="Arial"/>
              </a:rPr>
              <a:t>Id</a:t>
            </a:r>
            <a:endParaRPr sz="750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5737857" y="5595210"/>
            <a:ext cx="268605" cy="139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750" i="1" spc="15" dirty="0">
                <a:latin typeface="Arial"/>
                <a:cs typeface="Arial"/>
              </a:rPr>
              <a:t>jXq</a:t>
            </a:r>
            <a:r>
              <a:rPr sz="750" i="1" spc="-45" dirty="0">
                <a:latin typeface="Arial"/>
                <a:cs typeface="Arial"/>
              </a:rPr>
              <a:t> </a:t>
            </a:r>
            <a:r>
              <a:rPr sz="750" i="1" spc="5" dirty="0">
                <a:latin typeface="Arial"/>
                <a:cs typeface="Arial"/>
              </a:rPr>
              <a:t>Iq</a:t>
            </a:r>
            <a:endParaRPr sz="750">
              <a:latin typeface="Arial"/>
              <a:cs typeface="Arial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3288789" y="5248655"/>
            <a:ext cx="0" cy="525780"/>
          </a:xfrm>
          <a:custGeom>
            <a:avLst/>
            <a:gdLst/>
            <a:ahLst/>
            <a:cxnLst/>
            <a:rect l="l" t="t" r="r" b="b"/>
            <a:pathLst>
              <a:path h="525779">
                <a:moveTo>
                  <a:pt x="0" y="0"/>
                </a:moveTo>
                <a:lnTo>
                  <a:pt x="0" y="525774"/>
                </a:lnTo>
              </a:path>
            </a:pathLst>
          </a:custGeom>
          <a:ln w="84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 txBox="1"/>
          <p:nvPr/>
        </p:nvSpPr>
        <p:spPr>
          <a:xfrm>
            <a:off x="2209291" y="6692901"/>
            <a:ext cx="313880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Comic Sans MS"/>
                <a:cs typeface="Comic Sans MS"/>
              </a:rPr>
              <a:t>Fig.</a:t>
            </a:r>
            <a:r>
              <a:rPr sz="1000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6.-</a:t>
            </a:r>
            <a:r>
              <a:rPr sz="1000" spc="-10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Diagrama fasorial</a:t>
            </a:r>
            <a:r>
              <a:rPr sz="1000" spc="15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de un</a:t>
            </a:r>
            <a:r>
              <a:rPr sz="1000" spc="5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generador</a:t>
            </a:r>
            <a:r>
              <a:rPr sz="1000" spc="10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sincrónico</a:t>
            </a:r>
            <a:endParaRPr sz="1000">
              <a:latin typeface="Comic Sans MS"/>
              <a:cs typeface="Comic Sans MS"/>
            </a:endParaRPr>
          </a:p>
        </p:txBody>
      </p:sp>
      <p:pic>
        <p:nvPicPr>
          <p:cNvPr id="82" name="object 8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911025" y="7486032"/>
            <a:ext cx="5165741" cy="2103797"/>
          </a:xfrm>
          <a:prstGeom prst="rect">
            <a:avLst/>
          </a:prstGeom>
        </p:spPr>
      </p:pic>
      <p:sp>
        <p:nvSpPr>
          <p:cNvPr id="83" name="object 8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84" name="object 8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9</a:t>
            </a:fld>
            <a:endParaRPr spc="-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15" y="1236983"/>
            <a:ext cx="6148070" cy="8258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Comic Sans MS"/>
                <a:cs typeface="Comic Sans MS"/>
              </a:rPr>
              <a:t>DIFERENTES</a:t>
            </a:r>
            <a:r>
              <a:rPr sz="1200" b="1" spc="-25" dirty="0">
                <a:latin typeface="Comic Sans MS"/>
                <a:cs typeface="Comic Sans MS"/>
              </a:rPr>
              <a:t> </a:t>
            </a:r>
            <a:r>
              <a:rPr sz="1200" b="1" dirty="0">
                <a:latin typeface="Comic Sans MS"/>
                <a:cs typeface="Comic Sans MS"/>
              </a:rPr>
              <a:t>TIPOS</a:t>
            </a:r>
            <a:r>
              <a:rPr sz="1200" b="1" spc="-20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DE</a:t>
            </a:r>
            <a:r>
              <a:rPr sz="1200" b="1" spc="-10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ESTABILIDAD</a:t>
            </a:r>
            <a:endParaRPr sz="1200">
              <a:latin typeface="Comic Sans MS"/>
              <a:cs typeface="Comic Sans MS"/>
            </a:endParaRPr>
          </a:p>
          <a:p>
            <a:pPr marL="12700" marR="7620" algn="just">
              <a:lnSpc>
                <a:spcPct val="115799"/>
              </a:lnSpc>
              <a:spcBef>
                <a:spcPts val="840"/>
              </a:spcBef>
            </a:pPr>
            <a:r>
              <a:rPr sz="1200" spc="-5" dirty="0">
                <a:latin typeface="Comic Sans MS"/>
                <a:cs typeface="Comic Sans MS"/>
              </a:rPr>
              <a:t>Dada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determinada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perturbación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lugar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especificado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SEP,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válido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preguntarse:</a:t>
            </a:r>
            <a:endParaRPr sz="1200">
              <a:latin typeface="Comic Sans MS"/>
              <a:cs typeface="Comic Sans MS"/>
            </a:endParaRPr>
          </a:p>
          <a:p>
            <a:pPr marL="192405" indent="-180340" algn="just">
              <a:lnSpc>
                <a:spcPct val="100000"/>
              </a:lnSpc>
              <a:spcBef>
                <a:spcPts val="840"/>
              </a:spcBef>
              <a:buAutoNum type="alphaLcParenR"/>
              <a:tabLst>
                <a:tab pos="193040" algn="l"/>
              </a:tabLst>
            </a:pPr>
            <a:r>
              <a:rPr sz="1200" spc="-5" dirty="0">
                <a:latin typeface="Comic Sans MS"/>
                <a:cs typeface="Comic Sans MS"/>
              </a:rPr>
              <a:t>¿El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SEP</a:t>
            </a:r>
            <a:r>
              <a:rPr sz="1200" dirty="0">
                <a:latin typeface="Comic Sans MS"/>
                <a:cs typeface="Comic Sans MS"/>
              </a:rPr>
              <a:t> será </a:t>
            </a:r>
            <a:r>
              <a:rPr sz="1200" spc="-10" dirty="0">
                <a:latin typeface="Comic Sans MS"/>
                <a:cs typeface="Comic Sans MS"/>
              </a:rPr>
              <a:t>capaz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alcanzar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nuevamente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estado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equilibrio?</a:t>
            </a:r>
            <a:endParaRPr sz="1200">
              <a:latin typeface="Comic Sans MS"/>
              <a:cs typeface="Comic Sans MS"/>
            </a:endParaRPr>
          </a:p>
          <a:p>
            <a:pPr marL="192405" marR="5080" indent="-180340" algn="just">
              <a:lnSpc>
                <a:spcPct val="116199"/>
              </a:lnSpc>
              <a:spcBef>
                <a:spcPts val="595"/>
              </a:spcBef>
              <a:buAutoNum type="alphaLcParenR"/>
              <a:tabLst>
                <a:tab pos="208279" algn="l"/>
              </a:tabLst>
            </a:pPr>
            <a:r>
              <a:rPr sz="1200" spc="-5" dirty="0">
                <a:latin typeface="Comic Sans MS"/>
                <a:cs typeface="Comic Sans MS"/>
              </a:rPr>
              <a:t>¿Se producirán violaciones de valores límites, durante el transitorio,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 llevarán a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actuación de las protecciones y por lo </a:t>
            </a:r>
            <a:r>
              <a:rPr sz="1200" spc="-10" dirty="0">
                <a:latin typeface="Comic Sans MS"/>
                <a:cs typeface="Comic Sans MS"/>
              </a:rPr>
              <a:t>tanto </a:t>
            </a:r>
            <a:r>
              <a:rPr sz="1200" spc="-5" dirty="0">
                <a:latin typeface="Comic Sans MS"/>
                <a:cs typeface="Comic Sans MS"/>
              </a:rPr>
              <a:t>a la desconexión de elementos que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debilitará al sistema?</a:t>
            </a:r>
            <a:endParaRPr sz="1200">
              <a:latin typeface="Comic Sans MS"/>
              <a:cs typeface="Comic Sans MS"/>
            </a:endParaRPr>
          </a:p>
          <a:p>
            <a:pPr marL="12700" marR="5080" algn="just">
              <a:lnSpc>
                <a:spcPct val="116100"/>
              </a:lnSpc>
              <a:spcBef>
                <a:spcPts val="595"/>
              </a:spcBef>
            </a:pPr>
            <a:r>
              <a:rPr sz="1200" spc="-5" dirty="0">
                <a:latin typeface="Comic Sans MS"/>
                <a:cs typeface="Comic Sans MS"/>
              </a:rPr>
              <a:t>Para poder responder a estas preguntas,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 puede dividir el estudio de estabilidad en </a:t>
            </a:r>
            <a:r>
              <a:rPr sz="1200" dirty="0">
                <a:latin typeface="Comic Sans MS"/>
                <a:cs typeface="Comic Sans MS"/>
              </a:rPr>
              <a:t> tres </a:t>
            </a:r>
            <a:r>
              <a:rPr sz="1200" spc="-5" dirty="0">
                <a:latin typeface="Comic Sans MS"/>
                <a:cs typeface="Comic Sans MS"/>
              </a:rPr>
              <a:t>tipos de estudios con sus correspondientes hipótesis. Esta división </a:t>
            </a:r>
            <a:r>
              <a:rPr sz="1200" spc="-10" dirty="0">
                <a:latin typeface="Comic Sans MS"/>
                <a:cs typeface="Comic Sans MS"/>
              </a:rPr>
              <a:t>se </a:t>
            </a:r>
            <a:r>
              <a:rPr sz="1200" spc="-5" dirty="0">
                <a:latin typeface="Comic Sans MS"/>
                <a:cs typeface="Comic Sans MS"/>
              </a:rPr>
              <a:t>realiza de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acuerdo a la intensidad de las perturbaciones y al período </a:t>
            </a:r>
            <a:r>
              <a:rPr sz="1200" spc="-10" dirty="0">
                <a:latin typeface="Comic Sans MS"/>
                <a:cs typeface="Comic Sans MS"/>
              </a:rPr>
              <a:t>de tiempo </a:t>
            </a:r>
            <a:r>
              <a:rPr sz="1200" spc="-5" dirty="0">
                <a:latin typeface="Comic Sans MS"/>
                <a:cs typeface="Comic Sans MS"/>
              </a:rPr>
              <a:t>considerado en </a:t>
            </a:r>
            <a:r>
              <a:rPr sz="1200" spc="-10" dirty="0">
                <a:latin typeface="Comic Sans MS"/>
                <a:cs typeface="Comic Sans MS"/>
              </a:rPr>
              <a:t>el </a:t>
            </a:r>
            <a:r>
              <a:rPr sz="1200" spc="-5" dirty="0">
                <a:latin typeface="Comic Sans MS"/>
                <a:cs typeface="Comic Sans MS"/>
              </a:rPr>
              <a:t> análisis.</a:t>
            </a:r>
            <a:endParaRPr sz="1200">
              <a:latin typeface="Comic Sans MS"/>
              <a:cs typeface="Comic Sans MS"/>
            </a:endParaRPr>
          </a:p>
          <a:p>
            <a:pPr marL="12700" marR="5715" algn="just">
              <a:lnSpc>
                <a:spcPct val="116100"/>
              </a:lnSpc>
              <a:spcBef>
                <a:spcPts val="1390"/>
              </a:spcBef>
            </a:pPr>
            <a:r>
              <a:rPr sz="1200" b="1" spc="-5" dirty="0">
                <a:latin typeface="Comic Sans MS"/>
                <a:cs typeface="Comic Sans MS"/>
              </a:rPr>
              <a:t>1.- Estabilidad Estática</a:t>
            </a:r>
            <a:r>
              <a:rPr sz="1200" spc="-5" dirty="0">
                <a:latin typeface="Comic Sans MS"/>
                <a:cs typeface="Comic Sans MS"/>
              </a:rPr>
              <a:t>: Es la capacidad de un SEP de mantener el sincronismo de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todas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sus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unidades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generadoras,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cuando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sometido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perturbaciones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pequeñas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(pequeñas variaciones de la demanda). Se trata de determinar</a:t>
            </a:r>
            <a:r>
              <a:rPr sz="1200" spc="35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los límites</a:t>
            </a:r>
            <a:r>
              <a:rPr sz="1200" spc="70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de</a:t>
            </a:r>
            <a:r>
              <a:rPr sz="1200" spc="68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</a:t>
            </a:r>
            <a:r>
              <a:rPr sz="1200" dirty="0">
                <a:latin typeface="Comic Sans MS"/>
                <a:cs typeface="Comic Sans MS"/>
              </a:rPr>
              <a:t> región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sistema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puede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funcionar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estado estacionario sin volverse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inestable.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entrega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potencia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activa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demanda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lentamente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va </a:t>
            </a:r>
            <a:r>
              <a:rPr sz="1200" spc="-5" dirty="0">
                <a:latin typeface="Comic Sans MS"/>
                <a:cs typeface="Comic Sans MS"/>
              </a:rPr>
              <a:t> creciendo, se llegará a un punto donde su </a:t>
            </a:r>
            <a:r>
              <a:rPr sz="1200" spc="-10" dirty="0">
                <a:latin typeface="Comic Sans MS"/>
                <a:cs typeface="Comic Sans MS"/>
              </a:rPr>
              <a:t>ángulo </a:t>
            </a:r>
            <a:r>
              <a:rPr sz="1200" spc="-5" dirty="0">
                <a:latin typeface="Comic Sans MS"/>
                <a:cs typeface="Comic Sans MS"/>
              </a:rPr>
              <a:t>de carga alcanza 90º que es su límite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 estabilidad. A partir de aquí no puede entregar más potencia, perdiendo ese G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sincronismo con el resto del sistema. En este </a:t>
            </a:r>
            <a:r>
              <a:rPr sz="1200" spc="-10" dirty="0">
                <a:latin typeface="Comic Sans MS"/>
                <a:cs typeface="Comic Sans MS"/>
              </a:rPr>
              <a:t>tipo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estudio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linealiza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la </a:t>
            </a:r>
            <a:r>
              <a:rPr sz="1200" spc="-5" dirty="0">
                <a:latin typeface="Comic Sans MS"/>
                <a:cs typeface="Comic Sans MS"/>
              </a:rPr>
              <a:t>ecuación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 oscilación de la </a:t>
            </a:r>
            <a:r>
              <a:rPr sz="1200" dirty="0">
                <a:latin typeface="Comic Sans MS"/>
                <a:cs typeface="Comic Sans MS"/>
              </a:rPr>
              <a:t>MS </a:t>
            </a:r>
            <a:r>
              <a:rPr sz="1200" spc="-5" dirty="0">
                <a:latin typeface="Comic Sans MS"/>
                <a:cs typeface="Comic Sans MS"/>
              </a:rPr>
              <a:t>(ecuación diferencial de 2do orden), pudiendo ser resuelta de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forma analítica.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Comic Sans MS"/>
              <a:cs typeface="Comic Sans MS"/>
            </a:endParaRPr>
          </a:p>
          <a:p>
            <a:pPr marL="12700" marR="5715" algn="just">
              <a:lnSpc>
                <a:spcPct val="116300"/>
              </a:lnSpc>
            </a:pPr>
            <a:r>
              <a:rPr sz="1200" b="1" spc="-5" dirty="0">
                <a:latin typeface="Comic Sans MS"/>
                <a:cs typeface="Comic Sans MS"/>
              </a:rPr>
              <a:t>2.- Estabilidad Transitoria</a:t>
            </a:r>
            <a:r>
              <a:rPr sz="1200" spc="-5" dirty="0">
                <a:latin typeface="Comic Sans MS"/>
                <a:cs typeface="Comic Sans MS"/>
              </a:rPr>
              <a:t>: Es la capacidad de un SEP de mantener el sincronismo </a:t>
            </a:r>
            <a:r>
              <a:rPr sz="1200" spc="-10" dirty="0">
                <a:latin typeface="Comic Sans MS"/>
                <a:cs typeface="Comic Sans MS"/>
              </a:rPr>
              <a:t>de </a:t>
            </a:r>
            <a:r>
              <a:rPr sz="1200" spc="-5" dirty="0">
                <a:latin typeface="Comic Sans MS"/>
                <a:cs typeface="Comic Sans MS"/>
              </a:rPr>
              <a:t> todas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sus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unidades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generadoras,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cuando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sometido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perturbación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severa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(ctocto,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apertura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líneas,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variación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brusca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demanda,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salida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G).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Comic Sans MS"/>
              <a:cs typeface="Comic Sans MS"/>
            </a:endParaRPr>
          </a:p>
          <a:p>
            <a:pPr marL="12700" marR="5715" algn="just">
              <a:lnSpc>
                <a:spcPct val="115999"/>
              </a:lnSpc>
            </a:pPr>
            <a:r>
              <a:rPr sz="1200" b="1" spc="-5" dirty="0">
                <a:latin typeface="Comic Sans MS"/>
                <a:cs typeface="Comic Sans MS"/>
              </a:rPr>
              <a:t>3.-</a:t>
            </a:r>
            <a:r>
              <a:rPr sz="1200" b="1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Estabilidad</a:t>
            </a:r>
            <a:r>
              <a:rPr sz="1200" b="1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Dinámica</a:t>
            </a:r>
            <a:r>
              <a:rPr sz="1200" spc="-5" dirty="0">
                <a:latin typeface="Comic Sans MS"/>
                <a:cs typeface="Comic Sans MS"/>
              </a:rPr>
              <a:t>: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vez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superada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primera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parte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período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transitorio</a:t>
            </a:r>
            <a:r>
              <a:rPr sz="1200" spc="16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spc="7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suponiendo</a:t>
            </a:r>
            <a:r>
              <a:rPr sz="1200" spc="8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8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ninguna</a:t>
            </a:r>
            <a:r>
              <a:rPr sz="1200" spc="509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máquina</a:t>
            </a:r>
            <a:r>
              <a:rPr sz="1200" spc="509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ha</a:t>
            </a:r>
            <a:r>
              <a:rPr sz="1200" spc="5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perdido</a:t>
            </a:r>
            <a:r>
              <a:rPr sz="1200" spc="5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sincronismo,</a:t>
            </a:r>
            <a:r>
              <a:rPr sz="1200" spc="5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5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estudia </a:t>
            </a:r>
            <a:r>
              <a:rPr sz="1200" spc="-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variación de las variables eléctricas </a:t>
            </a:r>
            <a:r>
              <a:rPr sz="1200" spc="-10" dirty="0">
                <a:latin typeface="Comic Sans MS"/>
                <a:cs typeface="Comic Sans MS"/>
              </a:rPr>
              <a:t>durante</a:t>
            </a:r>
            <a:r>
              <a:rPr sz="1200" spc="3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minutos, considerando ya la acción de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reguladores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las</a:t>
            </a:r>
            <a:r>
              <a:rPr sz="1200" spc="-5" dirty="0">
                <a:latin typeface="Comic Sans MS"/>
                <a:cs typeface="Comic Sans MS"/>
              </a:rPr>
              <a:t> máquinas,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así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como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también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acciones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corte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de</a:t>
            </a:r>
            <a:r>
              <a:rPr sz="1200" spc="-5" dirty="0">
                <a:latin typeface="Comic Sans MS"/>
                <a:cs typeface="Comic Sans MS"/>
              </a:rPr>
              <a:t> carga,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amortiguamiento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 sistema,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etc..</a:t>
            </a:r>
            <a:endParaRPr sz="1200">
              <a:latin typeface="Comic Sans MS"/>
              <a:cs typeface="Comic Sans MS"/>
            </a:endParaRPr>
          </a:p>
          <a:p>
            <a:pPr marL="12700" marR="5080" algn="just">
              <a:lnSpc>
                <a:spcPct val="116199"/>
              </a:lnSpc>
              <a:spcBef>
                <a:spcPts val="835"/>
              </a:spcBef>
            </a:pPr>
            <a:r>
              <a:rPr sz="1200" spc="-5" dirty="0">
                <a:latin typeface="Comic Sans MS"/>
                <a:cs typeface="Comic Sans MS"/>
              </a:rPr>
              <a:t>Si la perturbación no involucró cambios de las potencias generadas o demandadas y si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luego de finalizado el período analizado hay estabilidad, entonces los ángulos de carga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114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todos</a:t>
            </a:r>
            <a:r>
              <a:rPr sz="1200" spc="1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los</a:t>
            </a:r>
            <a:r>
              <a:rPr sz="1200" spc="114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Gs</a:t>
            </a:r>
            <a:r>
              <a:rPr sz="1200" spc="1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regresarán</a:t>
            </a:r>
            <a:r>
              <a:rPr sz="1200" spc="10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spc="2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sus</a:t>
            </a:r>
            <a:r>
              <a:rPr sz="1200" spc="1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estados</a:t>
            </a:r>
            <a:r>
              <a:rPr sz="1200" spc="114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iniciales</a:t>
            </a:r>
            <a:r>
              <a:rPr sz="1200" spc="1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pre-perturbación.</a:t>
            </a:r>
            <a:r>
              <a:rPr sz="1200" spc="1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</a:t>
            </a:r>
            <a:r>
              <a:rPr sz="1200" spc="114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hay</a:t>
            </a:r>
            <a:r>
              <a:rPr sz="1200" spc="114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cambios </a:t>
            </a:r>
            <a:r>
              <a:rPr sz="1200" spc="-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 potencia</a:t>
            </a:r>
            <a:r>
              <a:rPr sz="1200" spc="7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 hay estabilidad, los ángulos de carga de </a:t>
            </a:r>
            <a:r>
              <a:rPr sz="1200" spc="-10" dirty="0">
                <a:latin typeface="Comic Sans MS"/>
                <a:cs typeface="Comic Sans MS"/>
              </a:rPr>
              <a:t>los Gs </a:t>
            </a:r>
            <a:r>
              <a:rPr sz="1200" spc="-5" dirty="0">
                <a:latin typeface="Comic Sans MS"/>
                <a:cs typeface="Comic Sans MS"/>
              </a:rPr>
              <a:t>alcanzan nuevos valores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equilibrio.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10</a:t>
            </a:fld>
            <a:endParaRPr spc="-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1236983"/>
            <a:ext cx="6148070" cy="1376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Comic Sans MS"/>
                <a:cs typeface="Comic Sans MS"/>
              </a:rPr>
              <a:t>Puntos</a:t>
            </a:r>
            <a:r>
              <a:rPr sz="1200" b="1" spc="-10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a tener</a:t>
            </a:r>
            <a:r>
              <a:rPr sz="1200" b="1" spc="-15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en cuenta</a:t>
            </a:r>
            <a:endParaRPr sz="12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sz="1200" spc="-5" dirty="0">
                <a:latin typeface="Comic Sans MS"/>
                <a:cs typeface="Comic Sans MS"/>
              </a:rPr>
              <a:t>1.-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Estabilidad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equivalente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pensar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equilibrio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entre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fuerzas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opuestas.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Comic Sans MS"/>
              <a:cs typeface="Comic Sans MS"/>
            </a:endParaRPr>
          </a:p>
          <a:p>
            <a:pPr marL="12700" marR="5080" algn="just">
              <a:lnSpc>
                <a:spcPct val="115799"/>
              </a:lnSpc>
            </a:pPr>
            <a:r>
              <a:rPr sz="1200" spc="-5" dirty="0">
                <a:latin typeface="Comic Sans MS"/>
                <a:cs typeface="Comic Sans MS"/>
              </a:rPr>
              <a:t>2.-</a:t>
            </a:r>
            <a:r>
              <a:rPr sz="1200" spc="1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Debido</a:t>
            </a:r>
            <a:r>
              <a:rPr sz="1200" spc="1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spc="1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1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spc="1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los</a:t>
            </a:r>
            <a:r>
              <a:rPr sz="1200" spc="1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SEP</a:t>
            </a:r>
            <a:r>
              <a:rPr sz="1200" spc="1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los</a:t>
            </a:r>
            <a:r>
              <a:rPr sz="1200" spc="1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elementos</a:t>
            </a:r>
            <a:r>
              <a:rPr sz="1200" spc="1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principales</a:t>
            </a:r>
            <a:r>
              <a:rPr sz="1200" spc="1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</a:t>
            </a:r>
            <a:r>
              <a:rPr sz="1200" spc="1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estudio</a:t>
            </a:r>
            <a:r>
              <a:rPr sz="1200" spc="1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1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estabilidad</a:t>
            </a:r>
            <a:r>
              <a:rPr sz="1200" spc="140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son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los Gs, es decir cuerpos que </a:t>
            </a:r>
            <a:r>
              <a:rPr sz="1200" dirty="0">
                <a:latin typeface="Comic Sans MS"/>
                <a:cs typeface="Comic Sans MS"/>
              </a:rPr>
              <a:t>rotan </a:t>
            </a:r>
            <a:r>
              <a:rPr sz="1200" spc="-5" dirty="0">
                <a:latin typeface="Comic Sans MS"/>
                <a:cs typeface="Comic Sans MS"/>
              </a:rPr>
              <a:t>a una velocidad angular ω, en lugar de fuerza </a:t>
            </a:r>
            <a:r>
              <a:rPr sz="1200" spc="-10" dirty="0">
                <a:latin typeface="Comic Sans MS"/>
                <a:cs typeface="Comic Sans MS"/>
              </a:rPr>
              <a:t>se </a:t>
            </a:r>
            <a:r>
              <a:rPr sz="1200" spc="-5" dirty="0">
                <a:latin typeface="Comic Sans MS"/>
                <a:cs typeface="Comic Sans MS"/>
              </a:rPr>
              <a:t> habla 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torque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τ,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lugar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torque se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puede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hablar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 potencia P,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como: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11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681227" y="2637539"/>
            <a:ext cx="9671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7" baseline="6944" dirty="0">
                <a:latin typeface="Comic Sans MS"/>
                <a:cs typeface="Comic Sans MS"/>
              </a:rPr>
              <a:t>ω</a:t>
            </a:r>
            <a:r>
              <a:rPr sz="1800" spc="-30" baseline="6944" dirty="0">
                <a:latin typeface="Comic Sans MS"/>
                <a:cs typeface="Comic Sans MS"/>
              </a:rPr>
              <a:t> </a:t>
            </a:r>
            <a:r>
              <a:rPr sz="1800" spc="-7" baseline="6944" dirty="0">
                <a:latin typeface="Comic Sans MS"/>
                <a:cs typeface="Comic Sans MS"/>
              </a:rPr>
              <a:t>≈</a:t>
            </a:r>
            <a:r>
              <a:rPr sz="1800" spc="-22" baseline="6944" dirty="0">
                <a:latin typeface="Comic Sans MS"/>
                <a:cs typeface="Comic Sans MS"/>
              </a:rPr>
              <a:t> </a:t>
            </a:r>
            <a:r>
              <a:rPr sz="1800" spc="-7" baseline="6944" dirty="0">
                <a:latin typeface="Comic Sans MS"/>
                <a:cs typeface="Comic Sans MS"/>
              </a:rPr>
              <a:t>ω</a:t>
            </a:r>
            <a:r>
              <a:rPr sz="800" spc="-5" dirty="0">
                <a:latin typeface="Comic Sans MS"/>
                <a:cs typeface="Comic Sans MS"/>
              </a:rPr>
              <a:t>sincrónica</a:t>
            </a:r>
            <a:endParaRPr sz="8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33729" y="2617727"/>
            <a:ext cx="20955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3050" algn="l"/>
                <a:tab pos="1209040" algn="l"/>
              </a:tabLst>
            </a:pP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spc="-5" dirty="0">
                <a:latin typeface="Times New Roman"/>
                <a:cs typeface="Times New Roman"/>
              </a:rPr>
              <a:t>	</a:t>
            </a:r>
            <a:r>
              <a:rPr sz="1200" spc="-5" dirty="0">
                <a:latin typeface="Comic Sans MS"/>
                <a:cs typeface="Comic Sans MS"/>
              </a:rPr>
              <a:t>P =</a:t>
            </a:r>
            <a:r>
              <a:rPr sz="1200" spc="35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ω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Wingdings"/>
                <a:cs typeface="Wingdings"/>
              </a:rPr>
              <a:t></a:t>
            </a:r>
            <a:r>
              <a:rPr sz="1200" spc="-5" dirty="0">
                <a:latin typeface="Times New Roman"/>
                <a:cs typeface="Times New Roman"/>
              </a:rPr>
              <a:t>	</a:t>
            </a:r>
            <a:r>
              <a:rPr sz="1200" spc="-5" dirty="0">
                <a:latin typeface="Comic Sans MS"/>
                <a:cs typeface="Comic Sans MS"/>
              </a:rPr>
              <a:t>P</a:t>
            </a:r>
            <a:r>
              <a:rPr sz="1200" spc="3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≈</a:t>
            </a:r>
            <a:r>
              <a:rPr sz="1200" spc="3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cte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x</a:t>
            </a:r>
            <a:r>
              <a:rPr sz="1200" spc="-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5821" y="3041398"/>
            <a:ext cx="6249035" cy="1772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 algn="just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3.-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potencia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puede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ser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tipo</a:t>
            </a:r>
            <a:r>
              <a:rPr sz="1200" spc="-5" dirty="0">
                <a:latin typeface="Comic Sans MS"/>
                <a:cs typeface="Comic Sans MS"/>
              </a:rPr>
              <a:t> mecánica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</a:t>
            </a:r>
            <a:r>
              <a:rPr sz="1200" spc="-7" baseline="-10416" dirty="0">
                <a:latin typeface="Comic Sans MS"/>
                <a:cs typeface="Comic Sans MS"/>
              </a:rPr>
              <a:t>mec</a:t>
            </a:r>
            <a:r>
              <a:rPr sz="1200" spc="202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</a:t>
            </a:r>
            <a:r>
              <a:rPr sz="1200" spc="3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eléctrica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</a:t>
            </a:r>
            <a:r>
              <a:rPr sz="1200" spc="-7" baseline="-10416" dirty="0">
                <a:latin typeface="Comic Sans MS"/>
                <a:cs typeface="Comic Sans MS"/>
              </a:rPr>
              <a:t>elec</a:t>
            </a:r>
            <a:endParaRPr sz="1200" baseline="-10416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</a:pPr>
            <a:endParaRPr sz="1200">
              <a:latin typeface="Comic Sans MS"/>
              <a:cs typeface="Comic Sans MS"/>
            </a:endParaRPr>
          </a:p>
          <a:p>
            <a:pPr marL="63500" marR="55880" algn="just">
              <a:lnSpc>
                <a:spcPct val="116199"/>
              </a:lnSpc>
            </a:pPr>
            <a:r>
              <a:rPr sz="1200" spc="-5" dirty="0">
                <a:latin typeface="Comic Sans MS"/>
                <a:cs typeface="Comic Sans MS"/>
              </a:rPr>
              <a:t>4.- En una máquina, </a:t>
            </a:r>
            <a:r>
              <a:rPr sz="1200" dirty="0">
                <a:latin typeface="Comic Sans MS"/>
                <a:cs typeface="Comic Sans MS"/>
              </a:rPr>
              <a:t>la </a:t>
            </a:r>
            <a:r>
              <a:rPr sz="1200" spc="-5" dirty="0">
                <a:latin typeface="Comic Sans MS"/>
                <a:cs typeface="Comic Sans MS"/>
              </a:rPr>
              <a:t>estabilidad viene dada por el equilibrio entre la potencia de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entrada P</a:t>
            </a:r>
            <a:r>
              <a:rPr sz="1200" spc="-7" baseline="-10416" dirty="0">
                <a:latin typeface="Comic Sans MS"/>
                <a:cs typeface="Comic Sans MS"/>
              </a:rPr>
              <a:t>ent </a:t>
            </a:r>
            <a:r>
              <a:rPr sz="1200" spc="-5" dirty="0">
                <a:latin typeface="Comic Sans MS"/>
                <a:cs typeface="Comic Sans MS"/>
              </a:rPr>
              <a:t>(potencia que tiende a acelerarla) y </a:t>
            </a:r>
            <a:r>
              <a:rPr sz="1200" dirty="0">
                <a:latin typeface="Comic Sans MS"/>
                <a:cs typeface="Comic Sans MS"/>
              </a:rPr>
              <a:t>la </a:t>
            </a:r>
            <a:r>
              <a:rPr sz="1200" spc="-5" dirty="0">
                <a:latin typeface="Comic Sans MS"/>
                <a:cs typeface="Comic Sans MS"/>
              </a:rPr>
              <a:t>potencia de salida P</a:t>
            </a:r>
            <a:r>
              <a:rPr sz="1200" spc="-7" baseline="-10416" dirty="0">
                <a:latin typeface="Comic Sans MS"/>
                <a:cs typeface="Comic Sans MS"/>
              </a:rPr>
              <a:t>sal </a:t>
            </a:r>
            <a:r>
              <a:rPr sz="1200" spc="-5" dirty="0">
                <a:latin typeface="Comic Sans MS"/>
                <a:cs typeface="Comic Sans MS"/>
              </a:rPr>
              <a:t>(potencia que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tiende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 frenarla).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50">
              <a:latin typeface="Comic Sans MS"/>
              <a:cs typeface="Comic Sans MS"/>
            </a:endParaRPr>
          </a:p>
          <a:p>
            <a:pPr marL="63500" algn="just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latin typeface="Comic Sans MS"/>
                <a:cs typeface="Comic Sans MS"/>
              </a:rPr>
              <a:t>5.-</a:t>
            </a:r>
            <a:r>
              <a:rPr sz="1200" spc="3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spc="-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</a:t>
            </a:r>
            <a:r>
              <a:rPr sz="1200" spc="-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G:</a:t>
            </a:r>
            <a:endParaRPr sz="1200">
              <a:latin typeface="Comic Sans MS"/>
              <a:cs typeface="Comic Sans MS"/>
            </a:endParaRPr>
          </a:p>
          <a:p>
            <a:pPr marL="405765">
              <a:lnSpc>
                <a:spcPct val="100000"/>
              </a:lnSpc>
              <a:spcBef>
                <a:spcPts val="825"/>
              </a:spcBef>
            </a:pPr>
            <a:r>
              <a:rPr sz="1200" spc="-5" dirty="0">
                <a:latin typeface="Comic Sans MS"/>
                <a:cs typeface="Comic Sans MS"/>
              </a:rPr>
              <a:t>P</a:t>
            </a:r>
            <a:r>
              <a:rPr sz="1200" spc="-7" baseline="-10416" dirty="0">
                <a:latin typeface="Comic Sans MS"/>
                <a:cs typeface="Comic Sans MS"/>
              </a:rPr>
              <a:t>ent</a:t>
            </a:r>
            <a:r>
              <a:rPr sz="1200" spc="179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=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</a:t>
            </a:r>
            <a:r>
              <a:rPr sz="1200" spc="-7" baseline="-10416" dirty="0">
                <a:latin typeface="Comic Sans MS"/>
                <a:cs typeface="Comic Sans MS"/>
              </a:rPr>
              <a:t>mec</a:t>
            </a:r>
            <a:r>
              <a:rPr sz="1200" spc="165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=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mecánica en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 eje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24128" y="4912870"/>
            <a:ext cx="7264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7" baseline="6944" dirty="0">
                <a:latin typeface="Comic Sans MS"/>
                <a:cs typeface="Comic Sans MS"/>
              </a:rPr>
              <a:t>P</a:t>
            </a:r>
            <a:r>
              <a:rPr sz="800" spc="-5" dirty="0">
                <a:latin typeface="Comic Sans MS"/>
                <a:cs typeface="Comic Sans MS"/>
              </a:rPr>
              <a:t>sal</a:t>
            </a:r>
            <a:r>
              <a:rPr sz="800" spc="95" dirty="0">
                <a:latin typeface="Comic Sans MS"/>
                <a:cs typeface="Comic Sans MS"/>
              </a:rPr>
              <a:t> </a:t>
            </a:r>
            <a:r>
              <a:rPr sz="1800" spc="-7" baseline="6944" dirty="0">
                <a:latin typeface="Comic Sans MS"/>
                <a:cs typeface="Comic Sans MS"/>
              </a:rPr>
              <a:t>=</a:t>
            </a:r>
            <a:r>
              <a:rPr sz="1800" spc="-30" baseline="6944" dirty="0">
                <a:latin typeface="Comic Sans MS"/>
                <a:cs typeface="Comic Sans MS"/>
              </a:rPr>
              <a:t> </a:t>
            </a:r>
            <a:r>
              <a:rPr sz="1800" spc="-7" baseline="6944" dirty="0">
                <a:latin typeface="Comic Sans MS"/>
                <a:cs typeface="Comic Sans MS"/>
              </a:rPr>
              <a:t>P</a:t>
            </a:r>
            <a:r>
              <a:rPr sz="800" spc="-5" dirty="0">
                <a:latin typeface="Comic Sans MS"/>
                <a:cs typeface="Comic Sans MS"/>
              </a:rPr>
              <a:t>elec</a:t>
            </a:r>
            <a:endParaRPr sz="800">
              <a:latin typeface="Comic Sans MS"/>
              <a:cs typeface="Comic Sans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90191" y="4893058"/>
            <a:ext cx="23736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= P eléctrica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generada +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pérdidas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5827" y="5318254"/>
            <a:ext cx="6223635" cy="2773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5765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spc="-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</a:t>
            </a:r>
            <a:r>
              <a:rPr sz="1200" spc="-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Motor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M:</a:t>
            </a:r>
            <a:endParaRPr sz="1200">
              <a:latin typeface="Comic Sans MS"/>
              <a:cs typeface="Comic Sans MS"/>
            </a:endParaRPr>
          </a:p>
          <a:p>
            <a:pPr marL="405765">
              <a:lnSpc>
                <a:spcPct val="100000"/>
              </a:lnSpc>
              <a:spcBef>
                <a:spcPts val="980"/>
              </a:spcBef>
            </a:pPr>
            <a:r>
              <a:rPr sz="1800" spc="-7" baseline="6944" dirty="0">
                <a:latin typeface="Comic Sans MS"/>
                <a:cs typeface="Comic Sans MS"/>
              </a:rPr>
              <a:t>P</a:t>
            </a:r>
            <a:r>
              <a:rPr sz="800" spc="-5" dirty="0">
                <a:latin typeface="Comic Sans MS"/>
                <a:cs typeface="Comic Sans MS"/>
              </a:rPr>
              <a:t>ent</a:t>
            </a:r>
            <a:r>
              <a:rPr sz="800" spc="100" dirty="0">
                <a:latin typeface="Comic Sans MS"/>
                <a:cs typeface="Comic Sans MS"/>
              </a:rPr>
              <a:t> </a:t>
            </a:r>
            <a:r>
              <a:rPr sz="1800" spc="-7" baseline="6944" dirty="0">
                <a:latin typeface="Comic Sans MS"/>
                <a:cs typeface="Comic Sans MS"/>
              </a:rPr>
              <a:t>=</a:t>
            </a:r>
            <a:r>
              <a:rPr sz="1800" spc="-30" baseline="6944" dirty="0">
                <a:latin typeface="Comic Sans MS"/>
                <a:cs typeface="Comic Sans MS"/>
              </a:rPr>
              <a:t> </a:t>
            </a:r>
            <a:r>
              <a:rPr sz="1800" spc="-7" baseline="6944" dirty="0">
                <a:latin typeface="Comic Sans MS"/>
                <a:cs typeface="Comic Sans MS"/>
              </a:rPr>
              <a:t>P</a:t>
            </a:r>
            <a:r>
              <a:rPr sz="800" spc="-5" dirty="0">
                <a:latin typeface="Comic Sans MS"/>
                <a:cs typeface="Comic Sans MS"/>
              </a:rPr>
              <a:t>elec</a:t>
            </a:r>
            <a:endParaRPr sz="800">
              <a:latin typeface="Comic Sans MS"/>
              <a:cs typeface="Comic Sans MS"/>
            </a:endParaRPr>
          </a:p>
          <a:p>
            <a:pPr marL="405765">
              <a:lnSpc>
                <a:spcPct val="100000"/>
              </a:lnSpc>
              <a:spcBef>
                <a:spcPts val="840"/>
              </a:spcBef>
            </a:pPr>
            <a:r>
              <a:rPr sz="1800" spc="-7" baseline="6944" dirty="0">
                <a:latin typeface="Comic Sans MS"/>
                <a:cs typeface="Comic Sans MS"/>
              </a:rPr>
              <a:t>P</a:t>
            </a:r>
            <a:r>
              <a:rPr sz="800" spc="-5" dirty="0">
                <a:latin typeface="Comic Sans MS"/>
                <a:cs typeface="Comic Sans MS"/>
              </a:rPr>
              <a:t>sal</a:t>
            </a:r>
            <a:r>
              <a:rPr sz="800" spc="110" dirty="0">
                <a:latin typeface="Comic Sans MS"/>
                <a:cs typeface="Comic Sans MS"/>
              </a:rPr>
              <a:t> </a:t>
            </a:r>
            <a:r>
              <a:rPr sz="1800" spc="-7" baseline="6944" dirty="0">
                <a:latin typeface="Comic Sans MS"/>
                <a:cs typeface="Comic Sans MS"/>
              </a:rPr>
              <a:t>=</a:t>
            </a:r>
            <a:r>
              <a:rPr sz="1800" baseline="6944" dirty="0">
                <a:latin typeface="Comic Sans MS"/>
                <a:cs typeface="Comic Sans MS"/>
              </a:rPr>
              <a:t> </a:t>
            </a:r>
            <a:r>
              <a:rPr sz="1800" spc="-7" baseline="6944" dirty="0">
                <a:latin typeface="Comic Sans MS"/>
                <a:cs typeface="Comic Sans MS"/>
              </a:rPr>
              <a:t>P</a:t>
            </a:r>
            <a:r>
              <a:rPr sz="800" spc="-5" dirty="0">
                <a:latin typeface="Comic Sans MS"/>
                <a:cs typeface="Comic Sans MS"/>
              </a:rPr>
              <a:t>mec</a:t>
            </a:r>
            <a:r>
              <a:rPr sz="800" spc="110" dirty="0">
                <a:latin typeface="Comic Sans MS"/>
                <a:cs typeface="Comic Sans MS"/>
              </a:rPr>
              <a:t> </a:t>
            </a:r>
            <a:r>
              <a:rPr sz="800" spc="-5" dirty="0">
                <a:latin typeface="Comic Sans MS"/>
                <a:cs typeface="Comic Sans MS"/>
              </a:rPr>
              <a:t>producida</a:t>
            </a:r>
            <a:r>
              <a:rPr sz="800" spc="110" dirty="0">
                <a:latin typeface="Comic Sans MS"/>
                <a:cs typeface="Comic Sans MS"/>
              </a:rPr>
              <a:t> </a:t>
            </a:r>
            <a:r>
              <a:rPr sz="1800" spc="-7" baseline="6944" dirty="0">
                <a:latin typeface="Comic Sans MS"/>
                <a:cs typeface="Comic Sans MS"/>
              </a:rPr>
              <a:t>+ pérdidas</a:t>
            </a:r>
            <a:endParaRPr sz="1800" baseline="6944">
              <a:latin typeface="Comic Sans MS"/>
              <a:cs typeface="Comic Sans MS"/>
            </a:endParaRPr>
          </a:p>
          <a:p>
            <a:pPr marL="63500">
              <a:lnSpc>
                <a:spcPct val="100000"/>
              </a:lnSpc>
              <a:spcBef>
                <a:spcPts val="915"/>
              </a:spcBef>
            </a:pP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general,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poniéndose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lado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conservativo,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pérdidas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pueden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ser</a:t>
            </a:r>
            <a:r>
              <a:rPr sz="1200" spc="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despreciadas.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Comic Sans MS"/>
              <a:cs typeface="Comic Sans MS"/>
            </a:endParaRPr>
          </a:p>
          <a:p>
            <a:pPr marL="62865" marR="30480">
              <a:lnSpc>
                <a:spcPct val="116700"/>
              </a:lnSpc>
            </a:pPr>
            <a:r>
              <a:rPr sz="1200" spc="-5" dirty="0">
                <a:latin typeface="Comic Sans MS"/>
                <a:cs typeface="Comic Sans MS"/>
              </a:rPr>
              <a:t>6.-</a:t>
            </a:r>
            <a:r>
              <a:rPr sz="1200" spc="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Hay</a:t>
            </a:r>
            <a:r>
              <a:rPr sz="1200" spc="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constantes</a:t>
            </a:r>
            <a:r>
              <a:rPr sz="1200" spc="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aceleraciones</a:t>
            </a:r>
            <a:r>
              <a:rPr sz="1200" spc="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spc="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desaceleraciones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rotor</a:t>
            </a:r>
            <a:r>
              <a:rPr sz="1200" spc="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una</a:t>
            </a:r>
            <a:r>
              <a:rPr sz="1200" spc="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máquina</a:t>
            </a:r>
            <a:r>
              <a:rPr sz="1200" spc="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 </a:t>
            </a:r>
            <a:r>
              <a:rPr sz="1200" spc="-3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van compensando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continuamente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Wingdings"/>
                <a:cs typeface="Wingdings"/>
              </a:rPr>
              <a:t>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estudia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hay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no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desequilibrio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permanente.</a:t>
            </a:r>
            <a:endParaRPr sz="1200">
              <a:latin typeface="Comic Sans MS"/>
              <a:cs typeface="Comic Sans MS"/>
            </a:endParaRPr>
          </a:p>
          <a:p>
            <a:pPr marL="335915" marR="2630170" indent="-273050">
              <a:lnSpc>
                <a:spcPct val="168300"/>
              </a:lnSpc>
              <a:spcBef>
                <a:spcPts val="925"/>
              </a:spcBef>
            </a:pPr>
            <a:r>
              <a:rPr sz="1200" spc="-5" dirty="0">
                <a:latin typeface="Comic Sans MS"/>
                <a:cs typeface="Comic Sans MS"/>
              </a:rPr>
              <a:t>7.-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equilibrio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MS se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cumple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siguiente: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800" spc="-7" baseline="6944" dirty="0">
                <a:latin typeface="Comic Sans MS"/>
                <a:cs typeface="Comic Sans MS"/>
              </a:rPr>
              <a:t>P</a:t>
            </a:r>
            <a:r>
              <a:rPr sz="800" spc="-5" dirty="0">
                <a:latin typeface="Comic Sans MS"/>
                <a:cs typeface="Comic Sans MS"/>
              </a:rPr>
              <a:t>mec</a:t>
            </a:r>
            <a:r>
              <a:rPr sz="800" spc="110" dirty="0">
                <a:latin typeface="Comic Sans MS"/>
                <a:cs typeface="Comic Sans MS"/>
              </a:rPr>
              <a:t> </a:t>
            </a:r>
            <a:r>
              <a:rPr sz="1800" spc="-7" baseline="6944" dirty="0">
                <a:latin typeface="Comic Sans MS"/>
                <a:cs typeface="Comic Sans MS"/>
              </a:rPr>
              <a:t>=</a:t>
            </a:r>
            <a:r>
              <a:rPr sz="1800" spc="7" baseline="6944" dirty="0">
                <a:latin typeface="Comic Sans MS"/>
                <a:cs typeface="Comic Sans MS"/>
              </a:rPr>
              <a:t> </a:t>
            </a:r>
            <a:r>
              <a:rPr sz="1800" spc="-7" baseline="6944" dirty="0">
                <a:latin typeface="Comic Sans MS"/>
                <a:cs typeface="Comic Sans MS"/>
              </a:rPr>
              <a:t>P</a:t>
            </a:r>
            <a:r>
              <a:rPr sz="800" spc="-5" dirty="0">
                <a:latin typeface="Comic Sans MS"/>
                <a:cs typeface="Comic Sans MS"/>
              </a:rPr>
              <a:t>elec</a:t>
            </a:r>
            <a:endParaRPr sz="800">
              <a:latin typeface="Comic Sans MS"/>
              <a:cs typeface="Comic Sans MS"/>
            </a:endParaRPr>
          </a:p>
          <a:p>
            <a:pPr marL="291465">
              <a:lnSpc>
                <a:spcPct val="100000"/>
              </a:lnSpc>
              <a:spcBef>
                <a:spcPts val="915"/>
              </a:spcBef>
            </a:pPr>
            <a:r>
              <a:rPr sz="1200" spc="-5" dirty="0">
                <a:latin typeface="Comic Sans MS"/>
                <a:cs typeface="Comic Sans MS"/>
              </a:rPr>
              <a:t>Inmediatamente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después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perturbación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igualdad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deja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ser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cierta: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42135" y="8171181"/>
            <a:ext cx="10433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80744" algn="l"/>
              </a:tabLst>
            </a:pPr>
            <a:r>
              <a:rPr sz="1200" spc="-5" dirty="0">
                <a:latin typeface="Comic Sans MS"/>
                <a:cs typeface="Comic Sans MS"/>
              </a:rPr>
              <a:t>≠</a:t>
            </a:r>
            <a:r>
              <a:rPr sz="1200" spc="-5" dirty="0">
                <a:latin typeface="Times New Roman"/>
                <a:cs typeface="Times New Roman"/>
              </a:rPr>
              <a:t>	</a:t>
            </a:r>
            <a:r>
              <a:rPr sz="1200" spc="-5" dirty="0">
                <a:latin typeface="Wingdings"/>
                <a:cs typeface="Wingdings"/>
              </a:rPr>
              <a:t></a:t>
            </a:r>
            <a:endParaRPr sz="1200">
              <a:latin typeface="Wingdings"/>
              <a:cs typeface="Wingding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95604" y="8190993"/>
            <a:ext cx="28162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693420" algn="l"/>
                <a:tab pos="1790700" algn="l"/>
                <a:tab pos="2199005" algn="l"/>
                <a:tab pos="2420620" algn="l"/>
              </a:tabLst>
            </a:pPr>
            <a:r>
              <a:rPr sz="1800" spc="-7" baseline="6944" dirty="0">
                <a:latin typeface="Comic Sans MS"/>
                <a:cs typeface="Comic Sans MS"/>
              </a:rPr>
              <a:t>P</a:t>
            </a:r>
            <a:r>
              <a:rPr sz="800" spc="-5" dirty="0">
                <a:latin typeface="Comic Sans MS"/>
                <a:cs typeface="Comic Sans MS"/>
              </a:rPr>
              <a:t>mec</a:t>
            </a:r>
            <a:r>
              <a:rPr sz="800" spc="-5" dirty="0">
                <a:latin typeface="Times New Roman"/>
                <a:cs typeface="Times New Roman"/>
              </a:rPr>
              <a:t>	</a:t>
            </a:r>
            <a:r>
              <a:rPr sz="1800" spc="-7" baseline="6944" dirty="0">
                <a:latin typeface="Comic Sans MS"/>
                <a:cs typeface="Comic Sans MS"/>
              </a:rPr>
              <a:t>P</a:t>
            </a:r>
            <a:r>
              <a:rPr sz="800" spc="-5" dirty="0">
                <a:latin typeface="Comic Sans MS"/>
                <a:cs typeface="Comic Sans MS"/>
              </a:rPr>
              <a:t>elect</a:t>
            </a:r>
            <a:r>
              <a:rPr sz="800" spc="-5" dirty="0">
                <a:latin typeface="Times New Roman"/>
                <a:cs typeface="Times New Roman"/>
              </a:rPr>
              <a:t>	</a:t>
            </a:r>
            <a:r>
              <a:rPr sz="1800" spc="-7" baseline="6944" dirty="0">
                <a:latin typeface="Comic Sans MS"/>
                <a:cs typeface="Comic Sans MS"/>
              </a:rPr>
              <a:t>P</a:t>
            </a:r>
            <a:r>
              <a:rPr sz="800" spc="-5" dirty="0">
                <a:latin typeface="Comic Sans MS"/>
                <a:cs typeface="Comic Sans MS"/>
              </a:rPr>
              <a:t>mec</a:t>
            </a:r>
            <a:r>
              <a:rPr sz="800" spc="-5" dirty="0">
                <a:latin typeface="Times New Roman"/>
                <a:cs typeface="Times New Roman"/>
              </a:rPr>
              <a:t>	</a:t>
            </a:r>
            <a:r>
              <a:rPr sz="1800" spc="-7" baseline="6944" dirty="0">
                <a:latin typeface="Comic Sans MS"/>
                <a:cs typeface="Comic Sans MS"/>
              </a:rPr>
              <a:t>-</a:t>
            </a:r>
            <a:r>
              <a:rPr sz="1800" spc="-7" baseline="6944" dirty="0">
                <a:latin typeface="Times New Roman"/>
                <a:cs typeface="Times New Roman"/>
              </a:rPr>
              <a:t>	</a:t>
            </a:r>
            <a:r>
              <a:rPr sz="1800" spc="-7" baseline="6944" dirty="0">
                <a:latin typeface="Comic Sans MS"/>
                <a:cs typeface="Comic Sans MS"/>
              </a:rPr>
              <a:t>P</a:t>
            </a:r>
            <a:r>
              <a:rPr sz="800" spc="-5" dirty="0">
                <a:latin typeface="Comic Sans MS"/>
                <a:cs typeface="Comic Sans MS"/>
              </a:rPr>
              <a:t>elect</a:t>
            </a:r>
            <a:endParaRPr sz="800">
              <a:latin typeface="Comic Sans MS"/>
              <a:cs typeface="Comic Sans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80560" y="8140700"/>
            <a:ext cx="30734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10565" marR="5080" indent="-698500">
              <a:lnSpc>
                <a:spcPct val="116700"/>
              </a:lnSpc>
              <a:spcBef>
                <a:spcPts val="100"/>
              </a:spcBef>
              <a:tabLst>
                <a:tab pos="245745" algn="l"/>
                <a:tab pos="601980" algn="l"/>
                <a:tab pos="932815" algn="l"/>
                <a:tab pos="1248410" algn="l"/>
                <a:tab pos="1950720" algn="l"/>
                <a:tab pos="2266315" algn="l"/>
              </a:tabLst>
            </a:pPr>
            <a:r>
              <a:rPr sz="1200" spc="-5" dirty="0">
                <a:latin typeface="Comic Sans MS"/>
                <a:cs typeface="Comic Sans MS"/>
              </a:rPr>
              <a:t>=</a:t>
            </a:r>
            <a:r>
              <a:rPr sz="1200" spc="-5" dirty="0">
                <a:latin typeface="Times New Roman"/>
                <a:cs typeface="Times New Roman"/>
              </a:rPr>
              <a:t>	</a:t>
            </a:r>
            <a:r>
              <a:rPr sz="1200" spc="-15" dirty="0">
                <a:latin typeface="Comic Sans MS"/>
                <a:cs typeface="Comic Sans MS"/>
              </a:rPr>
              <a:t>Δ</a:t>
            </a:r>
            <a:r>
              <a:rPr sz="1200" spc="-5" dirty="0">
                <a:latin typeface="Comic Sans MS"/>
                <a:cs typeface="Comic Sans MS"/>
              </a:rPr>
              <a:t>P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" dirty="0">
                <a:latin typeface="Comic Sans MS"/>
                <a:cs typeface="Comic Sans MS"/>
              </a:rPr>
              <a:t>(si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" dirty="0">
                <a:latin typeface="Comic Sans MS"/>
                <a:cs typeface="Comic Sans MS"/>
              </a:rPr>
              <a:t>es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15" dirty="0">
                <a:latin typeface="Comic Sans MS"/>
                <a:cs typeface="Comic Sans MS"/>
              </a:rPr>
              <a:t>p</a:t>
            </a:r>
            <a:r>
              <a:rPr sz="1200" dirty="0">
                <a:latin typeface="Comic Sans MS"/>
                <a:cs typeface="Comic Sans MS"/>
              </a:rPr>
              <a:t>o</a:t>
            </a:r>
            <a:r>
              <a:rPr sz="1200" spc="-5" dirty="0">
                <a:latin typeface="Comic Sans MS"/>
                <a:cs typeface="Comic Sans MS"/>
              </a:rPr>
              <a:t>s</a:t>
            </a:r>
            <a:r>
              <a:rPr sz="1200" spc="-10" dirty="0">
                <a:latin typeface="Comic Sans MS"/>
                <a:cs typeface="Comic Sans MS"/>
              </a:rPr>
              <a:t>iti</a:t>
            </a:r>
            <a:r>
              <a:rPr sz="1200" spc="-5" dirty="0">
                <a:latin typeface="Comic Sans MS"/>
                <a:cs typeface="Comic Sans MS"/>
              </a:rPr>
              <a:t>va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" dirty="0">
                <a:latin typeface="Comic Sans MS"/>
                <a:cs typeface="Comic Sans MS"/>
              </a:rPr>
              <a:t>es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10" dirty="0">
                <a:latin typeface="Comic Sans MS"/>
                <a:cs typeface="Comic Sans MS"/>
              </a:rPr>
              <a:t>ac</a:t>
            </a:r>
            <a:r>
              <a:rPr sz="1200" spc="-5" dirty="0">
                <a:latin typeface="Comic Sans MS"/>
                <a:cs typeface="Comic Sans MS"/>
              </a:rPr>
              <a:t>e</a:t>
            </a:r>
            <a:r>
              <a:rPr sz="1200" spc="-10" dirty="0">
                <a:latin typeface="Comic Sans MS"/>
                <a:cs typeface="Comic Sans MS"/>
              </a:rPr>
              <a:t>l</a:t>
            </a:r>
            <a:r>
              <a:rPr sz="1200" spc="-5" dirty="0">
                <a:latin typeface="Comic Sans MS"/>
                <a:cs typeface="Comic Sans MS"/>
              </a:rPr>
              <a:t>e</a:t>
            </a:r>
            <a:r>
              <a:rPr sz="1200" spc="5" dirty="0">
                <a:latin typeface="Comic Sans MS"/>
                <a:cs typeface="Comic Sans MS"/>
              </a:rPr>
              <a:t>r</a:t>
            </a:r>
            <a:r>
              <a:rPr sz="1200" spc="-10" dirty="0">
                <a:latin typeface="Comic Sans MS"/>
                <a:cs typeface="Comic Sans MS"/>
              </a:rPr>
              <a:t>ant</a:t>
            </a:r>
            <a:r>
              <a:rPr sz="1200" spc="-5" dirty="0">
                <a:latin typeface="Comic Sans MS"/>
                <a:cs typeface="Comic Sans MS"/>
              </a:rPr>
              <a:t>e, 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 negativa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desacelerante)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1226" y="8826500"/>
            <a:ext cx="6198235" cy="10864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 marR="30480" algn="just">
              <a:lnSpc>
                <a:spcPct val="115999"/>
              </a:lnSpc>
              <a:spcBef>
                <a:spcPts val="95"/>
              </a:spcBef>
            </a:pPr>
            <a:r>
              <a:rPr sz="1200" spc="-5" dirty="0">
                <a:latin typeface="Comic Sans MS"/>
                <a:cs typeface="Comic Sans MS"/>
              </a:rPr>
              <a:t>8.- Dada una P</a:t>
            </a:r>
            <a:r>
              <a:rPr sz="1200" spc="-7" baseline="-10416" dirty="0">
                <a:latin typeface="Comic Sans MS"/>
                <a:cs typeface="Comic Sans MS"/>
              </a:rPr>
              <a:t>mec</a:t>
            </a:r>
            <a:r>
              <a:rPr sz="1200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constante, y si </a:t>
            </a:r>
            <a:r>
              <a:rPr sz="1200" dirty="0">
                <a:latin typeface="Comic Sans MS"/>
                <a:cs typeface="Comic Sans MS"/>
              </a:rPr>
              <a:t>ocurre </a:t>
            </a:r>
            <a:r>
              <a:rPr sz="1200" spc="-5" dirty="0">
                <a:latin typeface="Comic Sans MS"/>
                <a:cs typeface="Comic Sans MS"/>
              </a:rPr>
              <a:t>por ejemplo una falla en </a:t>
            </a:r>
            <a:r>
              <a:rPr sz="1200" dirty="0">
                <a:latin typeface="Comic Sans MS"/>
                <a:cs typeface="Comic Sans MS"/>
              </a:rPr>
              <a:t>bornes </a:t>
            </a:r>
            <a:r>
              <a:rPr sz="1200" spc="-5" dirty="0">
                <a:latin typeface="Comic Sans MS"/>
                <a:cs typeface="Comic Sans MS"/>
              </a:rPr>
              <a:t>del G, la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capacidad que tiene de transmitir potencia activa a </a:t>
            </a:r>
            <a:r>
              <a:rPr sz="1200" dirty="0">
                <a:latin typeface="Comic Sans MS"/>
                <a:cs typeface="Comic Sans MS"/>
              </a:rPr>
              <a:t>una carga, </a:t>
            </a:r>
            <a:r>
              <a:rPr sz="1200" spc="-5" dirty="0">
                <a:latin typeface="Comic Sans MS"/>
                <a:cs typeface="Comic Sans MS"/>
              </a:rPr>
              <a:t>se ve bruscamente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reducida (estrangulamiento del flujo de potencia transmitido). Considerando entonces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</a:t>
            </a:r>
            <a:r>
              <a:rPr sz="1200" spc="-7" baseline="-10416" dirty="0">
                <a:latin typeface="Comic Sans MS"/>
                <a:cs typeface="Comic Sans MS"/>
              </a:rPr>
              <a:t>elec </a:t>
            </a:r>
            <a:r>
              <a:rPr sz="1200" spc="-5" dirty="0">
                <a:latin typeface="Comic Sans MS"/>
                <a:cs typeface="Comic Sans MS"/>
              </a:rPr>
              <a:t>= 0 </a:t>
            </a:r>
            <a:r>
              <a:rPr sz="1200" spc="-5" dirty="0">
                <a:latin typeface="Wingdings"/>
                <a:cs typeface="Wingdings"/>
              </a:rPr>
              <a:t>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</a:t>
            </a:r>
            <a:r>
              <a:rPr sz="1200" spc="-7" baseline="-10416" dirty="0">
                <a:latin typeface="Comic Sans MS"/>
                <a:cs typeface="Comic Sans MS"/>
              </a:rPr>
              <a:t>mec </a:t>
            </a:r>
            <a:r>
              <a:rPr sz="1200" spc="-5" dirty="0">
                <a:latin typeface="Comic Sans MS"/>
                <a:cs typeface="Comic Sans MS"/>
              </a:rPr>
              <a:t>= P</a:t>
            </a:r>
            <a:r>
              <a:rPr sz="1200" spc="-7" baseline="-10416" dirty="0">
                <a:latin typeface="Comic Sans MS"/>
                <a:cs typeface="Comic Sans MS"/>
              </a:rPr>
              <a:t>acelerante </a:t>
            </a:r>
            <a:r>
              <a:rPr sz="1200" spc="-5" dirty="0">
                <a:latin typeface="Wingdings"/>
                <a:cs typeface="Wingdings"/>
              </a:rPr>
              <a:t>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acelera el rotor </a:t>
            </a:r>
            <a:r>
              <a:rPr sz="1200" spc="-5" dirty="0">
                <a:latin typeface="Wingdings"/>
                <a:cs typeface="Wingdings"/>
              </a:rPr>
              <a:t>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algo debe hacerse para desacelerarlo,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sino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hay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posibilidad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 G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pierda</a:t>
            </a:r>
            <a:r>
              <a:rPr sz="1200" spc="-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sincronismo.</a:t>
            </a:r>
            <a:endParaRPr sz="12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1099824"/>
            <a:ext cx="6147435" cy="2256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16199"/>
              </a:lnSpc>
              <a:spcBef>
                <a:spcPts val="105"/>
              </a:spcBef>
            </a:pPr>
            <a:r>
              <a:rPr sz="1200" spc="-5" dirty="0">
                <a:latin typeface="Comic Sans MS"/>
                <a:cs typeface="Comic Sans MS"/>
              </a:rPr>
              <a:t>9.- Un G también</a:t>
            </a:r>
            <a:r>
              <a:rPr sz="1200" spc="7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puede perder sincronismo si hay un aumento súbito de demanda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cerca de su barra, llevando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 una desaceleración del </a:t>
            </a:r>
            <a:r>
              <a:rPr sz="1200" dirty="0">
                <a:latin typeface="Comic Sans MS"/>
                <a:cs typeface="Comic Sans MS"/>
              </a:rPr>
              <a:t>rotor </a:t>
            </a:r>
            <a:r>
              <a:rPr sz="1200" spc="-5" dirty="0">
                <a:latin typeface="Comic Sans MS"/>
                <a:cs typeface="Comic Sans MS"/>
              </a:rPr>
              <a:t>que no es compensada con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una</a:t>
            </a:r>
            <a:r>
              <a:rPr sz="1200" spc="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potencia</a:t>
            </a:r>
            <a:r>
              <a:rPr sz="1200" spc="1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acelerante</a:t>
            </a:r>
            <a:r>
              <a:rPr sz="1200" spc="10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proveniente</a:t>
            </a:r>
            <a:r>
              <a:rPr sz="1200" spc="10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</a:t>
            </a:r>
            <a:r>
              <a:rPr sz="1200" spc="1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G.</a:t>
            </a:r>
            <a:r>
              <a:rPr sz="1200" spc="2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Esto</a:t>
            </a:r>
            <a:r>
              <a:rPr sz="1200" spc="1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también</a:t>
            </a:r>
            <a:r>
              <a:rPr sz="1200" spc="1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puede</a:t>
            </a:r>
            <a:r>
              <a:rPr sz="1200" spc="1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suceder</a:t>
            </a:r>
            <a:r>
              <a:rPr sz="1200" spc="114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por</a:t>
            </a:r>
            <a:r>
              <a:rPr sz="1200" spc="114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ejemplo </a:t>
            </a:r>
            <a:r>
              <a:rPr sz="1200" spc="-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 hay una salida de </a:t>
            </a:r>
            <a:r>
              <a:rPr sz="1200" dirty="0">
                <a:latin typeface="Comic Sans MS"/>
                <a:cs typeface="Comic Sans MS"/>
              </a:rPr>
              <a:t>un </a:t>
            </a:r>
            <a:r>
              <a:rPr sz="1200" spc="-5" dirty="0">
                <a:latin typeface="Comic Sans MS"/>
                <a:cs typeface="Comic Sans MS"/>
              </a:rPr>
              <a:t>G,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 hace que </a:t>
            </a:r>
            <a:r>
              <a:rPr sz="1200" dirty="0">
                <a:latin typeface="Comic Sans MS"/>
                <a:cs typeface="Comic Sans MS"/>
              </a:rPr>
              <a:t>los </a:t>
            </a:r>
            <a:r>
              <a:rPr sz="1200" spc="-5" dirty="0">
                <a:latin typeface="Comic Sans MS"/>
                <a:cs typeface="Comic Sans MS"/>
              </a:rPr>
              <a:t>otros G cercanos queden inmediatamente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sobrecargados.</a:t>
            </a:r>
            <a:endParaRPr sz="1200">
              <a:latin typeface="Comic Sans MS"/>
              <a:cs typeface="Comic Sans MS"/>
            </a:endParaRPr>
          </a:p>
          <a:p>
            <a:pPr marL="12700" marR="5080" algn="just">
              <a:lnSpc>
                <a:spcPct val="115999"/>
              </a:lnSpc>
              <a:spcBef>
                <a:spcPts val="840"/>
              </a:spcBef>
            </a:pPr>
            <a:r>
              <a:rPr sz="1200" spc="-5" dirty="0">
                <a:latin typeface="Comic Sans MS"/>
                <a:cs typeface="Comic Sans MS"/>
              </a:rPr>
              <a:t>10.- La máxima </a:t>
            </a:r>
            <a:r>
              <a:rPr sz="1200" spc="-10" dirty="0">
                <a:latin typeface="Comic Sans MS"/>
                <a:cs typeface="Comic Sans MS"/>
              </a:rPr>
              <a:t>potencia </a:t>
            </a:r>
            <a:r>
              <a:rPr sz="1200" spc="-5" dirty="0">
                <a:latin typeface="Comic Sans MS"/>
                <a:cs typeface="Comic Sans MS"/>
              </a:rPr>
              <a:t>que puede ser transferida entre máquinas o entre grupos </a:t>
            </a:r>
            <a:r>
              <a:rPr sz="1200" spc="-10" dirty="0">
                <a:latin typeface="Comic Sans MS"/>
                <a:cs typeface="Comic Sans MS"/>
              </a:rPr>
              <a:t>de </a:t>
            </a:r>
            <a:r>
              <a:rPr sz="1200" spc="-5" dirty="0">
                <a:latin typeface="Comic Sans MS"/>
                <a:cs typeface="Comic Sans MS"/>
              </a:rPr>
              <a:t> máquinas,</a:t>
            </a:r>
            <a:r>
              <a:rPr sz="1200" spc="10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sin</a:t>
            </a:r>
            <a:r>
              <a:rPr sz="1200" spc="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pérdidas</a:t>
            </a:r>
            <a:r>
              <a:rPr sz="1200" spc="1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sincronismo</a:t>
            </a:r>
            <a:r>
              <a:rPr sz="1200" spc="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ninguna</a:t>
            </a:r>
            <a:r>
              <a:rPr sz="1200" spc="1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1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ellas,</a:t>
            </a:r>
            <a:r>
              <a:rPr sz="1200" spc="10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luego</a:t>
            </a:r>
            <a:r>
              <a:rPr sz="1200" spc="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1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una</a:t>
            </a:r>
            <a:r>
              <a:rPr sz="1200" spc="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perturbación,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llama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potencia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límite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límite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de</a:t>
            </a:r>
            <a:r>
              <a:rPr sz="1200" spc="-5" dirty="0">
                <a:latin typeface="Comic Sans MS"/>
                <a:cs typeface="Comic Sans MS"/>
              </a:rPr>
              <a:t> estabilidad.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estabilidad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SEP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está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determinada </a:t>
            </a:r>
            <a:r>
              <a:rPr sz="1200" spc="-10" dirty="0">
                <a:latin typeface="Comic Sans MS"/>
                <a:cs typeface="Comic Sans MS"/>
              </a:rPr>
              <a:t>por </a:t>
            </a:r>
            <a:r>
              <a:rPr sz="1200" spc="-5" dirty="0">
                <a:latin typeface="Comic Sans MS"/>
                <a:cs typeface="Comic Sans MS"/>
              </a:rPr>
              <a:t>la capacidad de los Gs </a:t>
            </a:r>
            <a:r>
              <a:rPr sz="1200" spc="-10" dirty="0">
                <a:latin typeface="Comic Sans MS"/>
                <a:cs typeface="Comic Sans MS"/>
              </a:rPr>
              <a:t>de </a:t>
            </a:r>
            <a:r>
              <a:rPr sz="1200" spc="-5" dirty="0">
                <a:latin typeface="Comic Sans MS"/>
                <a:cs typeface="Comic Sans MS"/>
              </a:rPr>
              <a:t>desarrollar torques sincronizantes cuando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sobreviene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una perturbación.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12</a:t>
            </a:fld>
            <a:endParaRPr spc="-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1203932"/>
            <a:ext cx="6146165" cy="94869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1200" b="1" spc="-5" dirty="0">
                <a:latin typeface="Comic Sans MS"/>
                <a:cs typeface="Comic Sans MS"/>
              </a:rPr>
              <a:t>LA</a:t>
            </a:r>
            <a:r>
              <a:rPr sz="1200" b="1" spc="-20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ECUACION</a:t>
            </a:r>
            <a:r>
              <a:rPr sz="1200" b="1" spc="-15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DE</a:t>
            </a:r>
            <a:r>
              <a:rPr sz="1200" b="1" spc="-10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OSCILACION</a:t>
            </a:r>
            <a:endParaRPr sz="12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sz="1000" spc="-10" dirty="0">
                <a:latin typeface="Comic Sans MS"/>
                <a:cs typeface="Comic Sans MS"/>
              </a:rPr>
              <a:t>(del</a:t>
            </a:r>
            <a:r>
              <a:rPr sz="1000" spc="5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libro</a:t>
            </a:r>
            <a:r>
              <a:rPr sz="1000" spc="5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“Análisis</a:t>
            </a:r>
            <a:r>
              <a:rPr sz="1000" spc="5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de Sistemas</a:t>
            </a:r>
            <a:r>
              <a:rPr sz="1000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de</a:t>
            </a:r>
            <a:r>
              <a:rPr sz="1000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Potencia”,</a:t>
            </a:r>
            <a:r>
              <a:rPr sz="1000" spc="310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autores:</a:t>
            </a:r>
            <a:r>
              <a:rPr sz="1000" spc="10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Grainger</a:t>
            </a:r>
            <a:r>
              <a:rPr sz="1000" spc="15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y</a:t>
            </a:r>
            <a:r>
              <a:rPr sz="1000" spc="5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Stevenson)</a:t>
            </a:r>
            <a:endParaRPr sz="1000">
              <a:latin typeface="Comic Sans MS"/>
              <a:cs typeface="Comic Sans MS"/>
            </a:endParaRPr>
          </a:p>
          <a:p>
            <a:pPr marL="12700" marR="5080">
              <a:lnSpc>
                <a:spcPct val="115799"/>
              </a:lnSpc>
              <a:spcBef>
                <a:spcPts val="819"/>
              </a:spcBef>
            </a:pP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segunda</a:t>
            </a:r>
            <a:r>
              <a:rPr sz="1200" spc="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ley</a:t>
            </a:r>
            <a:r>
              <a:rPr sz="1200" spc="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40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Newton</a:t>
            </a:r>
            <a:r>
              <a:rPr sz="1200" spc="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trata</a:t>
            </a:r>
            <a:r>
              <a:rPr sz="1200" spc="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sobre</a:t>
            </a:r>
            <a:r>
              <a:rPr sz="1200" spc="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fuerzas</a:t>
            </a:r>
            <a:r>
              <a:rPr sz="1200" spc="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spc="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cuerpos</a:t>
            </a:r>
            <a:r>
              <a:rPr sz="1200" spc="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mueven</a:t>
            </a:r>
            <a:r>
              <a:rPr sz="1200" spc="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spc="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aceleración que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sobre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estos se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imprime.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expresa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como: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08303" y="2510020"/>
            <a:ext cx="289560" cy="0"/>
          </a:xfrm>
          <a:custGeom>
            <a:avLst/>
            <a:gdLst/>
            <a:ahLst/>
            <a:cxnLst/>
            <a:rect l="l" t="t" r="r" b="b"/>
            <a:pathLst>
              <a:path w="289559">
                <a:moveTo>
                  <a:pt x="0" y="0"/>
                </a:moveTo>
                <a:lnTo>
                  <a:pt x="289560" y="0"/>
                </a:lnTo>
              </a:path>
            </a:pathLst>
          </a:custGeom>
          <a:ln w="77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233932" y="2358372"/>
            <a:ext cx="285750" cy="2489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450" spc="5" dirty="0">
                <a:latin typeface="Symbol"/>
                <a:cs typeface="Symbol"/>
              </a:rPr>
              <a:t></a:t>
            </a:r>
            <a:r>
              <a:rPr sz="1450" spc="-90" dirty="0">
                <a:latin typeface="Times New Roman"/>
                <a:cs typeface="Times New Roman"/>
              </a:rPr>
              <a:t> </a:t>
            </a:r>
            <a:r>
              <a:rPr sz="1450" i="1" spc="5" dirty="0">
                <a:latin typeface="Times New Roman"/>
                <a:cs typeface="Times New Roman"/>
              </a:rPr>
              <a:t>F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13</a:t>
            </a:fld>
            <a:endParaRPr spc="-5" dirty="0"/>
          </a:p>
        </p:txBody>
      </p:sp>
      <p:sp>
        <p:nvSpPr>
          <p:cNvPr id="5" name="object 5"/>
          <p:cNvSpPr txBox="1"/>
          <p:nvPr/>
        </p:nvSpPr>
        <p:spPr>
          <a:xfrm>
            <a:off x="903731" y="2504676"/>
            <a:ext cx="289560" cy="2489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sz="1450" i="1" spc="35" dirty="0">
                <a:latin typeface="Times New Roman"/>
                <a:cs typeface="Times New Roman"/>
              </a:rPr>
              <a:t>dt</a:t>
            </a:r>
            <a:r>
              <a:rPr sz="1275" spc="52" baseline="42483" dirty="0">
                <a:latin typeface="Times New Roman"/>
                <a:cs typeface="Times New Roman"/>
              </a:rPr>
              <a:t>2</a:t>
            </a:r>
            <a:endParaRPr sz="1275" baseline="42483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34060" y="2358372"/>
            <a:ext cx="160020" cy="2489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450" i="1" spc="10" dirty="0">
                <a:latin typeface="Times New Roman"/>
                <a:cs typeface="Times New Roman"/>
              </a:rPr>
              <a:t>m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83920" y="2239500"/>
            <a:ext cx="343535" cy="2489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sz="1450" i="1" spc="5" dirty="0">
                <a:latin typeface="Times New Roman"/>
                <a:cs typeface="Times New Roman"/>
              </a:rPr>
              <a:t>d</a:t>
            </a:r>
            <a:r>
              <a:rPr sz="1450" i="1" spc="-185" dirty="0">
                <a:latin typeface="Times New Roman"/>
                <a:cs typeface="Times New Roman"/>
              </a:rPr>
              <a:t> </a:t>
            </a:r>
            <a:r>
              <a:rPr sz="1275" baseline="42483" dirty="0">
                <a:latin typeface="Times New Roman"/>
                <a:cs typeface="Times New Roman"/>
              </a:rPr>
              <a:t>2</a:t>
            </a:r>
            <a:r>
              <a:rPr sz="1275" spc="-150" baseline="42483" dirty="0">
                <a:latin typeface="Times New Roman"/>
                <a:cs typeface="Times New Roman"/>
              </a:rPr>
              <a:t> </a:t>
            </a:r>
            <a:r>
              <a:rPr sz="1450" i="1" spc="5" dirty="0">
                <a:latin typeface="Times New Roman"/>
                <a:cs typeface="Times New Roman"/>
              </a:rPr>
              <a:t>x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6627" y="2930147"/>
            <a:ext cx="5867400" cy="449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799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Si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movimiento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es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de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masas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están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rotando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(por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ejemplo,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máquina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impulso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+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generador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+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eje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+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caja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transmisión), 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expresión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adopta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siguiente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forma: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16280" y="3577990"/>
            <a:ext cx="1563370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  <a:tabLst>
                <a:tab pos="440055" algn="l"/>
              </a:tabLst>
            </a:pPr>
            <a:r>
              <a:rPr sz="1400" i="1" spc="10" dirty="0">
                <a:latin typeface="Times New Roman"/>
                <a:cs typeface="Times New Roman"/>
              </a:rPr>
              <a:t>J </a:t>
            </a:r>
            <a:r>
              <a:rPr sz="1200" i="1" u="sng" spc="7" baseline="3819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i="1" u="sng" baseline="3819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200" i="1" u="sng" spc="30" baseline="3819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m</a:t>
            </a:r>
            <a:r>
              <a:rPr sz="1200" i="1" u="sng" baseline="3819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i="1" baseline="38194" dirty="0">
                <a:latin typeface="Times New Roman"/>
                <a:cs typeface="Times New Roman"/>
              </a:rPr>
              <a:t> </a:t>
            </a:r>
            <a:r>
              <a:rPr sz="1200" i="1" spc="-44" baseline="38194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Symbol"/>
                <a:cs typeface="Symbol"/>
              </a:rPr>
              <a:t>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i="1" spc="-65" dirty="0">
                <a:latin typeface="Times New Roman"/>
                <a:cs typeface="Times New Roman"/>
              </a:rPr>
              <a:t>T</a:t>
            </a:r>
            <a:r>
              <a:rPr sz="1200" i="1" spc="22" baseline="-24305" dirty="0">
                <a:latin typeface="Times New Roman"/>
                <a:cs typeface="Times New Roman"/>
              </a:rPr>
              <a:t>a</a:t>
            </a:r>
            <a:r>
              <a:rPr sz="1200" i="1" baseline="-24305" dirty="0">
                <a:latin typeface="Times New Roman"/>
                <a:cs typeface="Times New Roman"/>
              </a:rPr>
              <a:t> </a:t>
            </a:r>
            <a:r>
              <a:rPr sz="1200" i="1" spc="120" baseline="-24305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Symbol"/>
                <a:cs typeface="Symbol"/>
              </a:rPr>
              <a:t>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i="1" spc="-55" dirty="0">
                <a:latin typeface="Times New Roman"/>
                <a:cs typeface="Times New Roman"/>
              </a:rPr>
              <a:t>T</a:t>
            </a:r>
            <a:r>
              <a:rPr sz="1200" i="1" spc="30" baseline="-24305" dirty="0">
                <a:latin typeface="Times New Roman"/>
                <a:cs typeface="Times New Roman"/>
              </a:rPr>
              <a:t>m</a:t>
            </a:r>
            <a:r>
              <a:rPr sz="1200" i="1" baseline="-24305" dirty="0">
                <a:latin typeface="Times New Roman"/>
                <a:cs typeface="Times New Roman"/>
              </a:rPr>
              <a:t> </a:t>
            </a:r>
            <a:r>
              <a:rPr sz="1200" i="1" spc="-7" baseline="-24305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Symbol"/>
                <a:cs typeface="Symbol"/>
              </a:rPr>
              <a:t></a:t>
            </a:r>
            <a:r>
              <a:rPr sz="1400" spc="-200" dirty="0">
                <a:latin typeface="Times New Roman"/>
                <a:cs typeface="Times New Roman"/>
              </a:rPr>
              <a:t> </a:t>
            </a:r>
            <a:r>
              <a:rPr sz="1400" i="1" spc="-80" dirty="0">
                <a:latin typeface="Times New Roman"/>
                <a:cs typeface="Times New Roman"/>
              </a:rPr>
              <a:t>T</a:t>
            </a:r>
            <a:r>
              <a:rPr sz="1200" i="1" spc="15" baseline="-24305" dirty="0">
                <a:latin typeface="Times New Roman"/>
                <a:cs typeface="Times New Roman"/>
              </a:rPr>
              <a:t>e</a:t>
            </a:r>
            <a:endParaRPr sz="1200" baseline="-24305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20495" y="3718198"/>
            <a:ext cx="286385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1400" i="1" spc="50" dirty="0">
                <a:latin typeface="Times New Roman"/>
                <a:cs typeface="Times New Roman"/>
              </a:rPr>
              <a:t>dt</a:t>
            </a:r>
            <a:r>
              <a:rPr sz="1200" spc="75" baseline="45138" dirty="0">
                <a:latin typeface="Times New Roman"/>
                <a:cs typeface="Times New Roman"/>
              </a:rPr>
              <a:t>2</a:t>
            </a:r>
            <a:endParaRPr sz="1200" baseline="45138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56487" y="3454920"/>
            <a:ext cx="329565" cy="255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400" i="1" spc="10" dirty="0">
                <a:latin typeface="Times New Roman"/>
                <a:cs typeface="Times New Roman"/>
              </a:rPr>
              <a:t>d</a:t>
            </a:r>
            <a:r>
              <a:rPr sz="1400" i="1" spc="-165" dirty="0">
                <a:latin typeface="Times New Roman"/>
                <a:cs typeface="Times New Roman"/>
              </a:rPr>
              <a:t> </a:t>
            </a:r>
            <a:r>
              <a:rPr sz="1200" spc="-82" baseline="45138" dirty="0">
                <a:latin typeface="Times New Roman"/>
                <a:cs typeface="Times New Roman"/>
              </a:rPr>
              <a:t>2</a:t>
            </a:r>
            <a:r>
              <a:rPr sz="1500" spc="-40" dirty="0">
                <a:latin typeface="Symbol"/>
                <a:cs typeface="Symbol"/>
              </a:rPr>
              <a:t>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80962" y="3635758"/>
            <a:ext cx="20510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(</a:t>
            </a:r>
            <a:r>
              <a:rPr sz="1200" spc="-20" dirty="0">
                <a:latin typeface="Comic Sans MS"/>
                <a:cs typeface="Comic Sans MS"/>
              </a:rPr>
              <a:t>1</a:t>
            </a:r>
            <a:r>
              <a:rPr sz="1200" spc="-5" dirty="0">
                <a:latin typeface="Comic Sans MS"/>
                <a:cs typeface="Comic Sans MS"/>
              </a:rPr>
              <a:t>)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81221" y="4079369"/>
            <a:ext cx="5760720" cy="210693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20"/>
              </a:spcBef>
            </a:pPr>
            <a:r>
              <a:rPr sz="1200" spc="-5" dirty="0">
                <a:latin typeface="Comic Sans MS"/>
                <a:cs typeface="Comic Sans MS"/>
              </a:rPr>
              <a:t>Donde:</a:t>
            </a:r>
            <a:endParaRPr sz="1200">
              <a:latin typeface="Comic Sans MS"/>
              <a:cs typeface="Comic Sans MS"/>
            </a:endParaRPr>
          </a:p>
          <a:p>
            <a:pPr marL="38100">
              <a:lnSpc>
                <a:spcPct val="100000"/>
              </a:lnSpc>
              <a:spcBef>
                <a:spcPts val="775"/>
              </a:spcBef>
            </a:pPr>
            <a:r>
              <a:rPr sz="1250" i="1" spc="-35" dirty="0">
                <a:latin typeface="Comic Sans MS"/>
                <a:cs typeface="Comic Sans MS"/>
              </a:rPr>
              <a:t>J</a:t>
            </a:r>
            <a:r>
              <a:rPr sz="1250" i="1" spc="-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=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momento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inercia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masas rotantes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[kg seg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</a:t>
            </a:r>
            <a:r>
              <a:rPr sz="1200" spc="-7" baseline="38194" dirty="0">
                <a:latin typeface="Comic Sans MS"/>
                <a:cs typeface="Comic Sans MS"/>
              </a:rPr>
              <a:t>2</a:t>
            </a:r>
            <a:r>
              <a:rPr sz="1200" spc="-5" dirty="0">
                <a:latin typeface="Comic Sans MS"/>
                <a:cs typeface="Comic Sans MS"/>
              </a:rPr>
              <a:t>]</a:t>
            </a:r>
            <a:endParaRPr sz="1200">
              <a:latin typeface="Comic Sans MS"/>
              <a:cs typeface="Comic Sans MS"/>
            </a:endParaRPr>
          </a:p>
          <a:p>
            <a:pPr marL="38100" marR="30480">
              <a:lnSpc>
                <a:spcPct val="116700"/>
              </a:lnSpc>
              <a:spcBef>
                <a:spcPts val="580"/>
              </a:spcBef>
            </a:pPr>
            <a:r>
              <a:rPr sz="1200" i="1" spc="-25" dirty="0">
                <a:latin typeface="Arial"/>
                <a:cs typeface="Arial"/>
              </a:rPr>
              <a:t>θ</a:t>
            </a:r>
            <a:r>
              <a:rPr sz="1275" i="1" spc="-37" baseline="-9803" dirty="0">
                <a:latin typeface="Comic Sans MS"/>
                <a:cs typeface="Comic Sans MS"/>
              </a:rPr>
              <a:t>m</a:t>
            </a:r>
            <a:r>
              <a:rPr sz="1275" i="1" spc="165" baseline="-9803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=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ángulo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mecánico</a:t>
            </a:r>
            <a:r>
              <a:rPr sz="1200" spc="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eje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respecto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un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eje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referencia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fijo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estator, </a:t>
            </a:r>
            <a:r>
              <a:rPr sz="1200" spc="-3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medido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 [rad</a:t>
            </a:r>
            <a:r>
              <a:rPr sz="1200" spc="-7" baseline="-10416" dirty="0">
                <a:latin typeface="Comic Sans MS"/>
                <a:cs typeface="Comic Sans MS"/>
              </a:rPr>
              <a:t>mec</a:t>
            </a:r>
            <a:r>
              <a:rPr sz="1200" spc="-5" dirty="0">
                <a:latin typeface="Comic Sans MS"/>
                <a:cs typeface="Comic Sans MS"/>
              </a:rPr>
              <a:t>]</a:t>
            </a:r>
            <a:endParaRPr sz="1200">
              <a:latin typeface="Comic Sans MS"/>
              <a:cs typeface="Comic Sans MS"/>
            </a:endParaRPr>
          </a:p>
          <a:p>
            <a:pPr marL="53340">
              <a:lnSpc>
                <a:spcPct val="100000"/>
              </a:lnSpc>
              <a:spcBef>
                <a:spcPts val="840"/>
              </a:spcBef>
            </a:pPr>
            <a:r>
              <a:rPr sz="2100" i="1" spc="-30" baseline="3968" dirty="0">
                <a:latin typeface="Times New Roman"/>
                <a:cs typeface="Times New Roman"/>
              </a:rPr>
              <a:t>T</a:t>
            </a:r>
            <a:r>
              <a:rPr sz="1200" i="1" spc="-30" baseline="-17361" dirty="0">
                <a:latin typeface="Times New Roman"/>
                <a:cs typeface="Times New Roman"/>
              </a:rPr>
              <a:t>a</a:t>
            </a:r>
            <a:r>
              <a:rPr sz="1200" i="1" spc="375" baseline="-17361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=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Torque resultante =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Torque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acelerante</a:t>
            </a:r>
            <a:r>
              <a:rPr sz="1200" spc="3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[Nm]</a:t>
            </a:r>
            <a:endParaRPr sz="1200">
              <a:latin typeface="Comic Sans MS"/>
              <a:cs typeface="Comic Sans MS"/>
            </a:endParaRPr>
          </a:p>
          <a:p>
            <a:pPr marL="53340">
              <a:lnSpc>
                <a:spcPct val="100000"/>
              </a:lnSpc>
              <a:spcBef>
                <a:spcPts val="1060"/>
              </a:spcBef>
            </a:pPr>
            <a:r>
              <a:rPr sz="2100" i="1" spc="-22" baseline="3968" dirty="0">
                <a:latin typeface="Times New Roman"/>
                <a:cs typeface="Times New Roman"/>
              </a:rPr>
              <a:t>T</a:t>
            </a:r>
            <a:r>
              <a:rPr sz="1200" i="1" spc="-22" baseline="-17361" dirty="0">
                <a:latin typeface="Times New Roman"/>
                <a:cs typeface="Times New Roman"/>
              </a:rPr>
              <a:t>m</a:t>
            </a:r>
            <a:r>
              <a:rPr sz="1200" i="1" spc="150" baseline="-17361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=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Torque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mecánico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eje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descontadas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pérdidas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[Nm]</a:t>
            </a:r>
            <a:endParaRPr sz="1200">
              <a:latin typeface="Comic Sans MS"/>
              <a:cs typeface="Comic Sans MS"/>
            </a:endParaRPr>
          </a:p>
          <a:p>
            <a:pPr marL="53340">
              <a:lnSpc>
                <a:spcPct val="100000"/>
              </a:lnSpc>
              <a:spcBef>
                <a:spcPts val="1065"/>
              </a:spcBef>
            </a:pPr>
            <a:r>
              <a:rPr sz="2100" i="1" spc="-37" baseline="3968" dirty="0">
                <a:latin typeface="Times New Roman"/>
                <a:cs typeface="Times New Roman"/>
              </a:rPr>
              <a:t>T</a:t>
            </a:r>
            <a:r>
              <a:rPr sz="1200" i="1" spc="-37" baseline="-17361" dirty="0">
                <a:latin typeface="Times New Roman"/>
                <a:cs typeface="Times New Roman"/>
              </a:rPr>
              <a:t>e</a:t>
            </a:r>
            <a:r>
              <a:rPr sz="1200" i="1" spc="7" baseline="-17361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= Torque electromagnético</a:t>
            </a:r>
            <a:r>
              <a:rPr sz="1200" spc="3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[Nm]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1227" y="6350236"/>
            <a:ext cx="582295" cy="594995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710"/>
              </a:spcBef>
            </a:pPr>
            <a:r>
              <a:rPr sz="1200" spc="-5" dirty="0">
                <a:latin typeface="Comic Sans MS"/>
                <a:cs typeface="Comic Sans MS"/>
              </a:rPr>
              <a:t>Si:</a:t>
            </a:r>
            <a:endParaRPr sz="1200">
              <a:latin typeface="Comic Sans MS"/>
              <a:cs typeface="Comic Sans MS"/>
            </a:endParaRPr>
          </a:p>
          <a:p>
            <a:pPr marL="52705">
              <a:lnSpc>
                <a:spcPct val="100000"/>
              </a:lnSpc>
              <a:spcBef>
                <a:spcPts val="745"/>
              </a:spcBef>
            </a:pPr>
            <a:r>
              <a:rPr sz="1400" i="1" spc="-50" dirty="0">
                <a:latin typeface="Times New Roman"/>
                <a:cs typeface="Times New Roman"/>
              </a:rPr>
              <a:t>T</a:t>
            </a:r>
            <a:r>
              <a:rPr sz="1200" i="1" spc="30" baseline="-24305" dirty="0">
                <a:latin typeface="Times New Roman"/>
                <a:cs typeface="Times New Roman"/>
              </a:rPr>
              <a:t>m</a:t>
            </a:r>
            <a:r>
              <a:rPr sz="1200" i="1" baseline="-24305" dirty="0">
                <a:latin typeface="Times New Roman"/>
                <a:cs typeface="Times New Roman"/>
              </a:rPr>
              <a:t> </a:t>
            </a:r>
            <a:r>
              <a:rPr sz="1200" i="1" spc="82" baseline="-24305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Symbol"/>
                <a:cs typeface="Symbol"/>
              </a:rPr>
              <a:t>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i="1" spc="-75" dirty="0">
                <a:latin typeface="Times New Roman"/>
                <a:cs typeface="Times New Roman"/>
              </a:rPr>
              <a:t>T</a:t>
            </a:r>
            <a:r>
              <a:rPr sz="1200" i="1" spc="15" baseline="-24305" dirty="0">
                <a:latin typeface="Times New Roman"/>
                <a:cs typeface="Times New Roman"/>
              </a:rPr>
              <a:t>e</a:t>
            </a:r>
            <a:endParaRPr sz="1200" baseline="-24305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06067" y="6716272"/>
            <a:ext cx="3620770" cy="2425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  <a:tabLst>
                <a:tab pos="779780" algn="l"/>
              </a:tabLst>
            </a:pPr>
            <a:r>
              <a:rPr sz="1200" spc="-5" dirty="0">
                <a:latin typeface="Wingdings"/>
                <a:cs typeface="Wingdings"/>
              </a:rPr>
              <a:t>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2100" i="1" spc="-30" baseline="3968" dirty="0">
                <a:latin typeface="Times New Roman"/>
                <a:cs typeface="Times New Roman"/>
              </a:rPr>
              <a:t>T</a:t>
            </a:r>
            <a:r>
              <a:rPr sz="1200" i="1" spc="-30" baseline="-17361" dirty="0">
                <a:latin typeface="Times New Roman"/>
                <a:cs typeface="Times New Roman"/>
              </a:rPr>
              <a:t>a</a:t>
            </a:r>
            <a:r>
              <a:rPr sz="1200" i="1" spc="82" baseline="-17361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=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0</a:t>
            </a:r>
            <a:r>
              <a:rPr sz="1200" spc="-5" dirty="0">
                <a:latin typeface="Times New Roman"/>
                <a:cs typeface="Times New Roman"/>
              </a:rPr>
              <a:t>	</a:t>
            </a:r>
            <a:r>
              <a:rPr sz="1200" spc="-5" dirty="0">
                <a:latin typeface="Wingdings"/>
                <a:cs typeface="Wingdings"/>
              </a:rPr>
              <a:t></a:t>
            </a:r>
            <a:r>
              <a:rPr sz="1200" spc="4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se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encuentra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 estado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equilibrio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196326" y="6744717"/>
            <a:ext cx="1511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Wingdings"/>
                <a:cs typeface="Wingdings"/>
              </a:rPr>
              <a:t>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no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hay</a:t>
            </a:r>
            <a:r>
              <a:rPr sz="1200" spc="-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aceleración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96467" y="7050029"/>
            <a:ext cx="245745" cy="2425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1400" i="1" spc="-15" dirty="0">
                <a:latin typeface="Times New Roman"/>
                <a:cs typeface="Times New Roman"/>
              </a:rPr>
              <a:t>T</a:t>
            </a:r>
            <a:r>
              <a:rPr sz="1200" i="1" spc="-22" baseline="-24305" dirty="0">
                <a:latin typeface="Times New Roman"/>
                <a:cs typeface="Times New Roman"/>
              </a:rPr>
              <a:t>m</a:t>
            </a:r>
            <a:endParaRPr sz="1200" baseline="-24305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49477" y="7063744"/>
            <a:ext cx="553085" cy="2425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56845" indent="-119380">
              <a:lnSpc>
                <a:spcPct val="100000"/>
              </a:lnSpc>
              <a:spcBef>
                <a:spcPts val="120"/>
              </a:spcBef>
              <a:buSzPct val="85714"/>
              <a:buFont typeface="Comic Sans MS"/>
              <a:buChar char="&gt;"/>
              <a:tabLst>
                <a:tab pos="157480" algn="l"/>
              </a:tabLst>
            </a:pPr>
            <a:r>
              <a:rPr sz="2100" i="1" spc="-37" baseline="3968" dirty="0">
                <a:latin typeface="Times New Roman"/>
                <a:cs typeface="Times New Roman"/>
              </a:rPr>
              <a:t>T</a:t>
            </a:r>
            <a:r>
              <a:rPr sz="1200" i="1" spc="-37" baseline="-17361" dirty="0">
                <a:latin typeface="Times New Roman"/>
                <a:cs typeface="Times New Roman"/>
              </a:rPr>
              <a:t>e</a:t>
            </a:r>
            <a:r>
              <a:rPr sz="1200" i="1" spc="179" baseline="-17361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Wingdings"/>
                <a:cs typeface="Wingdings"/>
              </a:rPr>
              <a:t></a:t>
            </a:r>
            <a:endParaRPr sz="1200">
              <a:latin typeface="Wingdings"/>
              <a:cs typeface="Wingding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33143" y="7050029"/>
            <a:ext cx="222250" cy="2425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1400" i="1" spc="-20" dirty="0">
                <a:latin typeface="Times New Roman"/>
                <a:cs typeface="Times New Roman"/>
              </a:rPr>
              <a:t>T</a:t>
            </a:r>
            <a:r>
              <a:rPr sz="1200" i="1" spc="-30" baseline="-24305" dirty="0">
                <a:latin typeface="Times New Roman"/>
                <a:cs typeface="Times New Roman"/>
              </a:rPr>
              <a:t>a</a:t>
            </a:r>
            <a:endParaRPr sz="1200" baseline="-24305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782597" y="7092189"/>
            <a:ext cx="4737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6205" indent="-104139">
              <a:lnSpc>
                <a:spcPct val="100000"/>
              </a:lnSpc>
              <a:spcBef>
                <a:spcPts val="100"/>
              </a:spcBef>
              <a:buChar char="&gt;"/>
              <a:tabLst>
                <a:tab pos="116839" algn="l"/>
              </a:tabLst>
            </a:pPr>
            <a:r>
              <a:rPr sz="1200" spc="-5" dirty="0">
                <a:latin typeface="Comic Sans MS"/>
                <a:cs typeface="Comic Sans MS"/>
              </a:rPr>
              <a:t>0</a:t>
            </a:r>
            <a:r>
              <a:rPr sz="1200" spc="36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Wingdings"/>
                <a:cs typeface="Wingdings"/>
              </a:rPr>
              <a:t></a:t>
            </a:r>
            <a:r>
              <a:rPr sz="1200" spc="4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se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encuentra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estado 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desequilibrio</a:t>
            </a:r>
            <a:r>
              <a:rPr sz="1200" spc="37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Wingdings"/>
                <a:cs typeface="Wingdings"/>
              </a:rPr>
              <a:t>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hay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aceleración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96467" y="7397501"/>
            <a:ext cx="541020" cy="2425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1400" i="1" spc="-15" dirty="0">
                <a:latin typeface="Times New Roman"/>
                <a:cs typeface="Times New Roman"/>
              </a:rPr>
              <a:t>T</a:t>
            </a:r>
            <a:r>
              <a:rPr sz="1200" i="1" spc="-22" baseline="-24305" dirty="0">
                <a:latin typeface="Times New Roman"/>
                <a:cs typeface="Times New Roman"/>
              </a:rPr>
              <a:t>m</a:t>
            </a:r>
            <a:r>
              <a:rPr sz="1200" i="1" spc="112" baseline="-24305" dirty="0">
                <a:latin typeface="Times New Roman"/>
                <a:cs typeface="Times New Roman"/>
              </a:rPr>
              <a:t> </a:t>
            </a:r>
            <a:r>
              <a:rPr sz="1800" spc="-7" baseline="-4629" dirty="0">
                <a:latin typeface="Comic Sans MS"/>
                <a:cs typeface="Comic Sans MS"/>
              </a:rPr>
              <a:t>&lt;</a:t>
            </a:r>
            <a:r>
              <a:rPr sz="1800" spc="112" baseline="-4629" dirty="0">
                <a:latin typeface="Comic Sans MS"/>
                <a:cs typeface="Comic Sans MS"/>
              </a:rPr>
              <a:t> </a:t>
            </a:r>
            <a:r>
              <a:rPr sz="1400" i="1" spc="-25" dirty="0">
                <a:latin typeface="Times New Roman"/>
                <a:cs typeface="Times New Roman"/>
              </a:rPr>
              <a:t>T</a:t>
            </a:r>
            <a:r>
              <a:rPr sz="1200" i="1" spc="-37" baseline="-24305" dirty="0">
                <a:latin typeface="Times New Roman"/>
                <a:cs typeface="Times New Roman"/>
              </a:rPr>
              <a:t>e</a:t>
            </a:r>
            <a:endParaRPr sz="1200" baseline="-24305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277111" y="7411217"/>
            <a:ext cx="5499100" cy="2425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1200" spc="-5" dirty="0">
                <a:latin typeface="Wingdings"/>
                <a:cs typeface="Wingdings"/>
              </a:rPr>
              <a:t></a:t>
            </a:r>
            <a:r>
              <a:rPr sz="1200" spc="550" dirty="0">
                <a:latin typeface="Times New Roman"/>
                <a:cs typeface="Times New Roman"/>
              </a:rPr>
              <a:t> </a:t>
            </a:r>
            <a:r>
              <a:rPr sz="2100" i="1" spc="-30" baseline="3968" dirty="0">
                <a:latin typeface="Times New Roman"/>
                <a:cs typeface="Times New Roman"/>
              </a:rPr>
              <a:t>T</a:t>
            </a:r>
            <a:r>
              <a:rPr sz="1200" i="1" spc="-30" baseline="-17361" dirty="0">
                <a:latin typeface="Times New Roman"/>
                <a:cs typeface="Times New Roman"/>
              </a:rPr>
              <a:t>a</a:t>
            </a:r>
            <a:r>
              <a:rPr sz="1200" i="1" spc="450" baseline="-17361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&lt;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0</a:t>
            </a:r>
            <a:r>
              <a:rPr sz="1200" spc="3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Wingdings"/>
                <a:cs typeface="Wingdings"/>
              </a:rPr>
              <a:t></a:t>
            </a:r>
            <a:r>
              <a:rPr sz="1200" spc="4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se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encuentra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estado 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desequilibrio</a:t>
            </a:r>
            <a:r>
              <a:rPr sz="1200" spc="37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Wingdings"/>
                <a:cs typeface="Wingdings"/>
              </a:rPr>
              <a:t>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hay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desaceleración</a:t>
            </a:r>
            <a:endParaRPr sz="12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1223" y="1208027"/>
            <a:ext cx="6197600" cy="87439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 marR="30480" algn="just">
              <a:lnSpc>
                <a:spcPct val="116100"/>
              </a:lnSpc>
              <a:spcBef>
                <a:spcPts val="95"/>
              </a:spcBef>
            </a:pPr>
            <a:r>
              <a:rPr sz="1200" spc="-5" dirty="0">
                <a:latin typeface="Comic Sans MS"/>
                <a:cs typeface="Comic Sans MS"/>
              </a:rPr>
              <a:t>Dada una MS que tiene a su eje d como referencia y gira a una velocidad angular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mecánica </a:t>
            </a:r>
            <a:r>
              <a:rPr sz="1200" spc="50" dirty="0">
                <a:latin typeface="Microsoft Sans Serif"/>
                <a:cs typeface="Microsoft Sans Serif"/>
              </a:rPr>
              <a:t>ω</a:t>
            </a:r>
            <a:r>
              <a:rPr sz="1200" spc="75" baseline="-10416" dirty="0">
                <a:latin typeface="Comic Sans MS"/>
                <a:cs typeface="Comic Sans MS"/>
              </a:rPr>
              <a:t>m </a:t>
            </a:r>
            <a:r>
              <a:rPr sz="1200" spc="-5" dirty="0">
                <a:latin typeface="Comic Sans MS"/>
                <a:cs typeface="Comic Sans MS"/>
              </a:rPr>
              <a:t>[rad</a:t>
            </a:r>
            <a:r>
              <a:rPr sz="1200" spc="-7" baseline="-10416" dirty="0">
                <a:latin typeface="Comic Sans MS"/>
                <a:cs typeface="Comic Sans MS"/>
              </a:rPr>
              <a:t>mec</a:t>
            </a:r>
            <a:r>
              <a:rPr sz="1200" spc="-5" dirty="0">
                <a:latin typeface="Comic Sans MS"/>
                <a:cs typeface="Comic Sans MS"/>
              </a:rPr>
              <a:t>/seg], dado un eje de referencia que gira a una velocidad angular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sincrónica mecánica constante </a:t>
            </a:r>
            <a:r>
              <a:rPr sz="1200" spc="30" dirty="0">
                <a:latin typeface="Microsoft Sans Serif"/>
                <a:cs typeface="Microsoft Sans Serif"/>
              </a:rPr>
              <a:t>ω</a:t>
            </a:r>
            <a:r>
              <a:rPr sz="1200" spc="44" baseline="-10416" dirty="0">
                <a:latin typeface="Comic Sans MS"/>
                <a:cs typeface="Comic Sans MS"/>
              </a:rPr>
              <a:t>ms  </a:t>
            </a:r>
            <a:r>
              <a:rPr sz="1200" spc="-5" dirty="0">
                <a:latin typeface="Comic Sans MS"/>
                <a:cs typeface="Comic Sans MS"/>
              </a:rPr>
              <a:t>[rad</a:t>
            </a:r>
            <a:r>
              <a:rPr sz="1200" spc="-7" baseline="-10416" dirty="0">
                <a:latin typeface="Comic Sans MS"/>
                <a:cs typeface="Comic Sans MS"/>
              </a:rPr>
              <a:t>mec</a:t>
            </a:r>
            <a:r>
              <a:rPr sz="1200" spc="-5" dirty="0">
                <a:latin typeface="Comic Sans MS"/>
                <a:cs typeface="Comic Sans MS"/>
              </a:rPr>
              <a:t>/seg] y dada una referencia fija (Figura 5),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quiere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encontrar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ecuación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gobierna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dinámica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rotacional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MS.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31519" y="2159503"/>
            <a:ext cx="3621404" cy="2540635"/>
            <a:chOff x="731519" y="2159503"/>
            <a:chExt cx="3621404" cy="25406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7615" y="2165598"/>
              <a:ext cx="3570027" cy="252831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1520" y="2159507"/>
              <a:ext cx="3621404" cy="2540635"/>
            </a:xfrm>
            <a:custGeom>
              <a:avLst/>
              <a:gdLst/>
              <a:ahLst/>
              <a:cxnLst/>
              <a:rect l="l" t="t" r="r" b="b"/>
              <a:pathLst>
                <a:path w="3621404" h="2540635">
                  <a:moveTo>
                    <a:pt x="3621024" y="0"/>
                  </a:moveTo>
                  <a:lnTo>
                    <a:pt x="3614928" y="0"/>
                  </a:lnTo>
                  <a:lnTo>
                    <a:pt x="3614928" y="6096"/>
                  </a:lnTo>
                  <a:lnTo>
                    <a:pt x="3614928" y="2534412"/>
                  </a:lnTo>
                  <a:lnTo>
                    <a:pt x="6096" y="2534412"/>
                  </a:lnTo>
                  <a:lnTo>
                    <a:pt x="6096" y="6096"/>
                  </a:lnTo>
                  <a:lnTo>
                    <a:pt x="3614928" y="6096"/>
                  </a:lnTo>
                  <a:lnTo>
                    <a:pt x="3614928" y="0"/>
                  </a:ln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0" y="2534412"/>
                  </a:lnTo>
                  <a:lnTo>
                    <a:pt x="0" y="2540508"/>
                  </a:lnTo>
                  <a:lnTo>
                    <a:pt x="6096" y="2540508"/>
                  </a:lnTo>
                  <a:lnTo>
                    <a:pt x="3614928" y="2540508"/>
                  </a:lnTo>
                  <a:lnTo>
                    <a:pt x="3621024" y="2540508"/>
                  </a:lnTo>
                  <a:lnTo>
                    <a:pt x="3621024" y="2534412"/>
                  </a:lnTo>
                  <a:lnTo>
                    <a:pt x="3621024" y="6096"/>
                  </a:lnTo>
                  <a:lnTo>
                    <a:pt x="36210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4489703" y="2554219"/>
            <a:ext cx="2336800" cy="2146300"/>
            <a:chOff x="4489703" y="2554219"/>
            <a:chExt cx="2336800" cy="214630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95799" y="2560314"/>
              <a:ext cx="2324100" cy="213360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489704" y="2554223"/>
              <a:ext cx="2336800" cy="2146300"/>
            </a:xfrm>
            <a:custGeom>
              <a:avLst/>
              <a:gdLst/>
              <a:ahLst/>
              <a:cxnLst/>
              <a:rect l="l" t="t" r="r" b="b"/>
              <a:pathLst>
                <a:path w="2336800" h="2146300">
                  <a:moveTo>
                    <a:pt x="2336292" y="0"/>
                  </a:moveTo>
                  <a:lnTo>
                    <a:pt x="2330196" y="0"/>
                  </a:lnTo>
                  <a:lnTo>
                    <a:pt x="2330196" y="6096"/>
                  </a:lnTo>
                  <a:lnTo>
                    <a:pt x="2330196" y="2139696"/>
                  </a:lnTo>
                  <a:lnTo>
                    <a:pt x="6096" y="2139696"/>
                  </a:lnTo>
                  <a:lnTo>
                    <a:pt x="6096" y="6096"/>
                  </a:lnTo>
                  <a:lnTo>
                    <a:pt x="2330196" y="6096"/>
                  </a:lnTo>
                  <a:lnTo>
                    <a:pt x="2330196" y="0"/>
                  </a:ln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0" y="2139696"/>
                  </a:lnTo>
                  <a:lnTo>
                    <a:pt x="0" y="2145792"/>
                  </a:lnTo>
                  <a:lnTo>
                    <a:pt x="6096" y="2145792"/>
                  </a:lnTo>
                  <a:lnTo>
                    <a:pt x="2330196" y="2145792"/>
                  </a:lnTo>
                  <a:lnTo>
                    <a:pt x="2336292" y="2145792"/>
                  </a:lnTo>
                  <a:lnTo>
                    <a:pt x="2336292" y="2139696"/>
                  </a:lnTo>
                  <a:lnTo>
                    <a:pt x="2336292" y="6096"/>
                  </a:lnTo>
                  <a:lnTo>
                    <a:pt x="23362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668527" y="4778758"/>
            <a:ext cx="6142355" cy="11899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8740" algn="ctr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Comic Sans MS"/>
                <a:cs typeface="Comic Sans MS"/>
              </a:rPr>
              <a:t>Fig.</a:t>
            </a:r>
            <a:r>
              <a:rPr sz="1000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5.-</a:t>
            </a:r>
            <a:r>
              <a:rPr sz="1000" spc="10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Máquina sincrónica</a:t>
            </a:r>
            <a:r>
              <a:rPr sz="1000" spc="10" dirty="0">
                <a:latin typeface="Comic Sans MS"/>
                <a:cs typeface="Comic Sans MS"/>
              </a:rPr>
              <a:t> </a:t>
            </a:r>
            <a:r>
              <a:rPr sz="1000" spc="-10" dirty="0">
                <a:latin typeface="Comic Sans MS"/>
                <a:cs typeface="Comic Sans MS"/>
              </a:rPr>
              <a:t>en</a:t>
            </a:r>
            <a:r>
              <a:rPr sz="1000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régimen</a:t>
            </a:r>
            <a:r>
              <a:rPr sz="1000" spc="10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normal</a:t>
            </a:r>
            <a:r>
              <a:rPr sz="1000" spc="5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y</a:t>
            </a:r>
            <a:r>
              <a:rPr sz="1000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oscilatorio</a:t>
            </a:r>
            <a:endParaRPr sz="10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00">
              <a:latin typeface="Comic Sans MS"/>
              <a:cs typeface="Comic Sans MS"/>
            </a:endParaRPr>
          </a:p>
          <a:p>
            <a:pPr marL="50800" marR="43180">
              <a:lnSpc>
                <a:spcPct val="126899"/>
              </a:lnSpc>
            </a:pPr>
            <a:r>
              <a:rPr sz="1200" spc="-5" dirty="0">
                <a:latin typeface="Comic Sans MS"/>
                <a:cs typeface="Comic Sans MS"/>
              </a:rPr>
              <a:t>Se considera </a:t>
            </a:r>
            <a:r>
              <a:rPr sz="1200" spc="-10" dirty="0">
                <a:latin typeface="Comic Sans MS"/>
                <a:cs typeface="Comic Sans MS"/>
              </a:rPr>
              <a:t>que </a:t>
            </a:r>
            <a:r>
              <a:rPr sz="1200" spc="-5" dirty="0">
                <a:latin typeface="Comic Sans MS"/>
                <a:cs typeface="Comic Sans MS"/>
              </a:rPr>
              <a:t>en </a:t>
            </a:r>
            <a:r>
              <a:rPr sz="1200" spc="-10" dirty="0">
                <a:latin typeface="Comic Sans MS"/>
                <a:cs typeface="Comic Sans MS"/>
              </a:rPr>
              <a:t>el </a:t>
            </a:r>
            <a:r>
              <a:rPr sz="1200" spc="-5" dirty="0">
                <a:latin typeface="Comic Sans MS"/>
                <a:cs typeface="Comic Sans MS"/>
              </a:rPr>
              <a:t>tiempo que se realiza el estudio (en el orden de 1 seg)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2100" i="1" spc="-22" baseline="3968" dirty="0">
                <a:latin typeface="Times New Roman"/>
                <a:cs typeface="Times New Roman"/>
              </a:rPr>
              <a:t>T</a:t>
            </a:r>
            <a:r>
              <a:rPr sz="1200" i="1" spc="-22" baseline="-17361" dirty="0">
                <a:latin typeface="Times New Roman"/>
                <a:cs typeface="Times New Roman"/>
              </a:rPr>
              <a:t>m</a:t>
            </a:r>
            <a:r>
              <a:rPr sz="1200" i="1" spc="-15" baseline="-17361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= cte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(no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hay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actuación 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mecanismos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regulación)</a:t>
            </a:r>
            <a:endParaRPr sz="1200">
              <a:latin typeface="Comic Sans MS"/>
              <a:cs typeface="Comic Sans MS"/>
            </a:endParaRPr>
          </a:p>
          <a:p>
            <a:pPr marL="50800">
              <a:lnSpc>
                <a:spcPct val="100000"/>
              </a:lnSpc>
              <a:spcBef>
                <a:spcPts val="1070"/>
              </a:spcBef>
            </a:pPr>
            <a:r>
              <a:rPr sz="1200" spc="-5" dirty="0">
                <a:latin typeface="Comic Sans MS"/>
                <a:cs typeface="Comic Sans MS"/>
              </a:rPr>
              <a:t>El ángulo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formando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eje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referencia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fija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91895" y="6023248"/>
            <a:ext cx="1842770" cy="255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500" spc="20" dirty="0">
                <a:latin typeface="Symbol"/>
                <a:cs typeface="Symbol"/>
              </a:rPr>
              <a:t></a:t>
            </a:r>
            <a:r>
              <a:rPr sz="1200" i="1" spc="30" baseline="-24305" dirty="0">
                <a:latin typeface="Times New Roman"/>
                <a:cs typeface="Times New Roman"/>
              </a:rPr>
              <a:t>m</a:t>
            </a:r>
            <a:r>
              <a:rPr sz="1200" i="1" baseline="-24305" dirty="0">
                <a:latin typeface="Times New Roman"/>
                <a:cs typeface="Times New Roman"/>
              </a:rPr>
              <a:t> </a:t>
            </a:r>
            <a:r>
              <a:rPr sz="1200" i="1" spc="135" baseline="-24305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Symbol"/>
                <a:cs typeface="Symbol"/>
              </a:rPr>
              <a:t>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500" spc="20" dirty="0">
                <a:latin typeface="Symbol"/>
                <a:cs typeface="Symbol"/>
              </a:rPr>
              <a:t></a:t>
            </a:r>
            <a:r>
              <a:rPr sz="1200" i="1" spc="22" baseline="-24305" dirty="0">
                <a:latin typeface="Times New Roman"/>
                <a:cs typeface="Times New Roman"/>
              </a:rPr>
              <a:t>ms</a:t>
            </a:r>
            <a:r>
              <a:rPr sz="1200" i="1" baseline="-24305" dirty="0">
                <a:latin typeface="Times New Roman"/>
                <a:cs typeface="Times New Roman"/>
              </a:rPr>
              <a:t> </a:t>
            </a:r>
            <a:r>
              <a:rPr sz="1200" i="1" spc="-30" baseline="-24305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Symbol"/>
                <a:cs typeface="Symbol"/>
              </a:rPr>
              <a:t></a:t>
            </a:r>
            <a:r>
              <a:rPr sz="1400" spc="-185" dirty="0">
                <a:latin typeface="Times New Roman"/>
                <a:cs typeface="Times New Roman"/>
              </a:rPr>
              <a:t> </a:t>
            </a:r>
            <a:r>
              <a:rPr sz="1500" spc="60" dirty="0">
                <a:latin typeface="Symbol"/>
                <a:cs typeface="Symbol"/>
              </a:rPr>
              <a:t></a:t>
            </a:r>
            <a:r>
              <a:rPr sz="1200" i="1" spc="30" baseline="-24305" dirty="0">
                <a:latin typeface="Times New Roman"/>
                <a:cs typeface="Times New Roman"/>
              </a:rPr>
              <a:t>m</a:t>
            </a:r>
            <a:r>
              <a:rPr sz="1200" i="1" baseline="-24305" dirty="0">
                <a:latin typeface="Times New Roman"/>
                <a:cs typeface="Times New Roman"/>
              </a:rPr>
              <a:t>  </a:t>
            </a:r>
            <a:r>
              <a:rPr sz="1200" i="1" spc="-150" baseline="-24305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Symbol"/>
                <a:cs typeface="Symbol"/>
              </a:rPr>
              <a:t>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500" spc="-50" dirty="0">
                <a:latin typeface="Symbol"/>
                <a:cs typeface="Symbol"/>
              </a:rPr>
              <a:t></a:t>
            </a:r>
            <a:r>
              <a:rPr sz="1200" i="1" spc="30" baseline="-24305" dirty="0">
                <a:latin typeface="Times New Roman"/>
                <a:cs typeface="Times New Roman"/>
              </a:rPr>
              <a:t>m</a:t>
            </a:r>
            <a:r>
              <a:rPr sz="1200" i="1" spc="67" baseline="-24305" dirty="0">
                <a:latin typeface="Times New Roman"/>
                <a:cs typeface="Times New Roman"/>
              </a:rPr>
              <a:t>s</a:t>
            </a:r>
            <a:r>
              <a:rPr sz="1400" i="1" spc="5" dirty="0">
                <a:latin typeface="Times New Roman"/>
                <a:cs typeface="Times New Roman"/>
              </a:rPr>
              <a:t>t</a:t>
            </a:r>
            <a:r>
              <a:rPr sz="1400" i="1" spc="-50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Symbol"/>
                <a:cs typeface="Symbol"/>
              </a:rPr>
              <a:t></a:t>
            </a:r>
            <a:r>
              <a:rPr sz="1400" spc="-185" dirty="0">
                <a:latin typeface="Times New Roman"/>
                <a:cs typeface="Times New Roman"/>
              </a:rPr>
              <a:t> </a:t>
            </a:r>
            <a:r>
              <a:rPr sz="1500" spc="60" dirty="0">
                <a:latin typeface="Symbol"/>
                <a:cs typeface="Symbol"/>
              </a:rPr>
              <a:t></a:t>
            </a:r>
            <a:r>
              <a:rPr sz="1200" i="1" spc="30" baseline="-24305" dirty="0">
                <a:latin typeface="Times New Roman"/>
                <a:cs typeface="Times New Roman"/>
              </a:rPr>
              <a:t>m</a:t>
            </a:r>
            <a:endParaRPr sz="1200" baseline="-24305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58128" y="6075681"/>
            <a:ext cx="2311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(2)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48283" y="7725161"/>
            <a:ext cx="306705" cy="0"/>
          </a:xfrm>
          <a:custGeom>
            <a:avLst/>
            <a:gdLst/>
            <a:ahLst/>
            <a:cxnLst/>
            <a:rect l="l" t="t" r="r" b="b"/>
            <a:pathLst>
              <a:path w="306705">
                <a:moveTo>
                  <a:pt x="0" y="0"/>
                </a:moveTo>
                <a:lnTo>
                  <a:pt x="306323" y="0"/>
                </a:lnTo>
              </a:path>
            </a:pathLst>
          </a:custGeom>
          <a:ln w="7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632199" y="7725161"/>
            <a:ext cx="549275" cy="0"/>
          </a:xfrm>
          <a:custGeom>
            <a:avLst/>
            <a:gdLst/>
            <a:ahLst/>
            <a:cxnLst/>
            <a:rect l="l" t="t" r="r" b="b"/>
            <a:pathLst>
              <a:path w="549275">
                <a:moveTo>
                  <a:pt x="0" y="0"/>
                </a:moveTo>
                <a:lnTo>
                  <a:pt x="548648" y="0"/>
                </a:lnTo>
              </a:path>
            </a:pathLst>
          </a:custGeom>
          <a:ln w="7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356096" y="7725161"/>
            <a:ext cx="307975" cy="0"/>
          </a:xfrm>
          <a:custGeom>
            <a:avLst/>
            <a:gdLst/>
            <a:ahLst/>
            <a:cxnLst/>
            <a:rect l="l" t="t" r="r" b="b"/>
            <a:pathLst>
              <a:path w="307975">
                <a:moveTo>
                  <a:pt x="0" y="0"/>
                </a:moveTo>
                <a:lnTo>
                  <a:pt x="307856" y="0"/>
                </a:lnTo>
              </a:path>
            </a:pathLst>
          </a:custGeom>
          <a:ln w="7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8971" y="7725161"/>
            <a:ext cx="306705" cy="0"/>
          </a:xfrm>
          <a:custGeom>
            <a:avLst/>
            <a:gdLst/>
            <a:ahLst/>
            <a:cxnLst/>
            <a:rect l="l" t="t" r="r" b="b"/>
            <a:pathLst>
              <a:path w="306704">
                <a:moveTo>
                  <a:pt x="0" y="0"/>
                </a:moveTo>
                <a:lnTo>
                  <a:pt x="306337" y="0"/>
                </a:lnTo>
              </a:path>
            </a:pathLst>
          </a:custGeom>
          <a:ln w="7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655825" y="6372349"/>
            <a:ext cx="6249035" cy="158813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63500" marR="55880">
              <a:lnSpc>
                <a:spcPct val="109700"/>
              </a:lnSpc>
              <a:spcBef>
                <a:spcPts val="85"/>
              </a:spcBef>
            </a:pPr>
            <a:r>
              <a:rPr sz="1200" spc="-5" dirty="0">
                <a:latin typeface="Comic Sans MS"/>
                <a:cs typeface="Comic Sans MS"/>
              </a:rPr>
              <a:t>Donde</a:t>
            </a:r>
            <a:r>
              <a:rPr sz="1200" spc="180" dirty="0">
                <a:latin typeface="Comic Sans MS"/>
                <a:cs typeface="Comic Sans MS"/>
              </a:rPr>
              <a:t> </a:t>
            </a:r>
            <a:r>
              <a:rPr sz="1250" i="1" spc="-30" dirty="0">
                <a:latin typeface="Comic Sans MS"/>
                <a:cs typeface="Comic Sans MS"/>
              </a:rPr>
              <a:t>δ</a:t>
            </a:r>
            <a:r>
              <a:rPr sz="1275" i="1" spc="-44" baseline="-9803" dirty="0">
                <a:latin typeface="Comic Sans MS"/>
                <a:cs typeface="Comic Sans MS"/>
              </a:rPr>
              <a:t>m</a:t>
            </a:r>
            <a:r>
              <a:rPr sz="1275" i="1" spc="75" baseline="-9803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[rad</a:t>
            </a:r>
            <a:r>
              <a:rPr sz="1200" spc="-7" baseline="-10416" dirty="0">
                <a:latin typeface="Comic Sans MS"/>
                <a:cs typeface="Comic Sans MS"/>
              </a:rPr>
              <a:t>mec</a:t>
            </a:r>
            <a:r>
              <a:rPr sz="1200" spc="-5" dirty="0">
                <a:latin typeface="Comic Sans MS"/>
                <a:cs typeface="Comic Sans MS"/>
              </a:rPr>
              <a:t>],</a:t>
            </a:r>
            <a:r>
              <a:rPr sz="1200" spc="18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</a:t>
            </a:r>
            <a:r>
              <a:rPr sz="1200" spc="1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spc="1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ángulo</a:t>
            </a:r>
            <a:r>
              <a:rPr sz="1200" spc="18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formado</a:t>
            </a:r>
            <a:r>
              <a:rPr sz="1200" spc="18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entre</a:t>
            </a:r>
            <a:r>
              <a:rPr sz="1200" spc="18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spc="1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eje</a:t>
            </a:r>
            <a:r>
              <a:rPr sz="1200" spc="18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d,</a:t>
            </a:r>
            <a:r>
              <a:rPr sz="1200" spc="18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18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se</a:t>
            </a:r>
            <a:r>
              <a:rPr sz="1200" spc="16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mueve</a:t>
            </a:r>
            <a:r>
              <a:rPr sz="1200" spc="18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</a:t>
            </a:r>
            <a:r>
              <a:rPr sz="1200" spc="1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velocidad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angular</a:t>
            </a:r>
            <a:r>
              <a:rPr sz="1200" spc="-229" dirty="0">
                <a:latin typeface="Comic Sans MS"/>
                <a:cs typeface="Comic Sans MS"/>
              </a:rPr>
              <a:t> </a:t>
            </a:r>
            <a:r>
              <a:rPr sz="2250" spc="-15" baseline="3703" dirty="0">
                <a:latin typeface="Symbol"/>
                <a:cs typeface="Symbol"/>
              </a:rPr>
              <a:t></a:t>
            </a:r>
            <a:r>
              <a:rPr sz="1200" i="1" spc="-15" baseline="-17361" dirty="0">
                <a:latin typeface="Times New Roman"/>
                <a:cs typeface="Times New Roman"/>
              </a:rPr>
              <a:t>m</a:t>
            </a:r>
            <a:r>
              <a:rPr sz="1200" i="1" spc="82" baseline="-17361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eje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 referencia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sincrónico,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que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mueve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velocidad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angular</a:t>
            </a:r>
            <a:r>
              <a:rPr sz="1200" spc="140" dirty="0">
                <a:latin typeface="Comic Sans MS"/>
                <a:cs typeface="Comic Sans MS"/>
              </a:rPr>
              <a:t> </a:t>
            </a:r>
            <a:r>
              <a:rPr sz="2250" spc="-7" baseline="3703" dirty="0">
                <a:latin typeface="Symbol"/>
                <a:cs typeface="Symbol"/>
              </a:rPr>
              <a:t></a:t>
            </a:r>
            <a:r>
              <a:rPr sz="1200" i="1" spc="-7" baseline="-17361" dirty="0">
                <a:latin typeface="Times New Roman"/>
                <a:cs typeface="Times New Roman"/>
              </a:rPr>
              <a:t>ms</a:t>
            </a:r>
            <a:r>
              <a:rPr sz="1200" i="1" spc="157" baseline="-17361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.</a:t>
            </a:r>
            <a:endParaRPr sz="1200">
              <a:latin typeface="Comic Sans MS"/>
              <a:cs typeface="Comic Sans MS"/>
            </a:endParaRPr>
          </a:p>
          <a:p>
            <a:pPr marL="63500" marR="57150">
              <a:lnSpc>
                <a:spcPct val="115799"/>
              </a:lnSpc>
              <a:spcBef>
                <a:spcPts val="1035"/>
              </a:spcBef>
            </a:pPr>
            <a:r>
              <a:rPr sz="1200" spc="-5" dirty="0">
                <a:latin typeface="Comic Sans MS"/>
                <a:cs typeface="Comic Sans MS"/>
              </a:rPr>
              <a:t>Para</a:t>
            </a:r>
            <a:r>
              <a:rPr sz="1200" spc="1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cambiar</a:t>
            </a:r>
            <a:r>
              <a:rPr sz="1200" spc="17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16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1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referencia</a:t>
            </a:r>
            <a:r>
              <a:rPr sz="1200" spc="1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fija,</a:t>
            </a:r>
            <a:r>
              <a:rPr sz="1200" spc="1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spc="1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1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referencia</a:t>
            </a:r>
            <a:r>
              <a:rPr sz="1200" spc="1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</a:t>
            </a:r>
            <a:r>
              <a:rPr sz="1200" spc="1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eje</a:t>
            </a:r>
            <a:r>
              <a:rPr sz="1200" spc="1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sincrónico,</a:t>
            </a:r>
            <a:r>
              <a:rPr sz="1200" spc="17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se</a:t>
            </a:r>
            <a:r>
              <a:rPr sz="1200" spc="16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deriva</a:t>
            </a:r>
            <a:r>
              <a:rPr sz="1200" spc="16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dos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veces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ecuación (2):</a:t>
            </a:r>
            <a:endParaRPr sz="1200">
              <a:latin typeface="Comic Sans MS"/>
              <a:cs typeface="Comic Sans MS"/>
            </a:endParaRPr>
          </a:p>
          <a:p>
            <a:pPr marL="104139">
              <a:lnSpc>
                <a:spcPct val="100000"/>
              </a:lnSpc>
              <a:spcBef>
                <a:spcPts val="575"/>
              </a:spcBef>
              <a:tabLst>
                <a:tab pos="835660" algn="l"/>
                <a:tab pos="2477135" algn="l"/>
              </a:tabLst>
            </a:pPr>
            <a:r>
              <a:rPr sz="1400" i="1" spc="20" dirty="0">
                <a:latin typeface="Times New Roman"/>
                <a:cs typeface="Times New Roman"/>
              </a:rPr>
              <a:t>d</a:t>
            </a:r>
            <a:r>
              <a:rPr sz="1500" spc="20" dirty="0">
                <a:latin typeface="Symbol"/>
                <a:cs typeface="Symbol"/>
              </a:rPr>
              <a:t></a:t>
            </a:r>
            <a:r>
              <a:rPr sz="1200" i="1" spc="30" baseline="-24305" dirty="0">
                <a:latin typeface="Times New Roman"/>
                <a:cs typeface="Times New Roman"/>
              </a:rPr>
              <a:t>m </a:t>
            </a:r>
            <a:r>
              <a:rPr sz="1200" i="1" spc="232" baseline="-24305" dirty="0">
                <a:latin typeface="Times New Roman"/>
                <a:cs typeface="Times New Roman"/>
              </a:rPr>
              <a:t> </a:t>
            </a:r>
            <a:r>
              <a:rPr sz="2100" spc="15" baseline="-35714" dirty="0">
                <a:latin typeface="Symbol"/>
                <a:cs typeface="Symbol"/>
              </a:rPr>
              <a:t></a:t>
            </a:r>
            <a:r>
              <a:rPr sz="2100" spc="-187" baseline="-35714" dirty="0">
                <a:latin typeface="Times New Roman"/>
                <a:cs typeface="Times New Roman"/>
              </a:rPr>
              <a:t> </a:t>
            </a:r>
            <a:r>
              <a:rPr sz="2250" spc="-82" baseline="-33333" dirty="0">
                <a:latin typeface="Symbol"/>
                <a:cs typeface="Symbol"/>
              </a:rPr>
              <a:t></a:t>
            </a:r>
            <a:r>
              <a:rPr sz="2250" spc="-82" baseline="-33333" dirty="0">
                <a:latin typeface="Times New Roman"/>
                <a:cs typeface="Times New Roman"/>
              </a:rPr>
              <a:t>	</a:t>
            </a:r>
            <a:r>
              <a:rPr sz="2100" spc="15" baseline="-35714" dirty="0">
                <a:latin typeface="Symbol"/>
                <a:cs typeface="Symbol"/>
              </a:rPr>
              <a:t></a:t>
            </a:r>
            <a:r>
              <a:rPr sz="2100" spc="104" baseline="-35714" dirty="0">
                <a:latin typeface="Times New Roman"/>
                <a:cs typeface="Times New Roman"/>
              </a:rPr>
              <a:t> </a:t>
            </a:r>
            <a:r>
              <a:rPr sz="1400" i="1" spc="10" dirty="0">
                <a:latin typeface="Times New Roman"/>
                <a:cs typeface="Times New Roman"/>
              </a:rPr>
              <a:t>d</a:t>
            </a:r>
            <a:r>
              <a:rPr sz="1400" i="1" spc="-210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Times New Roman"/>
                <a:cs typeface="Times New Roman"/>
              </a:rPr>
              <a:t>(</a:t>
            </a:r>
            <a:r>
              <a:rPr sz="1500" spc="10" dirty="0">
                <a:latin typeface="Symbol"/>
                <a:cs typeface="Symbol"/>
              </a:rPr>
              <a:t></a:t>
            </a:r>
            <a:r>
              <a:rPr sz="1200" i="1" spc="15" baseline="-24305" dirty="0">
                <a:latin typeface="Times New Roman"/>
                <a:cs typeface="Times New Roman"/>
              </a:rPr>
              <a:t>ms</a:t>
            </a:r>
            <a:r>
              <a:rPr sz="1400" i="1" spc="10" dirty="0">
                <a:latin typeface="Times New Roman"/>
                <a:cs typeface="Times New Roman"/>
              </a:rPr>
              <a:t>t</a:t>
            </a:r>
            <a:r>
              <a:rPr sz="1400" spc="10" dirty="0">
                <a:latin typeface="Times New Roman"/>
                <a:cs typeface="Times New Roman"/>
              </a:rPr>
              <a:t>)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2100" spc="15" baseline="-35714" dirty="0">
                <a:latin typeface="Symbol"/>
                <a:cs typeface="Symbol"/>
              </a:rPr>
              <a:t></a:t>
            </a:r>
            <a:r>
              <a:rPr sz="2100" spc="52" baseline="-35714" dirty="0">
                <a:latin typeface="Times New Roman"/>
                <a:cs typeface="Times New Roman"/>
              </a:rPr>
              <a:t> </a:t>
            </a:r>
            <a:r>
              <a:rPr sz="1400" i="1" spc="25" dirty="0">
                <a:latin typeface="Times New Roman"/>
                <a:cs typeface="Times New Roman"/>
              </a:rPr>
              <a:t>d</a:t>
            </a:r>
            <a:r>
              <a:rPr sz="1500" spc="25" dirty="0">
                <a:latin typeface="Symbol"/>
                <a:cs typeface="Symbol"/>
              </a:rPr>
              <a:t></a:t>
            </a:r>
            <a:r>
              <a:rPr sz="1200" i="1" spc="37" baseline="-24305" dirty="0">
                <a:latin typeface="Times New Roman"/>
                <a:cs typeface="Times New Roman"/>
              </a:rPr>
              <a:t>m </a:t>
            </a:r>
            <a:r>
              <a:rPr sz="1200" i="1" spc="240" baseline="-24305" dirty="0">
                <a:latin typeface="Times New Roman"/>
                <a:cs typeface="Times New Roman"/>
              </a:rPr>
              <a:t> </a:t>
            </a:r>
            <a:r>
              <a:rPr sz="2100" spc="15" baseline="-35714" dirty="0">
                <a:latin typeface="Symbol"/>
                <a:cs typeface="Symbol"/>
              </a:rPr>
              <a:t></a:t>
            </a:r>
            <a:r>
              <a:rPr sz="2100" spc="-187" baseline="-35714" dirty="0">
                <a:latin typeface="Times New Roman"/>
                <a:cs typeface="Times New Roman"/>
              </a:rPr>
              <a:t> </a:t>
            </a:r>
            <a:r>
              <a:rPr sz="2250" spc="-82" baseline="-33333" dirty="0">
                <a:latin typeface="Symbol"/>
                <a:cs typeface="Symbol"/>
              </a:rPr>
              <a:t></a:t>
            </a:r>
            <a:r>
              <a:rPr sz="2250" spc="-82" baseline="-33333" dirty="0">
                <a:latin typeface="Times New Roman"/>
                <a:cs typeface="Times New Roman"/>
              </a:rPr>
              <a:t>	</a:t>
            </a:r>
            <a:r>
              <a:rPr sz="2100" spc="15" baseline="-35714" dirty="0">
                <a:latin typeface="Symbol"/>
                <a:cs typeface="Symbol"/>
              </a:rPr>
              <a:t></a:t>
            </a:r>
            <a:r>
              <a:rPr sz="2100" spc="-7" baseline="-35714" dirty="0">
                <a:latin typeface="Times New Roman"/>
                <a:cs typeface="Times New Roman"/>
              </a:rPr>
              <a:t> </a:t>
            </a:r>
            <a:r>
              <a:rPr sz="1400" i="1" spc="25" dirty="0">
                <a:latin typeface="Times New Roman"/>
                <a:cs typeface="Times New Roman"/>
              </a:rPr>
              <a:t>d</a:t>
            </a:r>
            <a:r>
              <a:rPr sz="1500" spc="25" dirty="0">
                <a:latin typeface="Symbol"/>
                <a:cs typeface="Symbol"/>
              </a:rPr>
              <a:t></a:t>
            </a:r>
            <a:r>
              <a:rPr sz="1200" i="1" spc="37" baseline="-24305" dirty="0">
                <a:latin typeface="Times New Roman"/>
                <a:cs typeface="Times New Roman"/>
              </a:rPr>
              <a:t>m</a:t>
            </a:r>
            <a:endParaRPr sz="1200" baseline="-24305">
              <a:latin typeface="Times New Roman"/>
              <a:cs typeface="Times New Roman"/>
            </a:endParaRPr>
          </a:p>
          <a:p>
            <a:pPr marL="174625">
              <a:lnSpc>
                <a:spcPct val="100000"/>
              </a:lnSpc>
              <a:spcBef>
                <a:spcPts val="295"/>
              </a:spcBef>
              <a:tabLst>
                <a:tab pos="700405" algn="l"/>
                <a:tab pos="1178560" algn="l"/>
                <a:tab pos="1782445" algn="l"/>
                <a:tab pos="2308225" algn="l"/>
                <a:tab pos="2693670" algn="l"/>
              </a:tabLst>
            </a:pPr>
            <a:r>
              <a:rPr sz="1400" i="1" spc="10" dirty="0">
                <a:latin typeface="Times New Roman"/>
                <a:cs typeface="Times New Roman"/>
              </a:rPr>
              <a:t>dt	</a:t>
            </a:r>
            <a:r>
              <a:rPr sz="1200" i="1" spc="30" baseline="52083" dirty="0">
                <a:latin typeface="Times New Roman"/>
                <a:cs typeface="Times New Roman"/>
              </a:rPr>
              <a:t>m	</a:t>
            </a:r>
            <a:r>
              <a:rPr sz="1400" i="1" spc="10" dirty="0">
                <a:latin typeface="Times New Roman"/>
                <a:cs typeface="Times New Roman"/>
              </a:rPr>
              <a:t>dt	dt	</a:t>
            </a:r>
            <a:r>
              <a:rPr sz="1200" i="1" spc="15" baseline="52083" dirty="0">
                <a:latin typeface="Times New Roman"/>
                <a:cs typeface="Times New Roman"/>
              </a:rPr>
              <a:t>ms	</a:t>
            </a:r>
            <a:r>
              <a:rPr sz="1400" i="1" spc="10" dirty="0">
                <a:latin typeface="Times New Roman"/>
                <a:cs typeface="Times New Roman"/>
              </a:rPr>
              <a:t>dt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14</a:t>
            </a:fld>
            <a:endParaRPr spc="-5" dirty="0"/>
          </a:p>
        </p:txBody>
      </p:sp>
      <p:sp>
        <p:nvSpPr>
          <p:cNvPr id="17" name="object 17"/>
          <p:cNvSpPr txBox="1"/>
          <p:nvPr/>
        </p:nvSpPr>
        <p:spPr>
          <a:xfrm>
            <a:off x="775207" y="8291720"/>
            <a:ext cx="878840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25"/>
              </a:spcBef>
              <a:tabLst>
                <a:tab pos="617220" algn="l"/>
              </a:tabLst>
            </a:pPr>
            <a:r>
              <a:rPr sz="1400" i="1" spc="50" dirty="0">
                <a:latin typeface="Times New Roman"/>
                <a:cs typeface="Times New Roman"/>
              </a:rPr>
              <a:t>dt</a:t>
            </a:r>
            <a:r>
              <a:rPr sz="1200" spc="75" baseline="45138" dirty="0">
                <a:latin typeface="Times New Roman"/>
                <a:cs typeface="Times New Roman"/>
              </a:rPr>
              <a:t>2	</a:t>
            </a:r>
            <a:r>
              <a:rPr sz="1400" i="1" spc="50" dirty="0">
                <a:latin typeface="Times New Roman"/>
                <a:cs typeface="Times New Roman"/>
              </a:rPr>
              <a:t>dt</a:t>
            </a:r>
            <a:r>
              <a:rPr sz="1200" spc="75" baseline="45138" dirty="0">
                <a:latin typeface="Times New Roman"/>
                <a:cs typeface="Times New Roman"/>
              </a:rPr>
              <a:t>2</a:t>
            </a:r>
            <a:endParaRPr sz="1200" baseline="45138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22375" y="8028441"/>
            <a:ext cx="895985" cy="255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603250" algn="l"/>
              </a:tabLst>
            </a:pPr>
            <a:r>
              <a:rPr sz="1400" i="1" spc="10" dirty="0">
                <a:latin typeface="Times New Roman"/>
                <a:cs typeface="Times New Roman"/>
              </a:rPr>
              <a:t>d</a:t>
            </a:r>
            <a:r>
              <a:rPr sz="1400" i="1" spc="-155" dirty="0">
                <a:latin typeface="Times New Roman"/>
                <a:cs typeface="Times New Roman"/>
              </a:rPr>
              <a:t> </a:t>
            </a:r>
            <a:r>
              <a:rPr sz="1200" spc="-82" baseline="45138" dirty="0">
                <a:latin typeface="Times New Roman"/>
                <a:cs typeface="Times New Roman"/>
              </a:rPr>
              <a:t>2</a:t>
            </a:r>
            <a:r>
              <a:rPr sz="1500" spc="-40" dirty="0">
                <a:latin typeface="Symbol"/>
                <a:cs typeface="Symbol"/>
              </a:rPr>
              <a:t>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400" i="1" spc="10" dirty="0">
                <a:latin typeface="Times New Roman"/>
                <a:cs typeface="Times New Roman"/>
              </a:rPr>
              <a:t>d</a:t>
            </a:r>
            <a:r>
              <a:rPr sz="1400" i="1" spc="-165" dirty="0">
                <a:latin typeface="Times New Roman"/>
                <a:cs typeface="Times New Roman"/>
              </a:rPr>
              <a:t> </a:t>
            </a:r>
            <a:r>
              <a:rPr sz="1200" spc="-7" baseline="45138" dirty="0">
                <a:latin typeface="Times New Roman"/>
                <a:cs typeface="Times New Roman"/>
              </a:rPr>
              <a:t>2</a:t>
            </a:r>
            <a:r>
              <a:rPr sz="1500" spc="-40" dirty="0">
                <a:latin typeface="Symbol"/>
                <a:cs typeface="Symbol"/>
              </a:rPr>
              <a:t>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10183" y="8084456"/>
            <a:ext cx="998855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  <a:tabLst>
                <a:tab pos="311785" algn="l"/>
                <a:tab pos="883285" algn="l"/>
              </a:tabLst>
            </a:pPr>
            <a:r>
              <a:rPr sz="800" i="1" u="sng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800" i="1" u="sng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m</a:t>
            </a:r>
            <a:r>
              <a:rPr sz="800" i="1" spc="20" dirty="0">
                <a:latin typeface="Times New Roman"/>
                <a:cs typeface="Times New Roman"/>
              </a:rPr>
              <a:t> </a:t>
            </a:r>
            <a:r>
              <a:rPr sz="800" i="1" spc="150" dirty="0">
                <a:latin typeface="Times New Roman"/>
                <a:cs typeface="Times New Roman"/>
              </a:rPr>
              <a:t> </a:t>
            </a:r>
            <a:r>
              <a:rPr sz="2100" spc="15" baseline="-21825" dirty="0">
                <a:latin typeface="Symbol"/>
                <a:cs typeface="Symbol"/>
              </a:rPr>
              <a:t></a:t>
            </a:r>
            <a:r>
              <a:rPr sz="1400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800" i="1" u="sng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m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676417" y="8209281"/>
            <a:ext cx="2311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(3)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06625" y="8742681"/>
            <a:ext cx="24974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Se </a:t>
            </a:r>
            <a:r>
              <a:rPr sz="1200" dirty="0">
                <a:latin typeface="Comic Sans MS"/>
                <a:cs typeface="Comic Sans MS"/>
              </a:rPr>
              <a:t>incorpora</a:t>
            </a:r>
            <a:r>
              <a:rPr sz="1200" spc="-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(3) en</a:t>
            </a:r>
            <a:r>
              <a:rPr sz="1200" spc="-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(1),</a:t>
            </a:r>
            <a:r>
              <a:rPr sz="1200" spc="-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resultando: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16280" y="9149732"/>
            <a:ext cx="904875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  <a:tabLst>
                <a:tab pos="444500" algn="l"/>
              </a:tabLst>
            </a:pPr>
            <a:r>
              <a:rPr sz="1400" i="1" spc="10" dirty="0">
                <a:latin typeface="Times New Roman"/>
                <a:cs typeface="Times New Roman"/>
              </a:rPr>
              <a:t>J </a:t>
            </a:r>
            <a:r>
              <a:rPr sz="1200" i="1" u="sng" spc="7" baseline="3819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i="1" u="sng" baseline="3819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200" i="1" u="sng" spc="30" baseline="3819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m</a:t>
            </a:r>
            <a:r>
              <a:rPr sz="1200" i="1" u="sng" baseline="3819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i="1" baseline="38194" dirty="0">
                <a:latin typeface="Times New Roman"/>
                <a:cs typeface="Times New Roman"/>
              </a:rPr>
              <a:t> </a:t>
            </a:r>
            <a:r>
              <a:rPr sz="1200" i="1" spc="-44" baseline="38194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Symbol"/>
                <a:cs typeface="Symbol"/>
              </a:rPr>
              <a:t>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i="1" spc="-65" dirty="0">
                <a:latin typeface="Times New Roman"/>
                <a:cs typeface="Times New Roman"/>
              </a:rPr>
              <a:t>T</a:t>
            </a:r>
            <a:r>
              <a:rPr sz="1200" i="1" spc="22" baseline="-24305" dirty="0">
                <a:latin typeface="Times New Roman"/>
                <a:cs typeface="Times New Roman"/>
              </a:rPr>
              <a:t>a</a:t>
            </a:r>
            <a:endParaRPr sz="1200" baseline="-24305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23543" y="9289937"/>
            <a:ext cx="286385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1400" i="1" spc="50" dirty="0">
                <a:latin typeface="Times New Roman"/>
                <a:cs typeface="Times New Roman"/>
              </a:rPr>
              <a:t>dt</a:t>
            </a:r>
            <a:r>
              <a:rPr sz="1200" spc="75" baseline="45138" dirty="0">
                <a:latin typeface="Times New Roman"/>
                <a:cs typeface="Times New Roman"/>
              </a:rPr>
              <a:t>2</a:t>
            </a:r>
            <a:endParaRPr sz="1200" baseline="45138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56487" y="9026661"/>
            <a:ext cx="328930" cy="255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400" i="1" spc="10" dirty="0">
                <a:latin typeface="Times New Roman"/>
                <a:cs typeface="Times New Roman"/>
              </a:rPr>
              <a:t>d</a:t>
            </a:r>
            <a:r>
              <a:rPr sz="1400" i="1" spc="-165" dirty="0">
                <a:latin typeface="Times New Roman"/>
                <a:cs typeface="Times New Roman"/>
              </a:rPr>
              <a:t> </a:t>
            </a:r>
            <a:r>
              <a:rPr sz="1200" spc="-30" baseline="45138" dirty="0">
                <a:latin typeface="Times New Roman"/>
                <a:cs typeface="Times New Roman"/>
              </a:rPr>
              <a:t>2</a:t>
            </a:r>
            <a:r>
              <a:rPr sz="1500" spc="-40" dirty="0">
                <a:latin typeface="Symbol"/>
                <a:cs typeface="Symbol"/>
              </a:rPr>
              <a:t>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664199" y="9207500"/>
            <a:ext cx="2311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(4)</a:t>
            </a:r>
            <a:endParaRPr sz="12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1025147"/>
            <a:ext cx="16776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spc="-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estado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estacionario: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91895" y="1211982"/>
            <a:ext cx="1426210" cy="255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500" spc="20" dirty="0">
                <a:latin typeface="Symbol"/>
                <a:cs typeface="Symbol"/>
              </a:rPr>
              <a:t></a:t>
            </a:r>
            <a:r>
              <a:rPr sz="1200" i="1" spc="30" baseline="-24305" dirty="0">
                <a:latin typeface="Times New Roman"/>
                <a:cs typeface="Times New Roman"/>
              </a:rPr>
              <a:t>m</a:t>
            </a:r>
            <a:r>
              <a:rPr sz="1200" i="1" baseline="-24305" dirty="0">
                <a:latin typeface="Times New Roman"/>
                <a:cs typeface="Times New Roman"/>
              </a:rPr>
              <a:t> </a:t>
            </a:r>
            <a:r>
              <a:rPr sz="1200" i="1" spc="-44" baseline="-24305" dirty="0">
                <a:latin typeface="Times New Roman"/>
                <a:cs typeface="Times New Roman"/>
              </a:rPr>
              <a:t> </a:t>
            </a:r>
            <a:r>
              <a:rPr sz="1400" spc="100" dirty="0">
                <a:latin typeface="Symbol"/>
                <a:cs typeface="Symbol"/>
              </a:rPr>
              <a:t></a:t>
            </a:r>
            <a:r>
              <a:rPr sz="1500" spc="30" dirty="0">
                <a:latin typeface="Symbol"/>
                <a:cs typeface="Symbol"/>
              </a:rPr>
              <a:t></a:t>
            </a:r>
            <a:r>
              <a:rPr sz="1200" i="1" spc="22" baseline="-24305" dirty="0">
                <a:latin typeface="Times New Roman"/>
                <a:cs typeface="Times New Roman"/>
              </a:rPr>
              <a:t>ms</a:t>
            </a:r>
            <a:r>
              <a:rPr sz="1200" i="1" baseline="-24305" dirty="0">
                <a:latin typeface="Times New Roman"/>
                <a:cs typeface="Times New Roman"/>
              </a:rPr>
              <a:t>  </a:t>
            </a:r>
            <a:r>
              <a:rPr sz="1200" i="1" spc="-150" baseline="-24305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Symbol"/>
                <a:cs typeface="Symbol"/>
              </a:rPr>
              <a:t>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500" spc="60" dirty="0">
                <a:latin typeface="Symbol"/>
                <a:cs typeface="Symbol"/>
              </a:rPr>
              <a:t></a:t>
            </a:r>
            <a:r>
              <a:rPr sz="1200" i="1" spc="30" baseline="-24305" dirty="0">
                <a:latin typeface="Times New Roman"/>
                <a:cs typeface="Times New Roman"/>
              </a:rPr>
              <a:t>m</a:t>
            </a:r>
            <a:r>
              <a:rPr sz="1200" i="1" baseline="-24305" dirty="0">
                <a:latin typeface="Times New Roman"/>
                <a:cs typeface="Times New Roman"/>
              </a:rPr>
              <a:t>  </a:t>
            </a:r>
            <a:r>
              <a:rPr sz="1200" i="1" spc="-150" baseline="-24305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Symbol"/>
                <a:cs typeface="Symbol"/>
              </a:rPr>
              <a:t>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i="1" spc="5" dirty="0">
                <a:latin typeface="Times New Roman"/>
                <a:cs typeface="Times New Roman"/>
              </a:rPr>
              <a:t>cte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51887" y="1235971"/>
            <a:ext cx="2464435" cy="2425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  <a:tabLst>
                <a:tab pos="2031364" algn="l"/>
              </a:tabLst>
            </a:pPr>
            <a:r>
              <a:rPr sz="1200" spc="-5" dirty="0">
                <a:latin typeface="Wingdings"/>
                <a:cs typeface="Wingdings"/>
              </a:rPr>
              <a:t></a:t>
            </a:r>
            <a:r>
              <a:rPr sz="1200" spc="434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aceleración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cero</a:t>
            </a:r>
            <a:r>
              <a:rPr sz="1200" spc="365" dirty="0">
                <a:latin typeface="Comic Sans MS"/>
                <a:cs typeface="Comic Sans MS"/>
              </a:rPr>
              <a:t> </a:t>
            </a:r>
            <a:r>
              <a:rPr sz="1250" spc="-50" dirty="0">
                <a:latin typeface="Wingdings"/>
                <a:cs typeface="Wingdings"/>
              </a:rPr>
              <a:t></a:t>
            </a:r>
            <a:r>
              <a:rPr sz="1250" spc="-50" dirty="0">
                <a:latin typeface="Times New Roman"/>
                <a:cs typeface="Times New Roman"/>
              </a:rPr>
              <a:t>	</a:t>
            </a:r>
            <a:r>
              <a:rPr sz="2100" i="1" spc="-30" baseline="3968" dirty="0">
                <a:latin typeface="Times New Roman"/>
                <a:cs typeface="Times New Roman"/>
              </a:rPr>
              <a:t>T</a:t>
            </a:r>
            <a:r>
              <a:rPr sz="1200" i="1" spc="-30" baseline="-17361" dirty="0">
                <a:latin typeface="Times New Roman"/>
                <a:cs typeface="Times New Roman"/>
              </a:rPr>
              <a:t>a</a:t>
            </a:r>
            <a:r>
              <a:rPr sz="1200" i="1" spc="52" baseline="-17361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=</a:t>
            </a:r>
            <a:r>
              <a:rPr sz="1200" spc="-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0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1231" y="1573170"/>
            <a:ext cx="3389629" cy="255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multiplica (4)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por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15" dirty="0">
                <a:latin typeface="Comic Sans MS"/>
                <a:cs typeface="Comic Sans MS"/>
              </a:rPr>
              <a:t>la</a:t>
            </a:r>
            <a:r>
              <a:rPr sz="1200" spc="-5" dirty="0">
                <a:latin typeface="Comic Sans MS"/>
                <a:cs typeface="Comic Sans MS"/>
              </a:rPr>
              <a:t> velocidad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angular</a:t>
            </a:r>
            <a:r>
              <a:rPr sz="1200" spc="135" dirty="0">
                <a:latin typeface="Comic Sans MS"/>
                <a:cs typeface="Comic Sans MS"/>
              </a:rPr>
              <a:t> </a:t>
            </a:r>
            <a:r>
              <a:rPr sz="2250" spc="-15" baseline="3703" dirty="0">
                <a:latin typeface="Symbol"/>
                <a:cs typeface="Symbol"/>
              </a:rPr>
              <a:t></a:t>
            </a:r>
            <a:r>
              <a:rPr sz="1200" i="1" spc="-15" baseline="-17361" dirty="0">
                <a:latin typeface="Times New Roman"/>
                <a:cs typeface="Times New Roman"/>
              </a:rPr>
              <a:t>m</a:t>
            </a:r>
            <a:r>
              <a:rPr sz="1200" i="1" spc="89" baseline="-17361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Wingdings"/>
                <a:cs typeface="Wingdings"/>
              </a:rPr>
              <a:t></a:t>
            </a:r>
            <a:endParaRPr sz="1200">
              <a:latin typeface="Wingdings"/>
              <a:cs typeface="Wingding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37488" y="2126011"/>
            <a:ext cx="382905" cy="0"/>
          </a:xfrm>
          <a:custGeom>
            <a:avLst/>
            <a:gdLst/>
            <a:ahLst/>
            <a:cxnLst/>
            <a:rect l="l" t="t" r="r" b="b"/>
            <a:pathLst>
              <a:path w="382905">
                <a:moveTo>
                  <a:pt x="0" y="0"/>
                </a:moveTo>
                <a:lnTo>
                  <a:pt x="382529" y="0"/>
                </a:lnTo>
              </a:path>
            </a:pathLst>
          </a:custGeom>
          <a:ln w="7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907539" y="2099014"/>
            <a:ext cx="102235" cy="1524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800" i="1" spc="20" dirty="0">
                <a:latin typeface="Times New Roman"/>
                <a:cs typeface="Times New Roman"/>
              </a:rPr>
              <a:t>m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8360" y="2099014"/>
            <a:ext cx="102235" cy="1524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800" i="1" spc="20" dirty="0">
                <a:latin typeface="Times New Roman"/>
                <a:cs typeface="Times New Roman"/>
              </a:rPr>
              <a:t>m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78635" y="2117999"/>
            <a:ext cx="286385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1400" i="1" spc="50" dirty="0">
                <a:latin typeface="Times New Roman"/>
                <a:cs typeface="Times New Roman"/>
              </a:rPr>
              <a:t>dt</a:t>
            </a:r>
            <a:r>
              <a:rPr sz="1200" spc="75" baseline="45138" dirty="0">
                <a:latin typeface="Times New Roman"/>
                <a:cs typeface="Times New Roman"/>
              </a:rPr>
              <a:t>2</a:t>
            </a:r>
            <a:endParaRPr sz="1200" baseline="45138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96467" y="1859745"/>
            <a:ext cx="1661795" cy="363220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38100">
              <a:lnSpc>
                <a:spcPts val="335"/>
              </a:lnSpc>
              <a:spcBef>
                <a:spcPts val="620"/>
              </a:spcBef>
              <a:tabLst>
                <a:tab pos="970280" algn="l"/>
              </a:tabLst>
            </a:pPr>
            <a:r>
              <a:rPr sz="1500" spc="-55" dirty="0">
                <a:latin typeface="Symbol"/>
                <a:cs typeface="Symbol"/>
              </a:rPr>
              <a:t></a:t>
            </a:r>
            <a:r>
              <a:rPr sz="1500" spc="-55" dirty="0">
                <a:latin typeface="Times New Roman"/>
                <a:cs typeface="Times New Roman"/>
              </a:rPr>
              <a:t> </a:t>
            </a:r>
            <a:r>
              <a:rPr sz="1500" spc="175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Symbol"/>
                <a:cs typeface="Symbol"/>
              </a:rPr>
              <a:t>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i="1" spc="10" dirty="0">
                <a:latin typeface="Times New Roman"/>
                <a:cs typeface="Times New Roman"/>
              </a:rPr>
              <a:t>J</a:t>
            </a:r>
            <a:r>
              <a:rPr sz="1400" i="1" spc="120" dirty="0">
                <a:latin typeface="Times New Roman"/>
                <a:cs typeface="Times New Roman"/>
              </a:rPr>
              <a:t> </a:t>
            </a:r>
            <a:r>
              <a:rPr sz="2100" i="1" spc="15" baseline="35714" dirty="0">
                <a:latin typeface="Times New Roman"/>
                <a:cs typeface="Times New Roman"/>
              </a:rPr>
              <a:t>d</a:t>
            </a:r>
            <a:r>
              <a:rPr sz="2100" i="1" baseline="35714" dirty="0">
                <a:latin typeface="Times New Roman"/>
                <a:cs typeface="Times New Roman"/>
              </a:rPr>
              <a:t> </a:t>
            </a:r>
            <a:r>
              <a:rPr sz="2100" i="1" spc="-179" baseline="35714" dirty="0">
                <a:latin typeface="Times New Roman"/>
                <a:cs typeface="Times New Roman"/>
              </a:rPr>
              <a:t> </a:t>
            </a:r>
            <a:r>
              <a:rPr sz="2250" spc="-60" baseline="33333" dirty="0">
                <a:latin typeface="Symbol"/>
                <a:cs typeface="Symbol"/>
              </a:rPr>
              <a:t></a:t>
            </a:r>
            <a:r>
              <a:rPr sz="2250" baseline="33333" dirty="0">
                <a:latin typeface="Times New Roman"/>
                <a:cs typeface="Times New Roman"/>
              </a:rPr>
              <a:t>	</a:t>
            </a:r>
            <a:r>
              <a:rPr sz="1400" spc="10" dirty="0">
                <a:latin typeface="Symbol"/>
                <a:cs typeface="Symbol"/>
              </a:rPr>
              <a:t>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500" spc="-55" dirty="0">
                <a:latin typeface="Symbol"/>
                <a:cs typeface="Symbol"/>
              </a:rPr>
              <a:t></a:t>
            </a:r>
            <a:r>
              <a:rPr sz="1500" dirty="0">
                <a:latin typeface="Times New Roman"/>
                <a:cs typeface="Times New Roman"/>
              </a:rPr>
              <a:t> </a:t>
            </a:r>
            <a:r>
              <a:rPr sz="1500" spc="165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Symbol"/>
                <a:cs typeface="Symbol"/>
              </a:rPr>
              <a:t></a:t>
            </a:r>
            <a:endParaRPr sz="1400">
              <a:latin typeface="Symbol"/>
              <a:cs typeface="Symbol"/>
            </a:endParaRPr>
          </a:p>
          <a:p>
            <a:pPr marR="266065" algn="ctr">
              <a:lnSpc>
                <a:spcPts val="145"/>
              </a:lnSpc>
            </a:pPr>
            <a:r>
              <a:rPr sz="800" spc="15" dirty="0">
                <a:latin typeface="Times New Roman"/>
                <a:cs typeface="Times New Roman"/>
              </a:rPr>
              <a:t>2</a:t>
            </a:r>
            <a:endParaRPr sz="800">
              <a:latin typeface="Times New Roman"/>
              <a:cs typeface="Times New Roman"/>
            </a:endParaRPr>
          </a:p>
          <a:p>
            <a:pPr marL="821055">
              <a:lnSpc>
                <a:spcPts val="1250"/>
              </a:lnSpc>
              <a:tabLst>
                <a:tab pos="1453515" algn="l"/>
              </a:tabLst>
            </a:pPr>
            <a:r>
              <a:rPr sz="800" i="1" spc="20" dirty="0">
                <a:latin typeface="Times New Roman"/>
                <a:cs typeface="Times New Roman"/>
              </a:rPr>
              <a:t>m	</a:t>
            </a:r>
            <a:r>
              <a:rPr sz="2100" i="1" spc="-37" baseline="-21825" dirty="0">
                <a:latin typeface="Times New Roman"/>
                <a:cs typeface="Times New Roman"/>
              </a:rPr>
              <a:t>T</a:t>
            </a:r>
            <a:r>
              <a:rPr sz="1200" i="1" spc="-37" baseline="-62500" dirty="0">
                <a:latin typeface="Times New Roman"/>
                <a:cs typeface="Times New Roman"/>
              </a:rPr>
              <a:t>a</a:t>
            </a:r>
            <a:endParaRPr sz="1200" baseline="-625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6629" y="2398266"/>
            <a:ext cx="225361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omic Sans MS"/>
                <a:cs typeface="Comic Sans MS"/>
              </a:rPr>
              <a:t>C</a:t>
            </a:r>
            <a:r>
              <a:rPr sz="1200" dirty="0">
                <a:latin typeface="Comic Sans MS"/>
                <a:cs typeface="Comic Sans MS"/>
              </a:rPr>
              <a:t>o</a:t>
            </a:r>
            <a:r>
              <a:rPr sz="1200" spc="-5" dirty="0">
                <a:latin typeface="Comic Sans MS"/>
                <a:cs typeface="Comic Sans MS"/>
              </a:rPr>
              <a:t>mo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Comic Sans MS"/>
                <a:cs typeface="Comic Sans MS"/>
              </a:rPr>
              <a:t>p</a:t>
            </a:r>
            <a:r>
              <a:rPr sz="1200" dirty="0">
                <a:latin typeface="Comic Sans MS"/>
                <a:cs typeface="Comic Sans MS"/>
              </a:rPr>
              <a:t>o</a:t>
            </a:r>
            <a:r>
              <a:rPr sz="1200" spc="-10" dirty="0">
                <a:latin typeface="Comic Sans MS"/>
                <a:cs typeface="Comic Sans MS"/>
              </a:rPr>
              <a:t>t</a:t>
            </a:r>
            <a:r>
              <a:rPr sz="1200" spc="-5" dirty="0">
                <a:latin typeface="Comic Sans MS"/>
                <a:cs typeface="Comic Sans MS"/>
              </a:rPr>
              <a:t>e</a:t>
            </a:r>
            <a:r>
              <a:rPr sz="1200" spc="-10" dirty="0">
                <a:latin typeface="Comic Sans MS"/>
                <a:cs typeface="Comic Sans MS"/>
              </a:rPr>
              <a:t>nci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es:</a:t>
            </a:r>
            <a:r>
              <a:rPr sz="1200" dirty="0">
                <a:latin typeface="Times New Roman"/>
                <a:cs typeface="Times New Roman"/>
              </a:rPr>
              <a:t>  </a:t>
            </a:r>
            <a:r>
              <a:rPr sz="2100" i="1" spc="15" baseline="1984" dirty="0">
                <a:latin typeface="Times New Roman"/>
                <a:cs typeface="Times New Roman"/>
              </a:rPr>
              <a:t>P</a:t>
            </a:r>
            <a:r>
              <a:rPr sz="2100" i="1" spc="-30" baseline="1984" dirty="0">
                <a:latin typeface="Times New Roman"/>
                <a:cs typeface="Times New Roman"/>
              </a:rPr>
              <a:t> </a:t>
            </a:r>
            <a:r>
              <a:rPr sz="2100" spc="15" baseline="1984" dirty="0">
                <a:latin typeface="Symbol"/>
                <a:cs typeface="Symbol"/>
              </a:rPr>
              <a:t></a:t>
            </a:r>
            <a:r>
              <a:rPr sz="2100" spc="-187" baseline="1984" dirty="0">
                <a:latin typeface="Times New Roman"/>
                <a:cs typeface="Times New Roman"/>
              </a:rPr>
              <a:t> </a:t>
            </a:r>
            <a:r>
              <a:rPr sz="2100" i="1" spc="15" baseline="1984" dirty="0">
                <a:latin typeface="Times New Roman"/>
                <a:cs typeface="Times New Roman"/>
              </a:rPr>
              <a:t>T</a:t>
            </a:r>
            <a:r>
              <a:rPr sz="2100" i="1" spc="-37" baseline="1984" dirty="0">
                <a:latin typeface="Times New Roman"/>
                <a:cs typeface="Times New Roman"/>
              </a:rPr>
              <a:t> </a:t>
            </a:r>
            <a:r>
              <a:rPr sz="2100" spc="15" baseline="1984" dirty="0">
                <a:latin typeface="Symbol"/>
                <a:cs typeface="Symbol"/>
              </a:rPr>
              <a:t></a:t>
            </a:r>
            <a:r>
              <a:rPr sz="2100" spc="-345" baseline="1984" dirty="0">
                <a:latin typeface="Times New Roman"/>
                <a:cs typeface="Times New Roman"/>
              </a:rPr>
              <a:t> </a:t>
            </a:r>
            <a:r>
              <a:rPr sz="2250" spc="-89" baseline="1851" dirty="0">
                <a:latin typeface="Symbol"/>
                <a:cs typeface="Symbol"/>
              </a:rPr>
              <a:t></a:t>
            </a:r>
            <a:r>
              <a:rPr sz="2250" baseline="1851" dirty="0">
                <a:latin typeface="Times New Roman"/>
                <a:cs typeface="Times New Roman"/>
              </a:rPr>
              <a:t> </a:t>
            </a:r>
            <a:r>
              <a:rPr sz="2250" spc="-179" baseline="1851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Wingdings"/>
                <a:cs typeface="Wingdings"/>
              </a:rPr>
              <a:t></a:t>
            </a:r>
            <a:endParaRPr sz="1200">
              <a:latin typeface="Wingdings"/>
              <a:cs typeface="Wingding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075943" y="2991643"/>
            <a:ext cx="379730" cy="0"/>
          </a:xfrm>
          <a:custGeom>
            <a:avLst/>
            <a:gdLst/>
            <a:ahLst/>
            <a:cxnLst/>
            <a:rect l="l" t="t" r="r" b="b"/>
            <a:pathLst>
              <a:path w="379730">
                <a:moveTo>
                  <a:pt x="0" y="0"/>
                </a:moveTo>
                <a:lnTo>
                  <a:pt x="379475" y="0"/>
                </a:lnTo>
              </a:path>
            </a:pathLst>
          </a:custGeom>
          <a:ln w="7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620011" y="2844368"/>
            <a:ext cx="733425" cy="2419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1400" i="1" spc="-95" dirty="0">
                <a:latin typeface="Times New Roman"/>
                <a:cs typeface="Times New Roman"/>
              </a:rPr>
              <a:t>P</a:t>
            </a:r>
            <a:r>
              <a:rPr sz="1200" i="1" spc="-142" baseline="-24305" dirty="0">
                <a:latin typeface="Times New Roman"/>
                <a:cs typeface="Times New Roman"/>
              </a:rPr>
              <a:t>a</a:t>
            </a:r>
            <a:r>
              <a:rPr sz="1200" i="1" spc="104" baseline="-24305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Symbol"/>
                <a:cs typeface="Symbol"/>
              </a:rPr>
              <a:t>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i="1" spc="-90" dirty="0">
                <a:latin typeface="Times New Roman"/>
                <a:cs typeface="Times New Roman"/>
              </a:rPr>
              <a:t>P</a:t>
            </a:r>
            <a:r>
              <a:rPr sz="1200" i="1" spc="-135" baseline="-24305" dirty="0">
                <a:latin typeface="Times New Roman"/>
                <a:cs typeface="Times New Roman"/>
              </a:rPr>
              <a:t>m</a:t>
            </a:r>
            <a:r>
              <a:rPr sz="1200" i="1" spc="225" baseline="-24305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Symbol"/>
                <a:cs typeface="Symbol"/>
              </a:rPr>
              <a:t>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45895" y="2964645"/>
            <a:ext cx="102235" cy="1524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800" i="1" spc="20" dirty="0">
                <a:latin typeface="Times New Roman"/>
                <a:cs typeface="Times New Roman"/>
              </a:rPr>
              <a:t>m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17091" y="2984576"/>
            <a:ext cx="286385" cy="2419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1400" i="1" spc="15" dirty="0">
                <a:latin typeface="Times New Roman"/>
                <a:cs typeface="Times New Roman"/>
              </a:rPr>
              <a:t>d</a:t>
            </a:r>
            <a:r>
              <a:rPr sz="1400" i="1" spc="5" dirty="0">
                <a:latin typeface="Times New Roman"/>
                <a:cs typeface="Times New Roman"/>
              </a:rPr>
              <a:t>t</a:t>
            </a:r>
            <a:r>
              <a:rPr sz="1400" i="1" spc="-229" dirty="0">
                <a:latin typeface="Times New Roman"/>
                <a:cs typeface="Times New Roman"/>
              </a:rPr>
              <a:t> </a:t>
            </a:r>
            <a:r>
              <a:rPr sz="1200" spc="22" baseline="45138" dirty="0">
                <a:latin typeface="Times New Roman"/>
                <a:cs typeface="Times New Roman"/>
              </a:rPr>
              <a:t>2</a:t>
            </a:r>
            <a:endParaRPr sz="1200" baseline="45138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51559" y="2721354"/>
            <a:ext cx="594360" cy="297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ts val="1130"/>
              </a:lnSpc>
              <a:spcBef>
                <a:spcPts val="100"/>
              </a:spcBef>
            </a:pPr>
            <a:r>
              <a:rPr sz="1400" i="1" spc="5" dirty="0">
                <a:latin typeface="Times New Roman"/>
                <a:cs typeface="Times New Roman"/>
              </a:rPr>
              <a:t>d</a:t>
            </a:r>
            <a:r>
              <a:rPr sz="1400" i="1" spc="-160" dirty="0">
                <a:latin typeface="Times New Roman"/>
                <a:cs typeface="Times New Roman"/>
              </a:rPr>
              <a:t> </a:t>
            </a:r>
            <a:r>
              <a:rPr sz="1200" spc="-30" baseline="45138" dirty="0">
                <a:latin typeface="Times New Roman"/>
                <a:cs typeface="Times New Roman"/>
              </a:rPr>
              <a:t>2</a:t>
            </a:r>
            <a:r>
              <a:rPr sz="1500" spc="-45" dirty="0">
                <a:latin typeface="Symbol"/>
                <a:cs typeface="Symbol"/>
              </a:rPr>
              <a:t></a:t>
            </a:r>
            <a:endParaRPr sz="1500">
              <a:latin typeface="Symbol"/>
              <a:cs typeface="Symbol"/>
            </a:endParaRPr>
          </a:p>
          <a:p>
            <a:pPr marL="302895">
              <a:lnSpc>
                <a:spcPts val="1010"/>
              </a:lnSpc>
            </a:pPr>
            <a:r>
              <a:rPr sz="800" i="1" spc="20" dirty="0">
                <a:latin typeface="Times New Roman"/>
                <a:cs typeface="Times New Roman"/>
              </a:rPr>
              <a:t>m </a:t>
            </a:r>
            <a:r>
              <a:rPr sz="800" i="1" spc="120" dirty="0">
                <a:latin typeface="Times New Roman"/>
                <a:cs typeface="Times New Roman"/>
              </a:rPr>
              <a:t> </a:t>
            </a:r>
            <a:r>
              <a:rPr sz="2100" spc="15" baseline="-21825" dirty="0">
                <a:latin typeface="Symbol"/>
                <a:cs typeface="Symbol"/>
              </a:rPr>
              <a:t></a:t>
            </a:r>
            <a:endParaRPr sz="2100" baseline="-21825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311907" y="2873324"/>
            <a:ext cx="560705" cy="2419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2100" i="1" spc="-157" baseline="9920" dirty="0">
                <a:latin typeface="Times New Roman"/>
                <a:cs typeface="Times New Roman"/>
              </a:rPr>
              <a:t>P</a:t>
            </a:r>
            <a:r>
              <a:rPr sz="1200" i="1" spc="-157" baseline="-10416" dirty="0">
                <a:latin typeface="Times New Roman"/>
                <a:cs typeface="Times New Roman"/>
              </a:rPr>
              <a:t>e</a:t>
            </a:r>
            <a:r>
              <a:rPr sz="1200" i="1" spc="0" baseline="-10416" dirty="0">
                <a:latin typeface="Times New Roman"/>
                <a:cs typeface="Times New Roman"/>
              </a:rPr>
              <a:t> </a:t>
            </a:r>
            <a:r>
              <a:rPr sz="1200" i="1" spc="7" baseline="-10416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[W]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41680" y="2834129"/>
            <a:ext cx="227329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15" dirty="0">
                <a:latin typeface="Times New Roman"/>
                <a:cs typeface="Times New Roman"/>
              </a:rPr>
              <a:t>J</a:t>
            </a:r>
            <a:r>
              <a:rPr sz="1500" spc="-60" dirty="0">
                <a:latin typeface="Symbol"/>
                <a:cs typeface="Symbol"/>
              </a:rPr>
              <a:t>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417304" y="2901191"/>
            <a:ext cx="2292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(</a:t>
            </a:r>
            <a:r>
              <a:rPr sz="1200" spc="-20" dirty="0">
                <a:latin typeface="Comic Sans MS"/>
                <a:cs typeface="Comic Sans MS"/>
              </a:rPr>
              <a:t>5</a:t>
            </a:r>
            <a:r>
              <a:rPr sz="1200" spc="-5" dirty="0">
                <a:latin typeface="Comic Sans MS"/>
                <a:cs typeface="Comic Sans MS"/>
              </a:rPr>
              <a:t>)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16279" y="3288281"/>
            <a:ext cx="242379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100" i="1" spc="-15" baseline="3968" dirty="0">
                <a:latin typeface="Times New Roman"/>
                <a:cs typeface="Times New Roman"/>
              </a:rPr>
              <a:t>J</a:t>
            </a:r>
            <a:r>
              <a:rPr sz="2250" spc="-15" baseline="3703" dirty="0">
                <a:latin typeface="Symbol"/>
                <a:cs typeface="Symbol"/>
              </a:rPr>
              <a:t></a:t>
            </a:r>
            <a:r>
              <a:rPr sz="1200" i="1" spc="-15" baseline="-17361" dirty="0">
                <a:latin typeface="Times New Roman"/>
                <a:cs typeface="Times New Roman"/>
              </a:rPr>
              <a:t>m</a:t>
            </a:r>
            <a:r>
              <a:rPr sz="1200" i="1" spc="247" baseline="-17361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= momento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angular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rotor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81227" y="3622037"/>
            <a:ext cx="114744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15" baseline="-4629" dirty="0">
                <a:latin typeface="Comic Sans MS"/>
                <a:cs typeface="Comic Sans MS"/>
              </a:rPr>
              <a:t>S</a:t>
            </a:r>
            <a:r>
              <a:rPr sz="1800" spc="-7" baseline="-4629" dirty="0">
                <a:latin typeface="Comic Sans MS"/>
                <a:cs typeface="Comic Sans MS"/>
              </a:rPr>
              <a:t>i</a:t>
            </a:r>
            <a:r>
              <a:rPr sz="1800" baseline="-4629" dirty="0">
                <a:latin typeface="Times New Roman"/>
                <a:cs typeface="Times New Roman"/>
              </a:rPr>
              <a:t>  </a:t>
            </a:r>
            <a:r>
              <a:rPr sz="1800" spc="-97" baseline="-4629" dirty="0">
                <a:latin typeface="Times New Roman"/>
                <a:cs typeface="Times New Roman"/>
              </a:rPr>
              <a:t> </a:t>
            </a:r>
            <a:r>
              <a:rPr sz="1500" spc="-40" dirty="0">
                <a:latin typeface="Symbol"/>
                <a:cs typeface="Symbol"/>
              </a:rPr>
              <a:t></a:t>
            </a:r>
            <a:r>
              <a:rPr sz="1200" i="1" spc="30" baseline="-24305" dirty="0">
                <a:latin typeface="Times New Roman"/>
                <a:cs typeface="Times New Roman"/>
              </a:rPr>
              <a:t>m</a:t>
            </a:r>
            <a:r>
              <a:rPr sz="1200" i="1" baseline="-24305" dirty="0">
                <a:latin typeface="Times New Roman"/>
                <a:cs typeface="Times New Roman"/>
              </a:rPr>
              <a:t> </a:t>
            </a:r>
            <a:r>
              <a:rPr sz="1200" i="1" spc="135" baseline="-24305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Symbol"/>
                <a:cs typeface="Symbol"/>
              </a:rPr>
              <a:t>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500" spc="-40" dirty="0">
                <a:latin typeface="Symbol"/>
                <a:cs typeface="Symbol"/>
              </a:rPr>
              <a:t></a:t>
            </a:r>
            <a:r>
              <a:rPr sz="1200" i="1" spc="22" baseline="-24305" dirty="0">
                <a:latin typeface="Times New Roman"/>
                <a:cs typeface="Times New Roman"/>
              </a:rPr>
              <a:t>m</a:t>
            </a:r>
            <a:r>
              <a:rPr sz="1200" i="1" spc="15" baseline="-24305" dirty="0">
                <a:latin typeface="Times New Roman"/>
                <a:cs typeface="Times New Roman"/>
              </a:rPr>
              <a:t>s</a:t>
            </a:r>
            <a:r>
              <a:rPr sz="1200" i="1" baseline="-24305" dirty="0">
                <a:latin typeface="Times New Roman"/>
                <a:cs typeface="Times New Roman"/>
              </a:rPr>
              <a:t> </a:t>
            </a:r>
            <a:r>
              <a:rPr sz="1800" spc="-7" baseline="-4629" dirty="0">
                <a:latin typeface="Wingdings"/>
                <a:cs typeface="Wingdings"/>
              </a:rPr>
              <a:t></a:t>
            </a:r>
            <a:endParaRPr sz="1800" baseline="-4629">
              <a:latin typeface="Wingdings"/>
              <a:cs typeface="Wingding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924811" y="3635753"/>
            <a:ext cx="401701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100" i="1" spc="-7" baseline="3968" dirty="0">
                <a:latin typeface="Times New Roman"/>
                <a:cs typeface="Times New Roman"/>
              </a:rPr>
              <a:t>J</a:t>
            </a:r>
            <a:r>
              <a:rPr sz="2250" spc="-7" baseline="3703" dirty="0">
                <a:latin typeface="Symbol"/>
                <a:cs typeface="Symbol"/>
              </a:rPr>
              <a:t></a:t>
            </a:r>
            <a:r>
              <a:rPr sz="1200" i="1" spc="-7" baseline="-17361" dirty="0">
                <a:latin typeface="Times New Roman"/>
                <a:cs typeface="Times New Roman"/>
              </a:rPr>
              <a:t>ms</a:t>
            </a:r>
            <a:r>
              <a:rPr sz="1200" i="1" spc="112" baseline="-17361" dirty="0">
                <a:latin typeface="Times New Roman"/>
                <a:cs typeface="Times New Roman"/>
              </a:rPr>
              <a:t> </a:t>
            </a:r>
            <a:r>
              <a:rPr sz="2100" spc="15" baseline="3968" dirty="0">
                <a:latin typeface="Symbol"/>
                <a:cs typeface="Symbol"/>
              </a:rPr>
              <a:t></a:t>
            </a:r>
            <a:r>
              <a:rPr sz="2100" spc="-37" baseline="3968" dirty="0">
                <a:latin typeface="Times New Roman"/>
                <a:cs typeface="Times New Roman"/>
              </a:rPr>
              <a:t> </a:t>
            </a:r>
            <a:r>
              <a:rPr sz="2100" i="1" spc="22" baseline="3968" dirty="0">
                <a:latin typeface="Times New Roman"/>
                <a:cs typeface="Times New Roman"/>
              </a:rPr>
              <a:t>M</a:t>
            </a:r>
            <a:r>
              <a:rPr sz="2100" i="1" spc="60" baseline="3968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=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cte.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Inercia 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máquina</a:t>
            </a:r>
            <a:r>
              <a:rPr sz="1200" spc="35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[j seg/rad</a:t>
            </a:r>
            <a:r>
              <a:rPr sz="1200" spc="-7" baseline="-10416" dirty="0">
                <a:latin typeface="Comic Sans MS"/>
                <a:cs typeface="Comic Sans MS"/>
              </a:rPr>
              <a:t>mec</a:t>
            </a:r>
            <a:r>
              <a:rPr sz="1200" spc="-5" dirty="0">
                <a:latin typeface="Comic Sans MS"/>
                <a:cs typeface="Comic Sans MS"/>
              </a:rPr>
              <a:t>]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81221" y="4053709"/>
            <a:ext cx="6198235" cy="55689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38100" marR="30480">
              <a:lnSpc>
                <a:spcPct val="123300"/>
              </a:lnSpc>
              <a:spcBef>
                <a:spcPts val="204"/>
              </a:spcBef>
            </a:pP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spc="2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27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práctica</a:t>
            </a:r>
            <a:r>
              <a:rPr sz="1200" spc="265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cuando</a:t>
            </a:r>
            <a:r>
              <a:rPr sz="1200" spc="2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26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máquina</a:t>
            </a:r>
            <a:r>
              <a:rPr sz="1200" spc="26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está</a:t>
            </a:r>
            <a:r>
              <a:rPr sz="1200" spc="26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estable</a:t>
            </a:r>
            <a:r>
              <a:rPr sz="1200" spc="50" dirty="0">
                <a:latin typeface="Comic Sans MS"/>
                <a:cs typeface="Comic Sans MS"/>
              </a:rPr>
              <a:t> </a:t>
            </a:r>
            <a:r>
              <a:rPr sz="2250" spc="-15" baseline="3703" dirty="0">
                <a:latin typeface="Symbol"/>
                <a:cs typeface="Symbol"/>
              </a:rPr>
              <a:t></a:t>
            </a:r>
            <a:r>
              <a:rPr sz="1200" i="1" spc="-15" baseline="-17361" dirty="0">
                <a:latin typeface="Times New Roman"/>
                <a:cs typeface="Times New Roman"/>
              </a:rPr>
              <a:t>m</a:t>
            </a:r>
            <a:r>
              <a:rPr sz="1200" i="1" spc="120" baseline="-17361" dirty="0">
                <a:latin typeface="Times New Roman"/>
                <a:cs typeface="Times New Roman"/>
              </a:rPr>
              <a:t> </a:t>
            </a:r>
            <a:r>
              <a:rPr sz="2100" spc="15" baseline="3968" dirty="0">
                <a:latin typeface="Symbol"/>
                <a:cs typeface="Symbol"/>
              </a:rPr>
              <a:t></a:t>
            </a:r>
            <a:r>
              <a:rPr sz="2100" spc="-195" baseline="3968" dirty="0">
                <a:latin typeface="Times New Roman"/>
                <a:cs typeface="Times New Roman"/>
              </a:rPr>
              <a:t> </a:t>
            </a:r>
            <a:r>
              <a:rPr sz="2250" spc="-7" baseline="3703" dirty="0">
                <a:latin typeface="Symbol"/>
                <a:cs typeface="Symbol"/>
              </a:rPr>
              <a:t></a:t>
            </a:r>
            <a:r>
              <a:rPr sz="1200" i="1" spc="-7" baseline="-17361" dirty="0">
                <a:latin typeface="Times New Roman"/>
                <a:cs typeface="Times New Roman"/>
              </a:rPr>
              <a:t>ms</a:t>
            </a:r>
            <a:r>
              <a:rPr sz="1200" i="1" spc="112" baseline="-17361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,</a:t>
            </a:r>
            <a:r>
              <a:rPr sz="1200" spc="2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26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ecuación</a:t>
            </a:r>
            <a:r>
              <a:rPr sz="1200" spc="26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(5)</a:t>
            </a:r>
            <a:r>
              <a:rPr sz="1200" spc="2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2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puede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escribir: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50111" y="4877384"/>
            <a:ext cx="1085850" cy="2419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20"/>
              </a:spcBef>
              <a:tabLst>
                <a:tab pos="824865" algn="l"/>
              </a:tabLst>
            </a:pPr>
            <a:r>
              <a:rPr sz="1400" i="1" spc="15" dirty="0">
                <a:latin typeface="Times New Roman"/>
                <a:cs typeface="Times New Roman"/>
              </a:rPr>
              <a:t>d</a:t>
            </a:r>
            <a:r>
              <a:rPr sz="1400" i="1" spc="5" dirty="0">
                <a:latin typeface="Times New Roman"/>
                <a:cs typeface="Times New Roman"/>
              </a:rPr>
              <a:t>t</a:t>
            </a:r>
            <a:r>
              <a:rPr sz="1400" i="1" spc="-229" dirty="0">
                <a:latin typeface="Times New Roman"/>
                <a:cs typeface="Times New Roman"/>
              </a:rPr>
              <a:t> </a:t>
            </a:r>
            <a:r>
              <a:rPr sz="1200" spc="22" baseline="45138" dirty="0">
                <a:latin typeface="Times New Roman"/>
                <a:cs typeface="Times New Roman"/>
              </a:rPr>
              <a:t>2</a:t>
            </a:r>
            <a:r>
              <a:rPr sz="1200" baseline="45138" dirty="0">
                <a:latin typeface="Times New Roman"/>
                <a:cs typeface="Times New Roman"/>
              </a:rPr>
              <a:t>	</a:t>
            </a:r>
            <a:r>
              <a:rPr sz="1400" i="1" spc="15" dirty="0">
                <a:latin typeface="Times New Roman"/>
                <a:cs typeface="Times New Roman"/>
              </a:rPr>
              <a:t>d</a:t>
            </a:r>
            <a:r>
              <a:rPr sz="1400" i="1" spc="5" dirty="0">
                <a:latin typeface="Times New Roman"/>
                <a:cs typeface="Times New Roman"/>
              </a:rPr>
              <a:t>t</a:t>
            </a:r>
            <a:r>
              <a:rPr sz="1400" i="1" spc="-229" dirty="0">
                <a:latin typeface="Times New Roman"/>
                <a:cs typeface="Times New Roman"/>
              </a:rPr>
              <a:t> </a:t>
            </a:r>
            <a:r>
              <a:rPr sz="1200" spc="22" baseline="45138" dirty="0">
                <a:latin typeface="Times New Roman"/>
                <a:cs typeface="Times New Roman"/>
              </a:rPr>
              <a:t>2</a:t>
            </a:r>
            <a:endParaRPr sz="1200" baseline="45138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83055" y="4614161"/>
            <a:ext cx="112966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824865" algn="l"/>
              </a:tabLst>
            </a:pPr>
            <a:r>
              <a:rPr sz="1400" i="1" spc="5" dirty="0">
                <a:latin typeface="Times New Roman"/>
                <a:cs typeface="Times New Roman"/>
              </a:rPr>
              <a:t>d</a:t>
            </a:r>
            <a:r>
              <a:rPr sz="1400" i="1" spc="-150" dirty="0">
                <a:latin typeface="Times New Roman"/>
                <a:cs typeface="Times New Roman"/>
              </a:rPr>
              <a:t> </a:t>
            </a:r>
            <a:r>
              <a:rPr sz="1200" spc="-30" baseline="45138" dirty="0">
                <a:latin typeface="Times New Roman"/>
                <a:cs typeface="Times New Roman"/>
              </a:rPr>
              <a:t>2</a:t>
            </a:r>
            <a:r>
              <a:rPr sz="1500" spc="-45" dirty="0">
                <a:latin typeface="Symbol"/>
                <a:cs typeface="Symbol"/>
              </a:rPr>
              <a:t>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400" i="1" spc="5" dirty="0">
                <a:latin typeface="Times New Roman"/>
                <a:cs typeface="Times New Roman"/>
              </a:rPr>
              <a:t>d</a:t>
            </a:r>
            <a:r>
              <a:rPr sz="1400" i="1" spc="-150" dirty="0">
                <a:latin typeface="Times New Roman"/>
                <a:cs typeface="Times New Roman"/>
              </a:rPr>
              <a:t> </a:t>
            </a:r>
            <a:r>
              <a:rPr sz="1200" spc="-30" baseline="45138" dirty="0">
                <a:latin typeface="Times New Roman"/>
                <a:cs typeface="Times New Roman"/>
              </a:rPr>
              <a:t>2</a:t>
            </a:r>
            <a:r>
              <a:rPr sz="1500" spc="-45" dirty="0">
                <a:latin typeface="Symbol"/>
                <a:cs typeface="Symbol"/>
              </a:rPr>
              <a:t>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16279" y="4726937"/>
            <a:ext cx="227520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685165" algn="l"/>
                <a:tab pos="1459865" algn="l"/>
              </a:tabLst>
            </a:pPr>
            <a:r>
              <a:rPr sz="1400" i="1" spc="-5" dirty="0">
                <a:latin typeface="Times New Roman"/>
                <a:cs typeface="Times New Roman"/>
              </a:rPr>
              <a:t>J</a:t>
            </a:r>
            <a:r>
              <a:rPr sz="1500" spc="-5" dirty="0">
                <a:latin typeface="Symbol"/>
                <a:cs typeface="Symbol"/>
              </a:rPr>
              <a:t></a:t>
            </a:r>
            <a:r>
              <a:rPr sz="1200" i="1" spc="-7" baseline="-24305" dirty="0">
                <a:latin typeface="Times New Roman"/>
                <a:cs typeface="Times New Roman"/>
              </a:rPr>
              <a:t>ms</a:t>
            </a:r>
            <a:r>
              <a:rPr sz="1200" i="1" u="sng" spc="-7" baseline="3819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200" i="1" u="sng" spc="30" baseline="3819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m</a:t>
            </a:r>
            <a:r>
              <a:rPr sz="1200" i="1" spc="30" baseline="38194" dirty="0">
                <a:latin typeface="Times New Roman"/>
                <a:cs typeface="Times New Roman"/>
              </a:rPr>
              <a:t> </a:t>
            </a:r>
            <a:r>
              <a:rPr sz="1200" i="1" spc="225" baseline="38194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Symbol"/>
                <a:cs typeface="Symbol"/>
              </a:rPr>
              <a:t>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i="1" spc="15" dirty="0">
                <a:latin typeface="Times New Roman"/>
                <a:cs typeface="Times New Roman"/>
              </a:rPr>
              <a:t>M</a:t>
            </a:r>
            <a:r>
              <a:rPr sz="2100" i="1" u="sng" spc="22" baseline="218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200" i="1" u="sng" spc="30" baseline="3819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m</a:t>
            </a:r>
            <a:r>
              <a:rPr sz="1200" i="1" spc="30" baseline="38194" dirty="0">
                <a:latin typeface="Times New Roman"/>
                <a:cs typeface="Times New Roman"/>
              </a:rPr>
              <a:t> </a:t>
            </a:r>
            <a:r>
              <a:rPr sz="1200" i="1" spc="187" baseline="38194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Symbol"/>
                <a:cs typeface="Symbol"/>
              </a:rPr>
              <a:t>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i="1" spc="-95" dirty="0">
                <a:latin typeface="Times New Roman"/>
                <a:cs typeface="Times New Roman"/>
              </a:rPr>
              <a:t>P</a:t>
            </a:r>
            <a:r>
              <a:rPr sz="1200" i="1" spc="-142" baseline="-24305" dirty="0">
                <a:latin typeface="Times New Roman"/>
                <a:cs typeface="Times New Roman"/>
              </a:rPr>
              <a:t>a</a:t>
            </a:r>
            <a:r>
              <a:rPr sz="1200" i="1" spc="202" baseline="-24305" dirty="0">
                <a:latin typeface="Times New Roman"/>
                <a:cs typeface="Times New Roman"/>
              </a:rPr>
              <a:t> </a:t>
            </a:r>
            <a:r>
              <a:rPr sz="1800" spc="-7" baseline="-11574" dirty="0">
                <a:latin typeface="Comic Sans MS"/>
                <a:cs typeface="Comic Sans MS"/>
              </a:rPr>
              <a:t>[W]</a:t>
            </a:r>
            <a:endParaRPr sz="1800" baseline="-11574">
              <a:latin typeface="Comic Sans MS"/>
              <a:cs typeface="Comic Sans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444737" y="4793998"/>
            <a:ext cx="2311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(6)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06627" y="5325874"/>
            <a:ext cx="21316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omic Sans MS"/>
                <a:cs typeface="Comic Sans MS"/>
              </a:rPr>
              <a:t>Otra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constante que </a:t>
            </a:r>
            <a:r>
              <a:rPr sz="1200" spc="-10" dirty="0">
                <a:latin typeface="Comic Sans MS"/>
                <a:cs typeface="Comic Sans MS"/>
              </a:rPr>
              <a:t>se</a:t>
            </a:r>
            <a:r>
              <a:rPr sz="1200" spc="-5" dirty="0">
                <a:latin typeface="Comic Sans MS"/>
                <a:cs typeface="Comic Sans MS"/>
              </a:rPr>
              <a:t> usa es: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051560" y="5935958"/>
            <a:ext cx="2260600" cy="0"/>
          </a:xfrm>
          <a:custGeom>
            <a:avLst/>
            <a:gdLst/>
            <a:ahLst/>
            <a:cxnLst/>
            <a:rect l="l" t="t" r="r" b="b"/>
            <a:pathLst>
              <a:path w="2260600">
                <a:moveTo>
                  <a:pt x="0" y="0"/>
                </a:moveTo>
                <a:lnTo>
                  <a:pt x="2260088" y="0"/>
                </a:lnTo>
              </a:path>
            </a:pathLst>
          </a:custGeom>
          <a:ln w="66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502156" y="5750039"/>
            <a:ext cx="94615" cy="0"/>
          </a:xfrm>
          <a:custGeom>
            <a:avLst/>
            <a:gdLst/>
            <a:ahLst/>
            <a:cxnLst/>
            <a:rect l="l" t="t" r="r" b="b"/>
            <a:pathLst>
              <a:path w="94614">
                <a:moveTo>
                  <a:pt x="0" y="0"/>
                </a:moveTo>
                <a:lnTo>
                  <a:pt x="94479" y="0"/>
                </a:lnTo>
              </a:path>
            </a:pathLst>
          </a:custGeom>
          <a:ln w="33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488438" y="5935958"/>
            <a:ext cx="455930" cy="0"/>
          </a:xfrm>
          <a:custGeom>
            <a:avLst/>
            <a:gdLst/>
            <a:ahLst/>
            <a:cxnLst/>
            <a:rect l="l" t="t" r="r" b="b"/>
            <a:pathLst>
              <a:path w="455929">
                <a:moveTo>
                  <a:pt x="0" y="0"/>
                </a:moveTo>
                <a:lnTo>
                  <a:pt x="455669" y="0"/>
                </a:lnTo>
              </a:path>
            </a:pathLst>
          </a:custGeom>
          <a:ln w="66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3549394" y="5968536"/>
            <a:ext cx="325755" cy="2184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1875" i="1" spc="44" baseline="13333" dirty="0">
                <a:latin typeface="Times New Roman"/>
                <a:cs typeface="Times New Roman"/>
              </a:rPr>
              <a:t>S</a:t>
            </a:r>
            <a:r>
              <a:rPr sz="700" i="1" spc="30" dirty="0">
                <a:latin typeface="Times New Roman"/>
                <a:cs typeface="Times New Roman"/>
              </a:rPr>
              <a:t>máq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803394" y="5724512"/>
            <a:ext cx="128905" cy="1377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700" i="1" spc="20" dirty="0">
                <a:latin typeface="Times New Roman"/>
                <a:cs typeface="Times New Roman"/>
              </a:rPr>
              <a:t>m</a:t>
            </a:r>
            <a:r>
              <a:rPr sz="700" i="1" spc="10" dirty="0">
                <a:latin typeface="Times New Roman"/>
                <a:cs typeface="Times New Roman"/>
              </a:rPr>
              <a:t>s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06632" y="5927388"/>
            <a:ext cx="2874010" cy="5505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735965">
              <a:lnSpc>
                <a:spcPct val="100000"/>
              </a:lnSpc>
              <a:spcBef>
                <a:spcPts val="110"/>
              </a:spcBef>
            </a:pPr>
            <a:r>
              <a:rPr sz="1250" i="1" dirty="0">
                <a:latin typeface="Times New Roman"/>
                <a:cs typeface="Times New Roman"/>
              </a:rPr>
              <a:t>P</a:t>
            </a:r>
            <a:r>
              <a:rPr sz="1250" i="1" spc="5" dirty="0">
                <a:latin typeface="Times New Roman"/>
                <a:cs typeface="Times New Roman"/>
              </a:rPr>
              <a:t>o</a:t>
            </a:r>
            <a:r>
              <a:rPr sz="1250" i="1" spc="-5" dirty="0">
                <a:latin typeface="Times New Roman"/>
                <a:cs typeface="Times New Roman"/>
              </a:rPr>
              <a:t>t</a:t>
            </a:r>
            <a:r>
              <a:rPr sz="1250" i="1" spc="5" dirty="0">
                <a:latin typeface="Times New Roman"/>
                <a:cs typeface="Times New Roman"/>
              </a:rPr>
              <a:t>enc</a:t>
            </a:r>
            <a:r>
              <a:rPr sz="1250" i="1" spc="-5" dirty="0">
                <a:latin typeface="Times New Roman"/>
                <a:cs typeface="Times New Roman"/>
              </a:rPr>
              <a:t>i</a:t>
            </a:r>
            <a:r>
              <a:rPr sz="1250" i="1" spc="105" dirty="0">
                <a:latin typeface="Times New Roman"/>
                <a:cs typeface="Times New Roman"/>
              </a:rPr>
              <a:t>a</a:t>
            </a:r>
            <a:r>
              <a:rPr sz="1250" i="1" spc="5" dirty="0">
                <a:latin typeface="Times New Roman"/>
                <a:cs typeface="Times New Roman"/>
              </a:rPr>
              <a:t>de</a:t>
            </a:r>
            <a:r>
              <a:rPr sz="1250" i="1" spc="-70" dirty="0">
                <a:latin typeface="Times New Roman"/>
                <a:cs typeface="Times New Roman"/>
              </a:rPr>
              <a:t> </a:t>
            </a:r>
            <a:r>
              <a:rPr sz="1250" i="1" spc="-5" dirty="0">
                <a:latin typeface="Times New Roman"/>
                <a:cs typeface="Times New Roman"/>
              </a:rPr>
              <a:t>l</a:t>
            </a:r>
            <a:r>
              <a:rPr sz="1250" i="1" spc="5" dirty="0">
                <a:latin typeface="Times New Roman"/>
                <a:cs typeface="Times New Roman"/>
              </a:rPr>
              <a:t>a</a:t>
            </a:r>
            <a:r>
              <a:rPr sz="1250" i="1" spc="25" dirty="0">
                <a:latin typeface="Times New Roman"/>
                <a:cs typeface="Times New Roman"/>
              </a:rPr>
              <a:t> </a:t>
            </a:r>
            <a:r>
              <a:rPr sz="1250" i="1" spc="5" dirty="0">
                <a:latin typeface="Times New Roman"/>
                <a:cs typeface="Times New Roman"/>
              </a:rPr>
              <a:t>máqu</a:t>
            </a:r>
            <a:r>
              <a:rPr sz="1250" i="1" spc="-5" dirty="0">
                <a:latin typeface="Times New Roman"/>
                <a:cs typeface="Times New Roman"/>
              </a:rPr>
              <a:t>i</a:t>
            </a:r>
            <a:r>
              <a:rPr sz="1250" i="1" spc="5" dirty="0">
                <a:latin typeface="Times New Roman"/>
                <a:cs typeface="Times New Roman"/>
              </a:rPr>
              <a:t>na</a:t>
            </a:r>
            <a:endParaRPr sz="1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80"/>
              </a:spcBef>
              <a:tabLst>
                <a:tab pos="2379345" algn="l"/>
              </a:tabLst>
            </a:pPr>
            <a:r>
              <a:rPr sz="1200" spc="-5" dirty="0">
                <a:latin typeface="Comic Sans MS"/>
                <a:cs typeface="Comic Sans MS"/>
              </a:rPr>
              <a:t>H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una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máquina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turbovapor</a:t>
            </a:r>
            <a:r>
              <a:rPr sz="1200" spc="-5" dirty="0">
                <a:latin typeface="Times New Roman"/>
                <a:cs typeface="Times New Roman"/>
              </a:rPr>
              <a:t>	</a:t>
            </a:r>
            <a:r>
              <a:rPr sz="1200" spc="-5" dirty="0">
                <a:latin typeface="Microsoft Sans Serif"/>
                <a:cs typeface="Microsoft Sans Serif"/>
              </a:rPr>
              <a:t>≈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1</a:t>
            </a:r>
            <a:r>
              <a:rPr sz="1200" spc="-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seg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815586" y="5613260"/>
            <a:ext cx="72390" cy="1377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700" spc="15" dirty="0">
                <a:latin typeface="Times New Roman"/>
                <a:cs typeface="Times New Roman"/>
              </a:rPr>
              <a:t>2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498594" y="5517433"/>
            <a:ext cx="106045" cy="2184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250" spc="5" dirty="0">
                <a:latin typeface="Times New Roman"/>
                <a:cs typeface="Times New Roman"/>
              </a:rPr>
              <a:t>1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622038" y="5608899"/>
            <a:ext cx="204470" cy="2292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50" i="1" spc="-20" dirty="0">
                <a:latin typeface="Times New Roman"/>
                <a:cs typeface="Times New Roman"/>
              </a:rPr>
              <a:t>J</a:t>
            </a:r>
            <a:r>
              <a:rPr sz="1300" spc="-30" dirty="0">
                <a:latin typeface="Symbol"/>
                <a:cs typeface="Symbol"/>
              </a:rPr>
              <a:t>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10182" y="5703361"/>
            <a:ext cx="2921000" cy="2184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1875" i="1" spc="7" baseline="-35555" dirty="0">
                <a:latin typeface="Times New Roman"/>
                <a:cs typeface="Times New Roman"/>
              </a:rPr>
              <a:t>H</a:t>
            </a:r>
            <a:r>
              <a:rPr sz="1875" i="1" spc="209" baseline="-35555" dirty="0">
                <a:latin typeface="Times New Roman"/>
                <a:cs typeface="Times New Roman"/>
              </a:rPr>
              <a:t> </a:t>
            </a:r>
            <a:r>
              <a:rPr sz="1875" spc="7" baseline="-35555" dirty="0">
                <a:latin typeface="Symbol"/>
                <a:cs typeface="Symbol"/>
              </a:rPr>
              <a:t></a:t>
            </a:r>
            <a:r>
              <a:rPr sz="1875" spc="225" baseline="-35555" dirty="0">
                <a:latin typeface="Times New Roman"/>
                <a:cs typeface="Times New Roman"/>
              </a:rPr>
              <a:t> </a:t>
            </a:r>
            <a:r>
              <a:rPr sz="1250" i="1" dirty="0">
                <a:latin typeface="Times New Roman"/>
                <a:cs typeface="Times New Roman"/>
              </a:rPr>
              <a:t>Energía</a:t>
            </a:r>
            <a:r>
              <a:rPr sz="1250" i="1" spc="-95" dirty="0">
                <a:latin typeface="Times New Roman"/>
                <a:cs typeface="Times New Roman"/>
              </a:rPr>
              <a:t> </a:t>
            </a:r>
            <a:r>
              <a:rPr sz="1250" i="1" dirty="0">
                <a:latin typeface="Times New Roman"/>
                <a:cs typeface="Times New Roman"/>
              </a:rPr>
              <a:t>cinética</a:t>
            </a:r>
            <a:r>
              <a:rPr sz="1250" i="1" spc="-80" dirty="0">
                <a:latin typeface="Times New Roman"/>
                <a:cs typeface="Times New Roman"/>
              </a:rPr>
              <a:t> </a:t>
            </a:r>
            <a:r>
              <a:rPr sz="1250" i="1" spc="5" dirty="0">
                <a:latin typeface="Times New Roman"/>
                <a:cs typeface="Times New Roman"/>
              </a:rPr>
              <a:t>a</a:t>
            </a:r>
            <a:r>
              <a:rPr sz="1250" i="1" spc="-5" dirty="0">
                <a:latin typeface="Times New Roman"/>
                <a:cs typeface="Times New Roman"/>
              </a:rPr>
              <a:t> veloc</a:t>
            </a:r>
            <a:r>
              <a:rPr sz="1250" spc="-5" dirty="0">
                <a:latin typeface="Times New Roman"/>
                <a:cs typeface="Times New Roman"/>
              </a:rPr>
              <a:t>.sin</a:t>
            </a:r>
            <a:r>
              <a:rPr sz="1250" i="1" spc="-5" dirty="0">
                <a:latin typeface="Times New Roman"/>
                <a:cs typeface="Times New Roman"/>
              </a:rPr>
              <a:t>crónica</a:t>
            </a:r>
            <a:r>
              <a:rPr sz="1250" i="1" spc="15" dirty="0">
                <a:latin typeface="Times New Roman"/>
                <a:cs typeface="Times New Roman"/>
              </a:rPr>
              <a:t> </a:t>
            </a:r>
            <a:r>
              <a:rPr sz="1875" spc="7" baseline="-35555" dirty="0">
                <a:latin typeface="Symbol"/>
                <a:cs typeface="Symbol"/>
              </a:rPr>
              <a:t></a:t>
            </a:r>
            <a:r>
              <a:rPr sz="1875" spc="307" baseline="-35555" dirty="0">
                <a:latin typeface="Times New Roman"/>
                <a:cs typeface="Times New Roman"/>
              </a:rPr>
              <a:t> </a:t>
            </a:r>
            <a:r>
              <a:rPr sz="1875" spc="7" baseline="-13333" dirty="0">
                <a:latin typeface="Times New Roman"/>
                <a:cs typeface="Times New Roman"/>
              </a:rPr>
              <a:t>2</a:t>
            </a:r>
            <a:endParaRPr sz="1875" baseline="-13333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009160" y="5822697"/>
            <a:ext cx="11404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[MW</a:t>
            </a:r>
            <a:r>
              <a:rPr sz="1200" spc="-5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seg/MVA]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488964" y="5822697"/>
            <a:ext cx="2311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(7)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06627" y="6450585"/>
            <a:ext cx="5026660" cy="1106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8300"/>
              </a:lnSpc>
              <a:spcBef>
                <a:spcPts val="100"/>
              </a:spcBef>
              <a:tabLst>
                <a:tab pos="2362200" algn="l"/>
                <a:tab pos="3016250" algn="l"/>
              </a:tabLst>
            </a:pPr>
            <a:r>
              <a:rPr sz="1200" spc="-5" dirty="0">
                <a:latin typeface="Comic Sans MS"/>
                <a:cs typeface="Comic Sans MS"/>
              </a:rPr>
              <a:t>H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una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máquina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hidroeléctrica</a:t>
            </a:r>
            <a:r>
              <a:rPr sz="1200" spc="37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≈</a:t>
            </a:r>
            <a:r>
              <a:rPr sz="1200" spc="55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3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seg</a:t>
            </a:r>
            <a:r>
              <a:rPr sz="1200" spc="-5" dirty="0">
                <a:latin typeface="Times New Roman"/>
                <a:cs typeface="Times New Roman"/>
              </a:rPr>
              <a:t>	</a:t>
            </a:r>
            <a:r>
              <a:rPr sz="1200" spc="-5" dirty="0">
                <a:latin typeface="Comic Sans MS"/>
                <a:cs typeface="Comic Sans MS"/>
              </a:rPr>
              <a:t>(gran masa y baja velocidad)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H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máquina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turbogas</a:t>
            </a:r>
            <a:r>
              <a:rPr sz="1200" spc="-5" dirty="0">
                <a:latin typeface="Times New Roman"/>
                <a:cs typeface="Times New Roman"/>
              </a:rPr>
              <a:t>	</a:t>
            </a:r>
            <a:r>
              <a:rPr sz="1200" spc="-5" dirty="0">
                <a:latin typeface="Microsoft Sans Serif"/>
                <a:cs typeface="Microsoft Sans Serif"/>
              </a:rPr>
              <a:t>≈</a:t>
            </a:r>
            <a:r>
              <a:rPr sz="1200" spc="30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15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seg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(gran masa y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alta velocidad)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</a:pPr>
            <a:endParaRPr sz="18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latin typeface="Comic Sans MS"/>
                <a:cs typeface="Comic Sans MS"/>
              </a:rPr>
              <a:t>Combinando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ecuaciones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(6) y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(7) se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puede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encontrar: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748283" y="7933952"/>
            <a:ext cx="701040" cy="0"/>
          </a:xfrm>
          <a:custGeom>
            <a:avLst/>
            <a:gdLst/>
            <a:ahLst/>
            <a:cxnLst/>
            <a:rect l="l" t="t" r="r" b="b"/>
            <a:pathLst>
              <a:path w="701040">
                <a:moveTo>
                  <a:pt x="0" y="0"/>
                </a:moveTo>
                <a:lnTo>
                  <a:pt x="277368" y="0"/>
                </a:lnTo>
              </a:path>
              <a:path w="701040">
                <a:moveTo>
                  <a:pt x="307847" y="0"/>
                </a:moveTo>
                <a:lnTo>
                  <a:pt x="701039" y="0"/>
                </a:lnTo>
              </a:path>
            </a:pathLst>
          </a:custGeom>
          <a:ln w="74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1738375" y="8048605"/>
            <a:ext cx="208279" cy="1524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800" i="1" spc="15" dirty="0">
                <a:latin typeface="Times New Roman"/>
                <a:cs typeface="Times New Roman"/>
              </a:rPr>
              <a:t>máq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57" name="object 5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15</a:t>
            </a:fld>
            <a:endParaRPr spc="-5" dirty="0"/>
          </a:p>
        </p:txBody>
      </p:sp>
      <p:sp>
        <p:nvSpPr>
          <p:cNvPr id="44" name="object 44"/>
          <p:cNvSpPr txBox="1"/>
          <p:nvPr/>
        </p:nvSpPr>
        <p:spPr>
          <a:xfrm>
            <a:off x="866647" y="8048605"/>
            <a:ext cx="142875" cy="1524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800" i="1" spc="15" dirty="0">
                <a:latin typeface="Times New Roman"/>
                <a:cs typeface="Times New Roman"/>
              </a:rPr>
              <a:t>m</a:t>
            </a:r>
            <a:r>
              <a:rPr sz="800" i="1" spc="10" dirty="0">
                <a:latin typeface="Times New Roman"/>
                <a:cs typeface="Times New Roman"/>
              </a:rPr>
              <a:t>s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306067" y="7715469"/>
            <a:ext cx="693420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  <a:tabLst>
                <a:tab pos="502284" algn="l"/>
              </a:tabLst>
            </a:pPr>
            <a:r>
              <a:rPr sz="800" i="1" spc="20" dirty="0">
                <a:latin typeface="Times New Roman"/>
                <a:cs typeface="Times New Roman"/>
              </a:rPr>
              <a:t>m </a:t>
            </a:r>
            <a:r>
              <a:rPr sz="800" i="1" spc="175" dirty="0">
                <a:latin typeface="Times New Roman"/>
                <a:cs typeface="Times New Roman"/>
              </a:rPr>
              <a:t> </a:t>
            </a:r>
            <a:r>
              <a:rPr sz="2100" spc="22" baseline="-21825" dirty="0">
                <a:latin typeface="Symbol"/>
                <a:cs typeface="Symbol"/>
              </a:rPr>
              <a:t></a:t>
            </a:r>
            <a:r>
              <a:rPr sz="1400" u="sng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800" i="1" u="sng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</a:t>
            </a:r>
            <a:r>
              <a:rPr sz="800" i="1" u="sng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11707" y="7917002"/>
            <a:ext cx="108077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  <a:tabLst>
                <a:tab pos="426084" algn="l"/>
                <a:tab pos="938530" algn="l"/>
              </a:tabLst>
            </a:pPr>
            <a:r>
              <a:rPr sz="1500" spc="-50" dirty="0">
                <a:latin typeface="Symbol"/>
                <a:cs typeface="Symbol"/>
              </a:rPr>
              <a:t></a:t>
            </a:r>
            <a:r>
              <a:rPr sz="1500" spc="-50" dirty="0">
                <a:latin typeface="Times New Roman"/>
                <a:cs typeface="Times New Roman"/>
              </a:rPr>
              <a:t>	</a:t>
            </a:r>
            <a:r>
              <a:rPr sz="1400" i="1" spc="10" dirty="0">
                <a:latin typeface="Times New Roman"/>
                <a:cs typeface="Times New Roman"/>
              </a:rPr>
              <a:t>dt</a:t>
            </a:r>
            <a:r>
              <a:rPr sz="1400" i="1" spc="-210" dirty="0">
                <a:latin typeface="Times New Roman"/>
                <a:cs typeface="Times New Roman"/>
              </a:rPr>
              <a:t> </a:t>
            </a:r>
            <a:r>
              <a:rPr sz="1200" spc="22" baseline="45138" dirty="0">
                <a:latin typeface="Times New Roman"/>
                <a:cs typeface="Times New Roman"/>
              </a:rPr>
              <a:t>2	</a:t>
            </a:r>
            <a:r>
              <a:rPr sz="1400" i="1" spc="10" dirty="0"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398010" y="7909945"/>
            <a:ext cx="78740" cy="1524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800" i="1" spc="15" dirty="0">
                <a:latin typeface="Times New Roman"/>
                <a:cs typeface="Times New Roman"/>
              </a:rPr>
              <a:t>a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421123" y="7792597"/>
            <a:ext cx="727075" cy="1524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609600" algn="l"/>
              </a:tabLst>
            </a:pPr>
            <a:r>
              <a:rPr sz="800" i="1" u="sng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800" i="1" u="sng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m</a:t>
            </a:r>
            <a:r>
              <a:rPr sz="800" i="1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552191" y="8051678"/>
            <a:ext cx="142875" cy="1524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800" i="1" spc="15" dirty="0">
                <a:latin typeface="Times New Roman"/>
                <a:cs typeface="Times New Roman"/>
              </a:rPr>
              <a:t>m</a:t>
            </a:r>
            <a:r>
              <a:rPr sz="800" i="1" spc="10" dirty="0">
                <a:latin typeface="Times New Roman"/>
                <a:cs typeface="Times New Roman"/>
              </a:rPr>
              <a:t>s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01547" y="7665542"/>
            <a:ext cx="236347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10"/>
              </a:spcBef>
              <a:tabLst>
                <a:tab pos="1020444" algn="l"/>
                <a:tab pos="1748789" algn="l"/>
              </a:tabLst>
            </a:pPr>
            <a:r>
              <a:rPr sz="1400" spc="60" dirty="0">
                <a:latin typeface="Times New Roman"/>
                <a:cs typeface="Times New Roman"/>
              </a:rPr>
              <a:t>2</a:t>
            </a:r>
            <a:r>
              <a:rPr sz="1400" i="1" spc="15" dirty="0">
                <a:latin typeface="Times New Roman"/>
                <a:cs typeface="Times New Roman"/>
              </a:rPr>
              <a:t>H</a:t>
            </a:r>
            <a:r>
              <a:rPr sz="1400" i="1" dirty="0">
                <a:latin typeface="Times New Roman"/>
                <a:cs typeface="Times New Roman"/>
              </a:rPr>
              <a:t> </a:t>
            </a:r>
            <a:r>
              <a:rPr sz="1400" i="1" spc="-114" dirty="0">
                <a:latin typeface="Times New Roman"/>
                <a:cs typeface="Times New Roman"/>
              </a:rPr>
              <a:t> </a:t>
            </a:r>
            <a:r>
              <a:rPr sz="2100" i="1" spc="15" baseline="1984" dirty="0">
                <a:latin typeface="Times New Roman"/>
                <a:cs typeface="Times New Roman"/>
              </a:rPr>
              <a:t>d</a:t>
            </a:r>
            <a:r>
              <a:rPr sz="2100" i="1" spc="-195" baseline="1984" dirty="0">
                <a:latin typeface="Times New Roman"/>
                <a:cs typeface="Times New Roman"/>
              </a:rPr>
              <a:t> </a:t>
            </a:r>
            <a:r>
              <a:rPr sz="1200" spc="7" baseline="48611" dirty="0">
                <a:latin typeface="Times New Roman"/>
                <a:cs typeface="Times New Roman"/>
              </a:rPr>
              <a:t>2</a:t>
            </a:r>
            <a:r>
              <a:rPr sz="2250" spc="-60" baseline="1851" dirty="0">
                <a:latin typeface="Symbol"/>
                <a:cs typeface="Symbol"/>
              </a:rPr>
              <a:t></a:t>
            </a:r>
            <a:r>
              <a:rPr sz="2250" baseline="1851" dirty="0">
                <a:latin typeface="Times New Roman"/>
                <a:cs typeface="Times New Roman"/>
              </a:rPr>
              <a:t>	</a:t>
            </a:r>
            <a:r>
              <a:rPr sz="2100" i="1" spc="22" baseline="1984" dirty="0">
                <a:latin typeface="Times New Roman"/>
                <a:cs typeface="Times New Roman"/>
              </a:rPr>
              <a:t>P</a:t>
            </a:r>
            <a:r>
              <a:rPr sz="2100" i="1" baseline="1984" dirty="0">
                <a:latin typeface="Times New Roman"/>
                <a:cs typeface="Times New Roman"/>
              </a:rPr>
              <a:t>	</a:t>
            </a:r>
            <a:r>
              <a:rPr sz="1400" spc="60" dirty="0">
                <a:latin typeface="Times New Roman"/>
                <a:cs typeface="Times New Roman"/>
              </a:rPr>
              <a:t>2</a:t>
            </a:r>
            <a:r>
              <a:rPr sz="1400" i="1" spc="15" dirty="0">
                <a:latin typeface="Times New Roman"/>
                <a:cs typeface="Times New Roman"/>
              </a:rPr>
              <a:t>H</a:t>
            </a:r>
            <a:r>
              <a:rPr sz="1400" i="1" dirty="0">
                <a:latin typeface="Times New Roman"/>
                <a:cs typeface="Times New Roman"/>
              </a:rPr>
              <a:t> </a:t>
            </a:r>
            <a:r>
              <a:rPr sz="1400" i="1" spc="-114" dirty="0">
                <a:latin typeface="Times New Roman"/>
                <a:cs typeface="Times New Roman"/>
              </a:rPr>
              <a:t> </a:t>
            </a:r>
            <a:r>
              <a:rPr sz="1400" i="1" spc="10" dirty="0">
                <a:latin typeface="Times New Roman"/>
                <a:cs typeface="Times New Roman"/>
              </a:rPr>
              <a:t>d</a:t>
            </a:r>
            <a:r>
              <a:rPr sz="1400" i="1" spc="-130" dirty="0">
                <a:latin typeface="Times New Roman"/>
                <a:cs typeface="Times New Roman"/>
              </a:rPr>
              <a:t> </a:t>
            </a:r>
            <a:r>
              <a:rPr sz="1200" spc="7" baseline="45138" dirty="0">
                <a:latin typeface="Times New Roman"/>
                <a:cs typeface="Times New Roman"/>
              </a:rPr>
              <a:t>2</a:t>
            </a:r>
            <a:r>
              <a:rPr sz="1500" spc="-40" dirty="0">
                <a:latin typeface="Symbol"/>
                <a:cs typeface="Symbol"/>
              </a:rPr>
              <a:t>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169411" y="7788657"/>
            <a:ext cx="279400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spc="10" dirty="0">
                <a:latin typeface="Symbol"/>
                <a:cs typeface="Symbol"/>
              </a:rPr>
              <a:t>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i="1" spc="15" dirty="0">
                <a:latin typeface="Times New Roman"/>
                <a:cs typeface="Times New Roman"/>
              </a:rPr>
              <a:t>P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397251" y="7920086"/>
            <a:ext cx="67818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  <a:tabLst>
                <a:tab pos="426084" algn="l"/>
              </a:tabLst>
            </a:pPr>
            <a:r>
              <a:rPr sz="1500" spc="-50" dirty="0">
                <a:latin typeface="Symbol"/>
                <a:cs typeface="Symbol"/>
              </a:rPr>
              <a:t></a:t>
            </a:r>
            <a:r>
              <a:rPr sz="1500" spc="-50" dirty="0">
                <a:latin typeface="Times New Roman"/>
                <a:cs typeface="Times New Roman"/>
              </a:rPr>
              <a:t>	</a:t>
            </a:r>
            <a:r>
              <a:rPr sz="1400" i="1" spc="15" dirty="0">
                <a:latin typeface="Times New Roman"/>
                <a:cs typeface="Times New Roman"/>
              </a:rPr>
              <a:t>d</a:t>
            </a:r>
            <a:r>
              <a:rPr sz="1400" i="1" spc="5" dirty="0">
                <a:latin typeface="Times New Roman"/>
                <a:cs typeface="Times New Roman"/>
              </a:rPr>
              <a:t>t</a:t>
            </a:r>
            <a:r>
              <a:rPr sz="1400" i="1" spc="-210" dirty="0">
                <a:latin typeface="Times New Roman"/>
                <a:cs typeface="Times New Roman"/>
              </a:rPr>
              <a:t> </a:t>
            </a:r>
            <a:r>
              <a:rPr sz="1200" spc="22" baseline="45138" dirty="0">
                <a:latin typeface="Times New Roman"/>
                <a:cs typeface="Times New Roman"/>
              </a:rPr>
              <a:t>2</a:t>
            </a:r>
            <a:endParaRPr sz="1200" baseline="45138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535196" y="7854188"/>
            <a:ext cx="3009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[</a:t>
            </a:r>
            <a:r>
              <a:rPr sz="1200" spc="-15" dirty="0">
                <a:latin typeface="Comic Sans MS"/>
                <a:cs typeface="Comic Sans MS"/>
              </a:rPr>
              <a:t>p</a:t>
            </a:r>
            <a:r>
              <a:rPr sz="1200" spc="-5" dirty="0">
                <a:latin typeface="Comic Sans MS"/>
                <a:cs typeface="Comic Sans MS"/>
              </a:rPr>
              <a:t>u]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496585" y="7854188"/>
            <a:ext cx="2311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(8)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68532" y="8408924"/>
            <a:ext cx="6197600" cy="1395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 marR="17780" algn="just">
              <a:lnSpc>
                <a:spcPct val="115799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2H es llamado </a:t>
            </a:r>
            <a:r>
              <a:rPr sz="1200" spc="-10" dirty="0">
                <a:latin typeface="Comic Sans MS"/>
                <a:cs typeface="Comic Sans MS"/>
              </a:rPr>
              <a:t>tiempo </a:t>
            </a:r>
            <a:r>
              <a:rPr sz="1200" spc="-5" dirty="0">
                <a:latin typeface="Comic Sans MS"/>
                <a:cs typeface="Comic Sans MS"/>
              </a:rPr>
              <a:t>de lanzamiento, </a:t>
            </a:r>
            <a:r>
              <a:rPr sz="1200" spc="-10" dirty="0">
                <a:latin typeface="Comic Sans MS"/>
                <a:cs typeface="Comic Sans MS"/>
              </a:rPr>
              <a:t>es </a:t>
            </a:r>
            <a:r>
              <a:rPr sz="1200" spc="-5" dirty="0">
                <a:latin typeface="Comic Sans MS"/>
                <a:cs typeface="Comic Sans MS"/>
              </a:rPr>
              <a:t>decir el </a:t>
            </a:r>
            <a:r>
              <a:rPr sz="1200" spc="-10" dirty="0">
                <a:latin typeface="Comic Sans MS"/>
                <a:cs typeface="Comic Sans MS"/>
              </a:rPr>
              <a:t>tiempo </a:t>
            </a:r>
            <a:r>
              <a:rPr sz="1200" spc="-5" dirty="0">
                <a:latin typeface="Comic Sans MS"/>
                <a:cs typeface="Comic Sans MS"/>
              </a:rPr>
              <a:t>que demora una máquina en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alcanzar su velocidad nominal, cuando partiendo del reposo, se le </a:t>
            </a:r>
            <a:r>
              <a:rPr sz="1200" spc="-10" dirty="0">
                <a:latin typeface="Comic Sans MS"/>
                <a:cs typeface="Comic Sans MS"/>
              </a:rPr>
              <a:t>aplica </a:t>
            </a:r>
            <a:r>
              <a:rPr sz="1200" spc="-5" dirty="0">
                <a:latin typeface="Comic Sans MS"/>
                <a:cs typeface="Comic Sans MS"/>
              </a:rPr>
              <a:t>el torque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nominal.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50">
              <a:latin typeface="Comic Sans MS"/>
              <a:cs typeface="Comic Sans MS"/>
            </a:endParaRPr>
          </a:p>
          <a:p>
            <a:pPr marL="50800" algn="just">
              <a:lnSpc>
                <a:spcPct val="100000"/>
              </a:lnSpc>
            </a:pPr>
            <a:r>
              <a:rPr sz="1200" spc="-5" dirty="0">
                <a:latin typeface="Comic Sans MS"/>
                <a:cs typeface="Comic Sans MS"/>
              </a:rPr>
              <a:t>Como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estos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ángulos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son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mecánicos,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los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puede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pasar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ángulos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eléctricos:</a:t>
            </a:r>
            <a:endParaRPr sz="1200">
              <a:latin typeface="Comic Sans MS"/>
              <a:cs typeface="Comic Sans MS"/>
            </a:endParaRPr>
          </a:p>
          <a:p>
            <a:pPr marL="65405" algn="just">
              <a:lnSpc>
                <a:spcPct val="100000"/>
              </a:lnSpc>
              <a:spcBef>
                <a:spcPts val="635"/>
              </a:spcBef>
            </a:pPr>
            <a:r>
              <a:rPr sz="1500" spc="55" dirty="0">
                <a:latin typeface="Symbol"/>
                <a:cs typeface="Symbol"/>
              </a:rPr>
              <a:t></a:t>
            </a:r>
            <a:r>
              <a:rPr sz="1200" i="1" spc="15" baseline="-24305" dirty="0">
                <a:latin typeface="Times New Roman"/>
                <a:cs typeface="Times New Roman"/>
              </a:rPr>
              <a:t>e</a:t>
            </a:r>
            <a:r>
              <a:rPr sz="1200" i="1" baseline="-24305" dirty="0">
                <a:latin typeface="Times New Roman"/>
                <a:cs typeface="Times New Roman"/>
              </a:rPr>
              <a:t> </a:t>
            </a:r>
            <a:r>
              <a:rPr sz="1200" i="1" spc="104" baseline="-24305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Symbol"/>
                <a:cs typeface="Symbol"/>
              </a:rPr>
              <a:t>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i="1" spc="10" dirty="0">
                <a:latin typeface="Times New Roman"/>
                <a:cs typeface="Times New Roman"/>
              </a:rPr>
              <a:t>p</a:t>
            </a:r>
            <a:r>
              <a:rPr sz="1400" i="1" spc="-165" dirty="0">
                <a:latin typeface="Times New Roman"/>
                <a:cs typeface="Times New Roman"/>
              </a:rPr>
              <a:t> </a:t>
            </a:r>
            <a:r>
              <a:rPr sz="1400" spc="125" dirty="0">
                <a:latin typeface="Symbol"/>
                <a:cs typeface="Symbol"/>
              </a:rPr>
              <a:t></a:t>
            </a:r>
            <a:r>
              <a:rPr sz="1500" spc="70" dirty="0">
                <a:latin typeface="Symbol"/>
                <a:cs typeface="Symbol"/>
              </a:rPr>
              <a:t></a:t>
            </a:r>
            <a:r>
              <a:rPr sz="1200" i="1" spc="30" baseline="-24305" dirty="0">
                <a:latin typeface="Times New Roman"/>
                <a:cs typeface="Times New Roman"/>
              </a:rPr>
              <a:t>m</a:t>
            </a:r>
            <a:r>
              <a:rPr sz="1200" i="1" baseline="-24305" dirty="0">
                <a:latin typeface="Times New Roman"/>
                <a:cs typeface="Times New Roman"/>
              </a:rPr>
              <a:t>     </a:t>
            </a:r>
            <a:r>
              <a:rPr sz="1200" i="1" spc="-97" baseline="-24305" dirty="0">
                <a:latin typeface="Times New Roman"/>
                <a:cs typeface="Times New Roman"/>
              </a:rPr>
              <a:t> </a:t>
            </a:r>
            <a:r>
              <a:rPr sz="1500" spc="-50" dirty="0">
                <a:latin typeface="Symbol"/>
                <a:cs typeface="Symbol"/>
              </a:rPr>
              <a:t></a:t>
            </a:r>
            <a:r>
              <a:rPr sz="1200" i="1" spc="15" baseline="-24305" dirty="0">
                <a:latin typeface="Times New Roman"/>
                <a:cs typeface="Times New Roman"/>
              </a:rPr>
              <a:t>e</a:t>
            </a:r>
            <a:r>
              <a:rPr sz="1200" i="1" baseline="-24305" dirty="0">
                <a:latin typeface="Times New Roman"/>
                <a:cs typeface="Times New Roman"/>
              </a:rPr>
              <a:t> </a:t>
            </a:r>
            <a:r>
              <a:rPr sz="1200" i="1" spc="135" baseline="-24305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Symbol"/>
                <a:cs typeface="Symbol"/>
              </a:rPr>
              <a:t>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i="1" spc="10" dirty="0">
                <a:latin typeface="Times New Roman"/>
                <a:cs typeface="Times New Roman"/>
              </a:rPr>
              <a:t>p</a:t>
            </a:r>
            <a:r>
              <a:rPr sz="1400" i="1" spc="-190" dirty="0">
                <a:latin typeface="Times New Roman"/>
                <a:cs typeface="Times New Roman"/>
              </a:rPr>
              <a:t> </a:t>
            </a:r>
            <a:r>
              <a:rPr sz="1400" spc="100" dirty="0">
                <a:latin typeface="Symbol"/>
                <a:cs typeface="Symbol"/>
              </a:rPr>
              <a:t></a:t>
            </a:r>
            <a:r>
              <a:rPr sz="1500" spc="-50" dirty="0">
                <a:latin typeface="Symbol"/>
                <a:cs typeface="Symbol"/>
              </a:rPr>
              <a:t></a:t>
            </a:r>
            <a:r>
              <a:rPr sz="1200" i="1" spc="30" baseline="-24305" dirty="0">
                <a:latin typeface="Times New Roman"/>
                <a:cs typeface="Times New Roman"/>
              </a:rPr>
              <a:t>m</a:t>
            </a:r>
            <a:endParaRPr sz="1200" baseline="-24305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1222" y="1208027"/>
            <a:ext cx="5589270" cy="449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15799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Generalizando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para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una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máquina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respecto de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su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propia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base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 potencia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</a:t>
            </a:r>
            <a:r>
              <a:rPr sz="1200" spc="-7" baseline="-10416" dirty="0">
                <a:latin typeface="Comic Sans MS"/>
                <a:cs typeface="Comic Sans MS"/>
              </a:rPr>
              <a:t>i</a:t>
            </a:r>
            <a:r>
              <a:rPr sz="1200" spc="-5" dirty="0">
                <a:latin typeface="Comic Sans MS"/>
                <a:cs typeface="Comic Sans MS"/>
              </a:rPr>
              <a:t>,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ecuación 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oscilación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resulta: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77922" y="2028454"/>
            <a:ext cx="254635" cy="0"/>
          </a:xfrm>
          <a:custGeom>
            <a:avLst/>
            <a:gdLst/>
            <a:ahLst/>
            <a:cxnLst/>
            <a:rect l="l" t="t" r="r" b="b"/>
            <a:pathLst>
              <a:path w="254635">
                <a:moveTo>
                  <a:pt x="0" y="0"/>
                </a:moveTo>
                <a:lnTo>
                  <a:pt x="254517" y="0"/>
                </a:lnTo>
              </a:path>
            </a:pathLst>
          </a:custGeom>
          <a:ln w="79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59635" y="1773681"/>
            <a:ext cx="27686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2250" i="1" spc="-300" baseline="14814" dirty="0">
                <a:latin typeface="Times New Roman"/>
                <a:cs typeface="Times New Roman"/>
              </a:rPr>
              <a:t>P</a:t>
            </a:r>
            <a:r>
              <a:rPr sz="850" i="1" spc="15" dirty="0">
                <a:latin typeface="Times New Roman"/>
                <a:cs typeface="Times New Roman"/>
              </a:rPr>
              <a:t>a</a:t>
            </a:r>
            <a:r>
              <a:rPr sz="850" i="1" spc="-45" dirty="0">
                <a:latin typeface="Times New Roman"/>
                <a:cs typeface="Times New Roman"/>
              </a:rPr>
              <a:t> </a:t>
            </a:r>
            <a:r>
              <a:rPr sz="850" i="1" spc="5" dirty="0">
                <a:latin typeface="Times New Roman"/>
                <a:cs typeface="Times New Roman"/>
              </a:rPr>
              <a:t>i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2668" y="2012723"/>
            <a:ext cx="1076325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403225" algn="l"/>
                <a:tab pos="941705" algn="l"/>
              </a:tabLst>
            </a:pPr>
            <a:r>
              <a:rPr sz="1600" spc="-65" dirty="0">
                <a:latin typeface="Symbol"/>
                <a:cs typeface="Symbol"/>
              </a:rPr>
              <a:t></a:t>
            </a:r>
            <a:r>
              <a:rPr sz="1600" spc="-65" dirty="0">
                <a:latin typeface="Times New Roman"/>
                <a:cs typeface="Times New Roman"/>
              </a:rPr>
              <a:t>	</a:t>
            </a:r>
            <a:r>
              <a:rPr sz="1500" i="1" dirty="0">
                <a:latin typeface="Times New Roman"/>
                <a:cs typeface="Times New Roman"/>
              </a:rPr>
              <a:t>dt</a:t>
            </a:r>
            <a:r>
              <a:rPr sz="1500" i="1" spc="-220" dirty="0">
                <a:latin typeface="Times New Roman"/>
                <a:cs typeface="Times New Roman"/>
              </a:rPr>
              <a:t> </a:t>
            </a:r>
            <a:r>
              <a:rPr sz="1275" spc="22" baseline="45751" dirty="0">
                <a:latin typeface="Times New Roman"/>
                <a:cs typeface="Times New Roman"/>
              </a:rPr>
              <a:t>2	</a:t>
            </a:r>
            <a:r>
              <a:rPr sz="1500" i="1" dirty="0">
                <a:latin typeface="Times New Roman"/>
                <a:cs typeface="Times New Roman"/>
              </a:rPr>
              <a:t>S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35228" y="2151598"/>
            <a:ext cx="1877695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11225" algn="l"/>
                <a:tab pos="1819910" algn="l"/>
              </a:tabLst>
            </a:pPr>
            <a:r>
              <a:rPr sz="850" i="1" spc="10" dirty="0">
                <a:latin typeface="Times New Roman"/>
                <a:cs typeface="Times New Roman"/>
              </a:rPr>
              <a:t>s	</a:t>
            </a:r>
            <a:r>
              <a:rPr sz="850" i="1" spc="5" dirty="0">
                <a:latin typeface="Times New Roman"/>
                <a:cs typeface="Times New Roman"/>
              </a:rPr>
              <a:t>i	</a:t>
            </a:r>
            <a:r>
              <a:rPr sz="900" i="1" spc="-5" dirty="0">
                <a:latin typeface="Times New Roman"/>
                <a:cs typeface="Times New Roman"/>
              </a:rPr>
              <a:t>s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9008" y="1794262"/>
            <a:ext cx="2976880" cy="2603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40"/>
              </a:spcBef>
              <a:tabLst>
                <a:tab pos="318770" algn="l"/>
                <a:tab pos="718185" algn="l"/>
                <a:tab pos="1853564" algn="l"/>
                <a:tab pos="2127885" algn="l"/>
                <a:tab pos="2534285" algn="l"/>
              </a:tabLst>
            </a:pPr>
            <a:r>
              <a:rPr sz="850" i="1" u="sng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i	i</a:t>
            </a:r>
            <a:r>
              <a:rPr sz="850" i="1" spc="5" dirty="0">
                <a:latin typeface="Times New Roman"/>
                <a:cs typeface="Times New Roman"/>
              </a:rPr>
              <a:t> </a:t>
            </a:r>
            <a:r>
              <a:rPr sz="850" i="1" spc="204" dirty="0">
                <a:latin typeface="Times New Roman"/>
                <a:cs typeface="Times New Roman"/>
              </a:rPr>
              <a:t> </a:t>
            </a:r>
            <a:r>
              <a:rPr sz="2250" spc="7" baseline="-22222" dirty="0">
                <a:latin typeface="Symbol"/>
                <a:cs typeface="Symbol"/>
              </a:rPr>
              <a:t></a:t>
            </a:r>
            <a:r>
              <a:rPr sz="2250" spc="7" baseline="-22222" dirty="0">
                <a:latin typeface="Times New Roman"/>
                <a:cs typeface="Times New Roman"/>
              </a:rPr>
              <a:t>	</a:t>
            </a:r>
            <a:r>
              <a:rPr sz="9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900" i="1" u="sng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i="1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	i</a:t>
            </a:r>
            <a:r>
              <a:rPr sz="900" i="1" spc="390" dirty="0">
                <a:latin typeface="Times New Roman"/>
                <a:cs typeface="Times New Roman"/>
              </a:rPr>
              <a:t> </a:t>
            </a:r>
            <a:r>
              <a:rPr sz="2250" spc="30" baseline="-22222" dirty="0">
                <a:latin typeface="Symbol"/>
                <a:cs typeface="Symbol"/>
              </a:rPr>
              <a:t></a:t>
            </a:r>
            <a:r>
              <a:rPr sz="2250" spc="-37" baseline="-22222" dirty="0">
                <a:latin typeface="Times New Roman"/>
                <a:cs typeface="Times New Roman"/>
              </a:rPr>
              <a:t> </a:t>
            </a:r>
            <a:r>
              <a:rPr sz="2250" i="1" spc="30" baseline="-22222" dirty="0">
                <a:latin typeface="Times New Roman"/>
                <a:cs typeface="Times New Roman"/>
              </a:rPr>
              <a:t>P</a:t>
            </a:r>
            <a:endParaRPr sz="2250" baseline="-22222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12723" y="1734382"/>
            <a:ext cx="255778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25"/>
              </a:spcBef>
              <a:tabLst>
                <a:tab pos="1853564" algn="l"/>
              </a:tabLst>
            </a:pPr>
            <a:r>
              <a:rPr sz="1500" spc="45" dirty="0">
                <a:latin typeface="Times New Roman"/>
                <a:cs typeface="Times New Roman"/>
              </a:rPr>
              <a:t>2</a:t>
            </a:r>
            <a:r>
              <a:rPr sz="1500" i="1" spc="5" dirty="0">
                <a:latin typeface="Times New Roman"/>
                <a:cs typeface="Times New Roman"/>
              </a:rPr>
              <a:t>H</a:t>
            </a:r>
            <a:r>
              <a:rPr sz="1500" i="1" dirty="0">
                <a:latin typeface="Times New Roman"/>
                <a:cs typeface="Times New Roman"/>
              </a:rPr>
              <a:t>  </a:t>
            </a:r>
            <a:r>
              <a:rPr sz="1500" i="1" spc="-15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d</a:t>
            </a:r>
            <a:r>
              <a:rPr sz="1500" i="1" spc="-150" dirty="0">
                <a:latin typeface="Times New Roman"/>
                <a:cs typeface="Times New Roman"/>
              </a:rPr>
              <a:t> </a:t>
            </a:r>
            <a:r>
              <a:rPr sz="1275" spc="7" baseline="42483" dirty="0">
                <a:latin typeface="Times New Roman"/>
                <a:cs typeface="Times New Roman"/>
              </a:rPr>
              <a:t>2</a:t>
            </a:r>
            <a:r>
              <a:rPr sz="1600" spc="-45" dirty="0">
                <a:latin typeface="Symbol"/>
                <a:cs typeface="Symbol"/>
              </a:rPr>
              <a:t>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500" spc="70" dirty="0">
                <a:latin typeface="Times New Roman"/>
                <a:cs typeface="Times New Roman"/>
              </a:rPr>
              <a:t>2</a:t>
            </a:r>
            <a:r>
              <a:rPr sz="1500" i="1" spc="25" dirty="0">
                <a:latin typeface="Times New Roman"/>
                <a:cs typeface="Times New Roman"/>
              </a:rPr>
              <a:t>H</a:t>
            </a:r>
            <a:r>
              <a:rPr sz="1500" i="1" dirty="0">
                <a:latin typeface="Times New Roman"/>
                <a:cs typeface="Times New Roman"/>
              </a:rPr>
              <a:t>  </a:t>
            </a:r>
            <a:r>
              <a:rPr sz="1500" i="1" spc="-140" dirty="0">
                <a:latin typeface="Times New Roman"/>
                <a:cs typeface="Times New Roman"/>
              </a:rPr>
              <a:t> </a:t>
            </a:r>
            <a:r>
              <a:rPr sz="1500" i="1" spc="15" dirty="0">
                <a:latin typeface="Times New Roman"/>
                <a:cs typeface="Times New Roman"/>
              </a:rPr>
              <a:t>d</a:t>
            </a:r>
            <a:r>
              <a:rPr sz="1500" i="1" spc="-140" dirty="0">
                <a:latin typeface="Times New Roman"/>
                <a:cs typeface="Times New Roman"/>
              </a:rPr>
              <a:t> </a:t>
            </a:r>
            <a:r>
              <a:rPr sz="1350" spc="-15" baseline="43209" dirty="0">
                <a:latin typeface="Times New Roman"/>
                <a:cs typeface="Times New Roman"/>
              </a:rPr>
              <a:t>2</a:t>
            </a:r>
            <a:r>
              <a:rPr sz="1600" spc="-35" dirty="0">
                <a:latin typeface="Symbol"/>
                <a:cs typeface="Symbol"/>
              </a:rPr>
              <a:t>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75559" y="2010226"/>
            <a:ext cx="68072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  <a:tabLst>
                <a:tab pos="412750" algn="l"/>
              </a:tabLst>
            </a:pPr>
            <a:r>
              <a:rPr sz="1600" spc="-45" dirty="0">
                <a:latin typeface="Symbol"/>
                <a:cs typeface="Symbol"/>
              </a:rPr>
              <a:t></a:t>
            </a:r>
            <a:r>
              <a:rPr sz="1600" spc="-45" dirty="0">
                <a:latin typeface="Times New Roman"/>
                <a:cs typeface="Times New Roman"/>
              </a:rPr>
              <a:t>	</a:t>
            </a:r>
            <a:r>
              <a:rPr sz="1500" i="1" spc="10" dirty="0">
                <a:latin typeface="Times New Roman"/>
                <a:cs typeface="Times New Roman"/>
              </a:rPr>
              <a:t>dt</a:t>
            </a:r>
            <a:r>
              <a:rPr sz="1500" i="1" spc="-215" dirty="0">
                <a:latin typeface="Times New Roman"/>
                <a:cs typeface="Times New Roman"/>
              </a:rPr>
              <a:t> </a:t>
            </a:r>
            <a:r>
              <a:rPr sz="1350" spc="-7" baseline="43209" dirty="0">
                <a:latin typeface="Times New Roman"/>
                <a:cs typeface="Times New Roman"/>
              </a:rPr>
              <a:t>2</a:t>
            </a:r>
            <a:endParaRPr sz="1350" baseline="43209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585443" y="1955549"/>
            <a:ext cx="2274570" cy="220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056130" algn="l"/>
              </a:tabLst>
            </a:pPr>
            <a:r>
              <a:rPr sz="1350" i="1" spc="-7" baseline="3086" dirty="0">
                <a:latin typeface="Times New Roman"/>
                <a:cs typeface="Times New Roman"/>
              </a:rPr>
              <a:t>a</a:t>
            </a:r>
            <a:r>
              <a:rPr sz="1350" i="1" spc="-60" baseline="3086" dirty="0">
                <a:latin typeface="Times New Roman"/>
                <a:cs typeface="Times New Roman"/>
              </a:rPr>
              <a:t> </a:t>
            </a:r>
            <a:r>
              <a:rPr sz="1350" i="1" spc="-7" baseline="3086" dirty="0">
                <a:latin typeface="Times New Roman"/>
                <a:cs typeface="Times New Roman"/>
              </a:rPr>
              <a:t>i</a:t>
            </a:r>
            <a:r>
              <a:rPr sz="1350" i="1" baseline="3086" dirty="0">
                <a:latin typeface="Times New Roman"/>
                <a:cs typeface="Times New Roman"/>
              </a:rPr>
              <a:t>   </a:t>
            </a:r>
            <a:r>
              <a:rPr sz="1350" i="1" spc="-142" baseline="3086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[</a:t>
            </a:r>
            <a:r>
              <a:rPr sz="1250" spc="-130" dirty="0">
                <a:latin typeface="Times New Roman"/>
                <a:cs typeface="Times New Roman"/>
              </a:rPr>
              <a:t> </a:t>
            </a:r>
            <a:r>
              <a:rPr sz="1250" i="1" spc="15" dirty="0">
                <a:latin typeface="Times New Roman"/>
                <a:cs typeface="Times New Roman"/>
              </a:rPr>
              <a:t>p</a:t>
            </a:r>
            <a:r>
              <a:rPr sz="1250" i="1" spc="65" dirty="0">
                <a:latin typeface="Times New Roman"/>
                <a:cs typeface="Times New Roman"/>
              </a:rPr>
              <a:t>u</a:t>
            </a:r>
            <a:r>
              <a:rPr sz="1250" spc="5" dirty="0">
                <a:latin typeface="Times New Roman"/>
                <a:cs typeface="Times New Roman"/>
              </a:rPr>
              <a:t>]</a:t>
            </a:r>
            <a:r>
              <a:rPr sz="1250" dirty="0">
                <a:latin typeface="Times New Roman"/>
                <a:cs typeface="Times New Roman"/>
              </a:rPr>
              <a:t>	</a:t>
            </a:r>
            <a:r>
              <a:rPr sz="1200" spc="-5" dirty="0">
                <a:latin typeface="Comic Sans MS"/>
                <a:cs typeface="Comic Sans MS"/>
              </a:rPr>
              <a:t>(9)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8527" y="2387725"/>
            <a:ext cx="6221730" cy="2310130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50800" algn="just">
              <a:lnSpc>
                <a:spcPct val="100000"/>
              </a:lnSpc>
              <a:spcBef>
                <a:spcPts val="445"/>
              </a:spcBef>
            </a:pPr>
            <a:r>
              <a:rPr sz="1200" spc="-5" dirty="0">
                <a:latin typeface="Comic Sans MS"/>
                <a:cs typeface="Comic Sans MS"/>
              </a:rPr>
              <a:t>Donde</a:t>
            </a:r>
            <a:r>
              <a:rPr sz="1200" spc="120" dirty="0">
                <a:latin typeface="Comic Sans MS"/>
                <a:cs typeface="Comic Sans MS"/>
              </a:rPr>
              <a:t> </a:t>
            </a:r>
            <a:r>
              <a:rPr sz="2250" spc="7" baseline="3703" dirty="0">
                <a:latin typeface="Symbol"/>
                <a:cs typeface="Symbol"/>
              </a:rPr>
              <a:t></a:t>
            </a:r>
            <a:r>
              <a:rPr sz="1200" i="1" spc="7" baseline="-17361" dirty="0">
                <a:latin typeface="Times New Roman"/>
                <a:cs typeface="Times New Roman"/>
              </a:rPr>
              <a:t>s </a:t>
            </a:r>
            <a:r>
              <a:rPr sz="1200" i="1" spc="44" baseline="-17361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velocidad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angular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sincrónica</a:t>
            </a:r>
            <a:endParaRPr sz="1200">
              <a:latin typeface="Comic Sans MS"/>
              <a:cs typeface="Comic Sans MS"/>
            </a:endParaRPr>
          </a:p>
          <a:p>
            <a:pPr marL="50800" marR="43180" algn="just">
              <a:lnSpc>
                <a:spcPts val="1920"/>
              </a:lnSpc>
              <a:spcBef>
                <a:spcPts val="315"/>
              </a:spcBef>
            </a:pPr>
            <a:r>
              <a:rPr sz="1200" spc="-5" dirty="0">
                <a:latin typeface="Comic Sans MS"/>
                <a:cs typeface="Comic Sans MS"/>
              </a:rPr>
              <a:t>Cuando se asocia el subíndice “m” con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2250" spc="-15" baseline="3703" dirty="0">
                <a:latin typeface="Symbol"/>
                <a:cs typeface="Symbol"/>
              </a:rPr>
              <a:t></a:t>
            </a:r>
            <a:r>
              <a:rPr sz="2100" spc="-15" baseline="3968" dirty="0">
                <a:latin typeface="Times New Roman"/>
                <a:cs typeface="Times New Roman"/>
              </a:rPr>
              <a:t>; </a:t>
            </a:r>
            <a:r>
              <a:rPr sz="2250" spc="-22" baseline="3703" dirty="0">
                <a:latin typeface="Symbol"/>
                <a:cs typeface="Symbol"/>
              </a:rPr>
              <a:t></a:t>
            </a:r>
            <a:r>
              <a:rPr sz="1200" i="1" spc="-22" baseline="-17361" dirty="0">
                <a:latin typeface="Times New Roman"/>
                <a:cs typeface="Times New Roman"/>
              </a:rPr>
              <a:t>s </a:t>
            </a:r>
            <a:r>
              <a:rPr sz="2100" spc="7" baseline="3968" dirty="0">
                <a:latin typeface="Times New Roman"/>
                <a:cs typeface="Times New Roman"/>
              </a:rPr>
              <a:t>; </a:t>
            </a:r>
            <a:r>
              <a:rPr sz="2250" spc="-60" baseline="3703" dirty="0">
                <a:latin typeface="Symbol"/>
                <a:cs typeface="Symbol"/>
              </a:rPr>
              <a:t></a:t>
            </a:r>
            <a:r>
              <a:rPr sz="2250" spc="-60" baseline="3703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Wingdings"/>
                <a:cs typeface="Wingdings"/>
              </a:rPr>
              <a:t>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 están considerando unidades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mecánicas.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caso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contrario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entenderá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son </a:t>
            </a:r>
            <a:r>
              <a:rPr sz="1200" spc="-5" dirty="0">
                <a:latin typeface="Comic Sans MS"/>
                <a:cs typeface="Comic Sans MS"/>
              </a:rPr>
              <a:t>magnitudes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eléctricas.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650">
              <a:latin typeface="Comic Sans MS"/>
              <a:cs typeface="Comic Sans MS"/>
            </a:endParaRPr>
          </a:p>
          <a:p>
            <a:pPr marL="50800" algn="just">
              <a:lnSpc>
                <a:spcPct val="100000"/>
              </a:lnSpc>
            </a:pPr>
            <a:r>
              <a:rPr sz="1200" spc="-5" dirty="0">
                <a:latin typeface="Comic Sans MS"/>
                <a:cs typeface="Comic Sans MS"/>
              </a:rPr>
              <a:t>Algunas</a:t>
            </a:r>
            <a:r>
              <a:rPr sz="1200" spc="-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consideraciones:</a:t>
            </a:r>
            <a:endParaRPr sz="1200">
              <a:latin typeface="Comic Sans MS"/>
              <a:cs typeface="Comic Sans MS"/>
            </a:endParaRPr>
          </a:p>
          <a:p>
            <a:pPr marL="50800" marR="43180" algn="just">
              <a:lnSpc>
                <a:spcPct val="116300"/>
              </a:lnSpc>
              <a:spcBef>
                <a:spcPts val="595"/>
              </a:spcBef>
            </a:pPr>
            <a:r>
              <a:rPr sz="1200" spc="-5" dirty="0">
                <a:latin typeface="Comic Sans MS"/>
                <a:cs typeface="Comic Sans MS"/>
              </a:rPr>
              <a:t>En la ecuac. (9) la potencia base es la </a:t>
            </a:r>
            <a:r>
              <a:rPr sz="1200" spc="-10" dirty="0">
                <a:latin typeface="Comic Sans MS"/>
                <a:cs typeface="Comic Sans MS"/>
              </a:rPr>
              <a:t>potencia </a:t>
            </a:r>
            <a:r>
              <a:rPr sz="1200" spc="-5" dirty="0">
                <a:latin typeface="Comic Sans MS"/>
                <a:cs typeface="Comic Sans MS"/>
              </a:rPr>
              <a:t>de la máquina estudiada. Cuando </a:t>
            </a:r>
            <a:r>
              <a:rPr sz="1200" spc="-10" dirty="0">
                <a:latin typeface="Comic Sans MS"/>
                <a:cs typeface="Comic Sans MS"/>
              </a:rPr>
              <a:t>se </a:t>
            </a:r>
            <a:r>
              <a:rPr sz="1200" spc="-5" dirty="0">
                <a:latin typeface="Comic Sans MS"/>
                <a:cs typeface="Comic Sans MS"/>
              </a:rPr>
              <a:t> analiza todo el SEP, se deberá tener una base común de potencia S</a:t>
            </a:r>
            <a:r>
              <a:rPr sz="1200" spc="-7" baseline="-10416" dirty="0">
                <a:latin typeface="Comic Sans MS"/>
                <a:cs typeface="Comic Sans MS"/>
              </a:rPr>
              <a:t>B</a:t>
            </a:r>
            <a:r>
              <a:rPr sz="1200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para todas las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máquinas.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H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máquina</a:t>
            </a:r>
            <a:r>
              <a:rPr sz="1200" dirty="0">
                <a:latin typeface="Comic Sans MS"/>
                <a:cs typeface="Comic Sans MS"/>
              </a:rPr>
              <a:t> deberá </a:t>
            </a:r>
            <a:r>
              <a:rPr sz="1200" spc="-5" dirty="0">
                <a:latin typeface="Comic Sans MS"/>
                <a:cs typeface="Comic Sans MS"/>
              </a:rPr>
              <a:t>ser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consistente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también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base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sistema.</a:t>
            </a:r>
            <a:endParaRPr sz="1200">
              <a:latin typeface="Comic Sans MS"/>
              <a:cs typeface="Comic Sans MS"/>
            </a:endParaRPr>
          </a:p>
          <a:p>
            <a:pPr marL="50800" algn="just">
              <a:lnSpc>
                <a:spcPct val="100000"/>
              </a:lnSpc>
              <a:spcBef>
                <a:spcPts val="830"/>
              </a:spcBef>
            </a:pPr>
            <a:r>
              <a:rPr sz="1200" spc="-5" dirty="0">
                <a:latin typeface="Comic Sans MS"/>
                <a:cs typeface="Comic Sans MS"/>
              </a:rPr>
              <a:t>Si a 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ecuac.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(9)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multiplico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por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</a:t>
            </a:r>
            <a:r>
              <a:rPr sz="1200" spc="-7" baseline="-10416" dirty="0">
                <a:latin typeface="Comic Sans MS"/>
                <a:cs typeface="Comic Sans MS"/>
              </a:rPr>
              <a:t>maq</a:t>
            </a:r>
            <a:r>
              <a:rPr sz="1200" spc="-5" dirty="0">
                <a:latin typeface="Comic Sans MS"/>
                <a:cs typeface="Comic Sans MS"/>
              </a:rPr>
              <a:t>/S</a:t>
            </a:r>
            <a:r>
              <a:rPr sz="1200" spc="-7" baseline="-10416" dirty="0">
                <a:latin typeface="Comic Sans MS"/>
                <a:cs typeface="Comic Sans MS"/>
              </a:rPr>
              <a:t>B</a:t>
            </a:r>
            <a:endParaRPr sz="1200" baseline="-10416">
              <a:latin typeface="Comic Sans MS"/>
              <a:cs typeface="Comic Sans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48284" y="5061224"/>
            <a:ext cx="856615" cy="0"/>
          </a:xfrm>
          <a:custGeom>
            <a:avLst/>
            <a:gdLst/>
            <a:ahLst/>
            <a:cxnLst/>
            <a:rect l="l" t="t" r="r" b="b"/>
            <a:pathLst>
              <a:path w="856615">
                <a:moveTo>
                  <a:pt x="0" y="0"/>
                </a:moveTo>
                <a:lnTo>
                  <a:pt x="466342" y="0"/>
                </a:lnTo>
              </a:path>
              <a:path w="856615">
                <a:moveTo>
                  <a:pt x="499870" y="0"/>
                </a:moveTo>
                <a:lnTo>
                  <a:pt x="856479" y="0"/>
                </a:lnTo>
              </a:path>
            </a:pathLst>
          </a:custGeom>
          <a:ln w="74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761742" y="5061224"/>
            <a:ext cx="321945" cy="0"/>
          </a:xfrm>
          <a:custGeom>
            <a:avLst/>
            <a:gdLst/>
            <a:ahLst/>
            <a:cxnLst/>
            <a:rect l="l" t="t" r="r" b="b"/>
            <a:pathLst>
              <a:path w="321944">
                <a:moveTo>
                  <a:pt x="0" y="0"/>
                </a:moveTo>
                <a:lnTo>
                  <a:pt x="321558" y="0"/>
                </a:lnTo>
              </a:path>
            </a:pathLst>
          </a:custGeom>
          <a:ln w="7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273801" y="5061224"/>
            <a:ext cx="323215" cy="0"/>
          </a:xfrm>
          <a:custGeom>
            <a:avLst/>
            <a:gdLst/>
            <a:ahLst/>
            <a:cxnLst/>
            <a:rect l="l" t="t" r="r" b="b"/>
            <a:pathLst>
              <a:path w="323214">
                <a:moveTo>
                  <a:pt x="0" y="0"/>
                </a:moveTo>
                <a:lnTo>
                  <a:pt x="323087" y="0"/>
                </a:lnTo>
              </a:path>
            </a:pathLst>
          </a:custGeom>
          <a:ln w="7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753868" y="5061224"/>
            <a:ext cx="323215" cy="0"/>
          </a:xfrm>
          <a:custGeom>
            <a:avLst/>
            <a:gdLst/>
            <a:ahLst/>
            <a:cxnLst/>
            <a:rect l="l" t="t" r="r" b="b"/>
            <a:pathLst>
              <a:path w="323214">
                <a:moveTo>
                  <a:pt x="0" y="0"/>
                </a:moveTo>
                <a:lnTo>
                  <a:pt x="323087" y="0"/>
                </a:lnTo>
              </a:path>
            </a:pathLst>
          </a:custGeom>
          <a:ln w="7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2914902" y="5175282"/>
            <a:ext cx="90805" cy="1536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00" i="1" spc="20" dirty="0">
                <a:latin typeface="Times New Roman"/>
                <a:cs typeface="Times New Roman"/>
              </a:rPr>
              <a:t>B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855466" y="4897915"/>
            <a:ext cx="210185" cy="1536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00" i="1" spc="30" dirty="0">
                <a:latin typeface="Times New Roman"/>
                <a:cs typeface="Times New Roman"/>
              </a:rPr>
              <a:t>m</a:t>
            </a:r>
            <a:r>
              <a:rPr sz="800" i="1" spc="15" dirty="0">
                <a:latin typeface="Times New Roman"/>
                <a:cs typeface="Times New Roman"/>
              </a:rPr>
              <a:t>áq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375406" y="5175282"/>
            <a:ext cx="210185" cy="1536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00" i="1" spc="30" dirty="0">
                <a:latin typeface="Times New Roman"/>
                <a:cs typeface="Times New Roman"/>
              </a:rPr>
              <a:t>m</a:t>
            </a:r>
            <a:r>
              <a:rPr sz="800" i="1" spc="15" dirty="0">
                <a:latin typeface="Times New Roman"/>
                <a:cs typeface="Times New Roman"/>
              </a:rPr>
              <a:t>áq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433318" y="4920775"/>
            <a:ext cx="78740" cy="1536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00" i="1" spc="15" dirty="0">
                <a:latin typeface="Times New Roman"/>
                <a:cs typeface="Times New Roman"/>
              </a:rPr>
              <a:t>a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921255" y="5175282"/>
            <a:ext cx="90805" cy="1536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00" i="1" spc="20" dirty="0">
                <a:latin typeface="Times New Roman"/>
                <a:cs typeface="Times New Roman"/>
              </a:rPr>
              <a:t>B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99236" y="5175282"/>
            <a:ext cx="67310" cy="1536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00" i="1" spc="10" dirty="0">
                <a:latin typeface="Times New Roman"/>
                <a:cs typeface="Times New Roman"/>
              </a:rPr>
              <a:t>s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93139" y="4897915"/>
            <a:ext cx="210185" cy="1536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00" i="1" spc="30" dirty="0">
                <a:latin typeface="Times New Roman"/>
                <a:cs typeface="Times New Roman"/>
              </a:rPr>
              <a:t>m</a:t>
            </a:r>
            <a:r>
              <a:rPr sz="800" i="1" spc="15" dirty="0">
                <a:latin typeface="Times New Roman"/>
                <a:cs typeface="Times New Roman"/>
              </a:rPr>
              <a:t>áq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14318" y="5053559"/>
            <a:ext cx="116839" cy="2444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00" i="1" spc="15" dirty="0"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277870" y="5053559"/>
            <a:ext cx="116839" cy="2444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00" i="1" spc="15" dirty="0"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349498" y="4799051"/>
            <a:ext cx="137160" cy="2444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00" i="1" spc="20" dirty="0">
                <a:latin typeface="Times New Roman"/>
                <a:cs typeface="Times New Roman"/>
              </a:rPr>
              <a:t>P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613156" y="4911827"/>
            <a:ext cx="125730" cy="2444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00" spc="15" dirty="0">
                <a:latin typeface="Symbol"/>
                <a:cs typeface="Symbol"/>
              </a:rPr>
              <a:t>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836419" y="4821911"/>
            <a:ext cx="434340" cy="2444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sz="800" i="1" spc="20" dirty="0">
                <a:latin typeface="Times New Roman"/>
                <a:cs typeface="Times New Roman"/>
              </a:rPr>
              <a:t>máq </a:t>
            </a:r>
            <a:r>
              <a:rPr sz="800" i="1" spc="95" dirty="0">
                <a:latin typeface="Times New Roman"/>
                <a:cs typeface="Times New Roman"/>
              </a:rPr>
              <a:t> </a:t>
            </a:r>
            <a:r>
              <a:rPr sz="2100" spc="22" baseline="-27777" dirty="0">
                <a:latin typeface="Symbol"/>
                <a:cs typeface="Symbol"/>
              </a:rPr>
              <a:t></a:t>
            </a:r>
            <a:endParaRPr sz="2100" baseline="-27777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621031" y="4911827"/>
            <a:ext cx="125730" cy="2444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00" spc="15" dirty="0">
                <a:latin typeface="Symbol"/>
                <a:cs typeface="Symbol"/>
              </a:rPr>
              <a:t>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11199" y="4765831"/>
            <a:ext cx="2187575" cy="2571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14"/>
              </a:spcBef>
              <a:tabLst>
                <a:tab pos="550545" algn="l"/>
                <a:tab pos="1065530" algn="l"/>
                <a:tab pos="2057400" algn="l"/>
              </a:tabLst>
            </a:pPr>
            <a:r>
              <a:rPr sz="1400" spc="45" dirty="0">
                <a:latin typeface="Times New Roman"/>
                <a:cs typeface="Times New Roman"/>
              </a:rPr>
              <a:t>2</a:t>
            </a:r>
            <a:r>
              <a:rPr sz="1400" i="1" spc="45" dirty="0">
                <a:latin typeface="Times New Roman"/>
                <a:cs typeface="Times New Roman"/>
              </a:rPr>
              <a:t>H	</a:t>
            </a:r>
            <a:r>
              <a:rPr sz="1400" i="1" spc="15" dirty="0">
                <a:latin typeface="Times New Roman"/>
                <a:cs typeface="Times New Roman"/>
              </a:rPr>
              <a:t>d</a:t>
            </a:r>
            <a:r>
              <a:rPr sz="1400" i="1" spc="-160" dirty="0">
                <a:latin typeface="Times New Roman"/>
                <a:cs typeface="Times New Roman"/>
              </a:rPr>
              <a:t> </a:t>
            </a:r>
            <a:r>
              <a:rPr sz="1200" spc="-30" baseline="45138" dirty="0">
                <a:latin typeface="Times New Roman"/>
                <a:cs typeface="Times New Roman"/>
              </a:rPr>
              <a:t>2</a:t>
            </a:r>
            <a:r>
              <a:rPr sz="1500" spc="-20" dirty="0">
                <a:latin typeface="Symbol"/>
                <a:cs typeface="Symbol"/>
              </a:rPr>
              <a:t></a:t>
            </a:r>
            <a:r>
              <a:rPr sz="1500" spc="-20" dirty="0">
                <a:latin typeface="Times New Roman"/>
                <a:cs typeface="Times New Roman"/>
              </a:rPr>
              <a:t>	</a:t>
            </a:r>
            <a:r>
              <a:rPr sz="1400" i="1" spc="15" dirty="0">
                <a:latin typeface="Times New Roman"/>
                <a:cs typeface="Times New Roman"/>
              </a:rPr>
              <a:t>S	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44295" y="5043199"/>
            <a:ext cx="1131570" cy="2571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  <a:tabLst>
                <a:tab pos="470534" algn="l"/>
                <a:tab pos="988694" algn="l"/>
              </a:tabLst>
            </a:pPr>
            <a:r>
              <a:rPr sz="1500" spc="-45" dirty="0">
                <a:latin typeface="Symbol"/>
                <a:cs typeface="Symbol"/>
              </a:rPr>
              <a:t></a:t>
            </a:r>
            <a:r>
              <a:rPr sz="1500" spc="-45" dirty="0">
                <a:latin typeface="Times New Roman"/>
                <a:cs typeface="Times New Roman"/>
              </a:rPr>
              <a:t>	</a:t>
            </a:r>
            <a:r>
              <a:rPr sz="1400" i="1" spc="10" dirty="0">
                <a:latin typeface="Times New Roman"/>
                <a:cs typeface="Times New Roman"/>
              </a:rPr>
              <a:t>dt</a:t>
            </a:r>
            <a:r>
              <a:rPr sz="1400" i="1" spc="-225" dirty="0">
                <a:latin typeface="Times New Roman"/>
                <a:cs typeface="Times New Roman"/>
              </a:rPr>
              <a:t> </a:t>
            </a:r>
            <a:r>
              <a:rPr sz="1200" spc="22" baseline="45138" dirty="0">
                <a:latin typeface="Times New Roman"/>
                <a:cs typeface="Times New Roman"/>
              </a:rPr>
              <a:t>2	</a:t>
            </a:r>
            <a:r>
              <a:rPr sz="1400" i="1" spc="15" dirty="0"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06632" y="5568189"/>
            <a:ext cx="52863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Donde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cte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inercia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máquina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i,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referida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base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sistema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700791" y="6062476"/>
            <a:ext cx="341630" cy="0"/>
          </a:xfrm>
          <a:custGeom>
            <a:avLst/>
            <a:gdLst/>
            <a:ahLst/>
            <a:cxnLst/>
            <a:rect l="l" t="t" r="r" b="b"/>
            <a:pathLst>
              <a:path w="341630">
                <a:moveTo>
                  <a:pt x="0" y="0"/>
                </a:moveTo>
                <a:lnTo>
                  <a:pt x="341376" y="0"/>
                </a:lnTo>
              </a:path>
            </a:pathLst>
          </a:custGeom>
          <a:ln w="79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1870963" y="6182493"/>
            <a:ext cx="93345" cy="1587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50" i="1" spc="15" dirty="0">
                <a:latin typeface="Times New Roman"/>
                <a:cs typeface="Times New Roman"/>
              </a:rPr>
              <a:t>B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308607" y="6034664"/>
            <a:ext cx="218440" cy="1587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50" i="1" spc="15" dirty="0">
                <a:latin typeface="Times New Roman"/>
                <a:cs typeface="Times New Roman"/>
              </a:rPr>
              <a:t>má</a:t>
            </a:r>
            <a:r>
              <a:rPr sz="850" i="1" spc="10" dirty="0">
                <a:latin typeface="Times New Roman"/>
                <a:cs typeface="Times New Roman"/>
              </a:rPr>
              <a:t>q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92555" y="6034664"/>
            <a:ext cx="56515" cy="1587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50" i="1" spc="5" dirty="0">
                <a:latin typeface="Times New Roman"/>
                <a:cs typeface="Times New Roman"/>
              </a:rPr>
              <a:t>i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764283" y="6055869"/>
            <a:ext cx="12065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i="1" spc="-5" dirty="0">
                <a:latin typeface="Times New Roman"/>
                <a:cs typeface="Times New Roman"/>
              </a:rPr>
              <a:t>S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523998" y="5810505"/>
            <a:ext cx="52832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040" indent="-155575">
              <a:lnSpc>
                <a:spcPct val="100000"/>
              </a:lnSpc>
              <a:spcBef>
                <a:spcPts val="100"/>
              </a:spcBef>
              <a:buFont typeface="Symbol"/>
              <a:buChar char=""/>
              <a:tabLst>
                <a:tab pos="193675" algn="l"/>
              </a:tabLst>
            </a:pPr>
            <a:r>
              <a:rPr sz="2250" i="1" spc="37" baseline="12962" dirty="0">
                <a:latin typeface="Times New Roman"/>
                <a:cs typeface="Times New Roman"/>
              </a:rPr>
              <a:t>S</a:t>
            </a:r>
            <a:r>
              <a:rPr sz="850" i="1" spc="25" dirty="0">
                <a:latin typeface="Times New Roman"/>
                <a:cs typeface="Times New Roman"/>
              </a:rPr>
              <a:t>máq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40155" y="5908041"/>
            <a:ext cx="57785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i="1" spc="-5" dirty="0">
                <a:latin typeface="Times New Roman"/>
                <a:cs typeface="Times New Roman"/>
              </a:rPr>
              <a:t>H</a:t>
            </a:r>
            <a:r>
              <a:rPr sz="1500" i="1" spc="495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Symbol"/>
                <a:cs typeface="Symbol"/>
              </a:rPr>
              <a:t>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500" i="1" spc="-5" dirty="0">
                <a:latin typeface="Times New Roman"/>
                <a:cs typeface="Times New Roman"/>
              </a:rPr>
              <a:t>H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665774" y="5993385"/>
            <a:ext cx="2990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(1</a:t>
            </a:r>
            <a:r>
              <a:rPr sz="1200" spc="-10" dirty="0">
                <a:latin typeface="Comic Sans MS"/>
                <a:cs typeface="Comic Sans MS"/>
              </a:rPr>
              <a:t>0)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81221" y="6535929"/>
            <a:ext cx="6153785" cy="449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15799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Generalizando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para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una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máquina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inserta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SEP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tiene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una</a:t>
            </a:r>
            <a:r>
              <a:rPr sz="1200" spc="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base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potencia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</a:t>
            </a:r>
            <a:r>
              <a:rPr sz="1200" spc="-7" baseline="-10416" dirty="0">
                <a:latin typeface="Comic Sans MS"/>
                <a:cs typeface="Comic Sans MS"/>
              </a:rPr>
              <a:t>B</a:t>
            </a:r>
            <a:r>
              <a:rPr sz="1200" spc="-5" dirty="0">
                <a:latin typeface="Comic Sans MS"/>
                <a:cs typeface="Comic Sans MS"/>
              </a:rPr>
              <a:t>,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ecuación 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oscilación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resulta: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749808" y="7357865"/>
            <a:ext cx="786765" cy="0"/>
          </a:xfrm>
          <a:custGeom>
            <a:avLst/>
            <a:gdLst/>
            <a:ahLst/>
            <a:cxnLst/>
            <a:rect l="l" t="t" r="r" b="b"/>
            <a:pathLst>
              <a:path w="786765">
                <a:moveTo>
                  <a:pt x="0" y="0"/>
                </a:moveTo>
                <a:lnTo>
                  <a:pt x="387096" y="0"/>
                </a:lnTo>
              </a:path>
              <a:path w="786765">
                <a:moveTo>
                  <a:pt x="425196" y="0"/>
                </a:moveTo>
                <a:lnTo>
                  <a:pt x="786384" y="0"/>
                </a:lnTo>
              </a:path>
            </a:pathLst>
          </a:custGeom>
          <a:ln w="77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744985" y="7357865"/>
            <a:ext cx="248920" cy="0"/>
          </a:xfrm>
          <a:custGeom>
            <a:avLst/>
            <a:gdLst/>
            <a:ahLst/>
            <a:cxnLst/>
            <a:rect l="l" t="t" r="r" b="b"/>
            <a:pathLst>
              <a:path w="248919">
                <a:moveTo>
                  <a:pt x="0" y="0"/>
                </a:moveTo>
                <a:lnTo>
                  <a:pt x="248409" y="0"/>
                </a:lnTo>
              </a:path>
            </a:pathLst>
          </a:custGeom>
          <a:ln w="78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1579879" y="7204460"/>
            <a:ext cx="129539" cy="253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500" spc="-5" dirty="0">
                <a:latin typeface="Symbol"/>
                <a:cs typeface="Symbol"/>
              </a:rPr>
              <a:t>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390903" y="7208734"/>
            <a:ext cx="125095" cy="29400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20"/>
              </a:spcBef>
            </a:pPr>
            <a:r>
              <a:rPr sz="850" i="1" spc="5" dirty="0">
                <a:latin typeface="Times New Roman"/>
                <a:cs typeface="Times New Roman"/>
              </a:rPr>
              <a:t>i</a:t>
            </a:r>
            <a:endParaRPr sz="850">
              <a:latin typeface="Times New Roman"/>
              <a:cs typeface="Times New Roman"/>
            </a:endParaRPr>
          </a:p>
          <a:p>
            <a:pPr marR="48895" algn="r">
              <a:lnSpc>
                <a:spcPct val="100000"/>
              </a:lnSpc>
              <a:spcBef>
                <a:spcPts val="45"/>
              </a:spcBef>
            </a:pPr>
            <a:r>
              <a:rPr sz="850" spc="5" dirty="0">
                <a:latin typeface="Times New Roman"/>
                <a:cs typeface="Times New Roman"/>
              </a:rPr>
              <a:t>2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150619" y="7071775"/>
            <a:ext cx="346710" cy="2660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1500" i="1" spc="-5" dirty="0">
                <a:latin typeface="Times New Roman"/>
                <a:cs typeface="Times New Roman"/>
              </a:rPr>
              <a:t>d</a:t>
            </a:r>
            <a:r>
              <a:rPr sz="1500" i="1" spc="-150" dirty="0">
                <a:latin typeface="Times New Roman"/>
                <a:cs typeface="Times New Roman"/>
              </a:rPr>
              <a:t> </a:t>
            </a:r>
            <a:r>
              <a:rPr sz="1275" spc="-15" baseline="42483" dirty="0">
                <a:latin typeface="Times New Roman"/>
                <a:cs typeface="Times New Roman"/>
              </a:rPr>
              <a:t>2</a:t>
            </a:r>
            <a:r>
              <a:rPr sz="1550" spc="-30" dirty="0">
                <a:latin typeface="Symbol"/>
                <a:cs typeface="Symbol"/>
              </a:rPr>
              <a:t>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00023" y="7006618"/>
            <a:ext cx="1312545" cy="599440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495"/>
              </a:spcBef>
              <a:tabLst>
                <a:tab pos="1064260" algn="l"/>
              </a:tabLst>
            </a:pPr>
            <a:r>
              <a:rPr sz="1500" spc="50" dirty="0">
                <a:latin typeface="Times New Roman"/>
                <a:cs typeface="Times New Roman"/>
              </a:rPr>
              <a:t>2</a:t>
            </a:r>
            <a:r>
              <a:rPr sz="1500" i="1" spc="-10" dirty="0">
                <a:latin typeface="Times New Roman"/>
                <a:cs typeface="Times New Roman"/>
              </a:rPr>
              <a:t>H</a:t>
            </a:r>
            <a:r>
              <a:rPr sz="1500" i="1" spc="-50" dirty="0">
                <a:latin typeface="Times New Roman"/>
                <a:cs typeface="Times New Roman"/>
              </a:rPr>
              <a:t> </a:t>
            </a:r>
            <a:r>
              <a:rPr sz="1275" i="1" spc="7" baseline="-26143" dirty="0">
                <a:latin typeface="Times New Roman"/>
                <a:cs typeface="Times New Roman"/>
              </a:rPr>
              <a:t>i</a:t>
            </a:r>
            <a:r>
              <a:rPr sz="1275" i="1" baseline="-26143" dirty="0">
                <a:latin typeface="Times New Roman"/>
                <a:cs typeface="Times New Roman"/>
              </a:rPr>
              <a:t>	</a:t>
            </a:r>
            <a:r>
              <a:rPr sz="1500" i="1" spc="-215" dirty="0">
                <a:latin typeface="Times New Roman"/>
                <a:cs typeface="Times New Roman"/>
              </a:rPr>
              <a:t>P</a:t>
            </a:r>
            <a:r>
              <a:rPr sz="1275" i="1" spc="7" baseline="-26143" dirty="0">
                <a:latin typeface="Times New Roman"/>
                <a:cs typeface="Times New Roman"/>
              </a:rPr>
              <a:t>a</a:t>
            </a:r>
            <a:r>
              <a:rPr sz="1275" i="1" spc="-75" baseline="-26143" dirty="0">
                <a:latin typeface="Times New Roman"/>
                <a:cs typeface="Times New Roman"/>
              </a:rPr>
              <a:t> </a:t>
            </a:r>
            <a:r>
              <a:rPr sz="1275" i="1" spc="7" baseline="-26143" dirty="0">
                <a:latin typeface="Times New Roman"/>
                <a:cs typeface="Times New Roman"/>
              </a:rPr>
              <a:t>i</a:t>
            </a:r>
            <a:endParaRPr sz="1275" baseline="-26143">
              <a:latin typeface="Times New Roman"/>
              <a:cs typeface="Times New Roman"/>
            </a:endParaRPr>
          </a:p>
          <a:p>
            <a:pPr marL="137795">
              <a:lnSpc>
                <a:spcPct val="100000"/>
              </a:lnSpc>
              <a:spcBef>
                <a:spcPts val="455"/>
              </a:spcBef>
              <a:tabLst>
                <a:tab pos="537210" algn="l"/>
                <a:tab pos="1075055" algn="l"/>
              </a:tabLst>
            </a:pPr>
            <a:r>
              <a:rPr sz="1550" spc="10" dirty="0">
                <a:latin typeface="Symbol"/>
                <a:cs typeface="Symbol"/>
              </a:rPr>
              <a:t></a:t>
            </a:r>
            <a:r>
              <a:rPr sz="1275" i="1" spc="15" baseline="-22875" dirty="0">
                <a:latin typeface="Times New Roman"/>
                <a:cs typeface="Times New Roman"/>
              </a:rPr>
              <a:t>s	</a:t>
            </a:r>
            <a:r>
              <a:rPr sz="1500" i="1" spc="-10" dirty="0">
                <a:latin typeface="Times New Roman"/>
                <a:cs typeface="Times New Roman"/>
              </a:rPr>
              <a:t>dt	</a:t>
            </a:r>
            <a:r>
              <a:rPr sz="1500" i="1" spc="40" dirty="0">
                <a:latin typeface="Times New Roman"/>
                <a:cs typeface="Times New Roman"/>
              </a:rPr>
              <a:t>S</a:t>
            </a:r>
            <a:r>
              <a:rPr sz="1275" i="1" spc="60" baseline="-22875" dirty="0">
                <a:latin typeface="Times New Roman"/>
                <a:cs typeface="Times New Roman"/>
              </a:rPr>
              <a:t>B</a:t>
            </a:r>
            <a:endParaRPr sz="1275" baseline="-22875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2624330" y="7351777"/>
            <a:ext cx="782320" cy="0"/>
          </a:xfrm>
          <a:custGeom>
            <a:avLst/>
            <a:gdLst/>
            <a:ahLst/>
            <a:cxnLst/>
            <a:rect l="l" t="t" r="r" b="b"/>
            <a:pathLst>
              <a:path w="782320">
                <a:moveTo>
                  <a:pt x="0" y="0"/>
                </a:moveTo>
                <a:lnTo>
                  <a:pt x="385570" y="0"/>
                </a:lnTo>
              </a:path>
              <a:path w="782320">
                <a:moveTo>
                  <a:pt x="423672" y="0"/>
                </a:moveTo>
                <a:lnTo>
                  <a:pt x="781817" y="0"/>
                </a:lnTo>
              </a:path>
            </a:pathLst>
          </a:custGeom>
          <a:ln w="77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2848355" y="7470861"/>
            <a:ext cx="55880" cy="1581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850" i="1" spc="5" dirty="0">
                <a:latin typeface="Times New Roman"/>
                <a:cs typeface="Times New Roman"/>
              </a:rPr>
              <a:t>s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292854" y="7198363"/>
            <a:ext cx="1114425" cy="253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90"/>
              </a:spcBef>
              <a:tabLst>
                <a:tab pos="715010" algn="l"/>
              </a:tabLst>
            </a:pPr>
            <a:r>
              <a:rPr sz="1275" i="1" spc="7" baseline="39215" dirty="0">
                <a:latin typeface="Times New Roman"/>
                <a:cs typeface="Times New Roman"/>
              </a:rPr>
              <a:t>i  </a:t>
            </a:r>
            <a:r>
              <a:rPr sz="1275" i="1" spc="82" baseline="39215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Symbol"/>
                <a:cs typeface="Symbol"/>
              </a:rPr>
              <a:t></a:t>
            </a:r>
            <a:r>
              <a:rPr sz="1500" spc="40" dirty="0">
                <a:latin typeface="Times New Roman"/>
                <a:cs typeface="Times New Roman"/>
              </a:rPr>
              <a:t> </a:t>
            </a:r>
            <a:r>
              <a:rPr sz="1500" i="1" spc="-225" dirty="0">
                <a:latin typeface="Times New Roman"/>
                <a:cs typeface="Times New Roman"/>
              </a:rPr>
              <a:t>P</a:t>
            </a:r>
            <a:r>
              <a:rPr sz="1275" i="1" spc="7" baseline="-22875" dirty="0">
                <a:latin typeface="Times New Roman"/>
                <a:cs typeface="Times New Roman"/>
              </a:rPr>
              <a:t>a</a:t>
            </a:r>
            <a:r>
              <a:rPr sz="1275" i="1" spc="-75" baseline="-22875" dirty="0">
                <a:latin typeface="Times New Roman"/>
                <a:cs typeface="Times New Roman"/>
              </a:rPr>
              <a:t> </a:t>
            </a:r>
            <a:r>
              <a:rPr sz="1275" i="1" spc="7" baseline="-22875" dirty="0">
                <a:latin typeface="Times New Roman"/>
                <a:cs typeface="Times New Roman"/>
              </a:rPr>
              <a:t>i</a:t>
            </a:r>
            <a:r>
              <a:rPr sz="1275" i="1" baseline="-22875" dirty="0">
                <a:latin typeface="Times New Roman"/>
                <a:cs typeface="Times New Roman"/>
              </a:rPr>
              <a:t>	</a:t>
            </a:r>
            <a:r>
              <a:rPr sz="1500" spc="-5" dirty="0">
                <a:latin typeface="Times New Roman"/>
                <a:cs typeface="Times New Roman"/>
              </a:rPr>
              <a:t>[</a:t>
            </a:r>
            <a:r>
              <a:rPr sz="1500" spc="-165" dirty="0">
                <a:latin typeface="Times New Roman"/>
                <a:cs typeface="Times New Roman"/>
              </a:rPr>
              <a:t> </a:t>
            </a:r>
            <a:r>
              <a:rPr sz="1500" i="1" spc="-10" dirty="0">
                <a:latin typeface="Times New Roman"/>
                <a:cs typeface="Times New Roman"/>
              </a:rPr>
              <a:t>p</a:t>
            </a:r>
            <a:r>
              <a:rPr sz="1500" i="1" spc="40" dirty="0">
                <a:latin typeface="Times New Roman"/>
                <a:cs typeface="Times New Roman"/>
              </a:rPr>
              <a:t>u</a:t>
            </a:r>
            <a:r>
              <a:rPr sz="1500" spc="-5" dirty="0">
                <a:latin typeface="Times New Roman"/>
                <a:cs typeface="Times New Roman"/>
              </a:rPr>
              <a:t>]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599940" y="6988982"/>
            <a:ext cx="782955" cy="61087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35"/>
              </a:spcBef>
            </a:pPr>
            <a:r>
              <a:rPr sz="1500" spc="40" dirty="0">
                <a:latin typeface="Times New Roman"/>
                <a:cs typeface="Times New Roman"/>
              </a:rPr>
              <a:t>2</a:t>
            </a:r>
            <a:r>
              <a:rPr sz="1500" i="1" spc="-10" dirty="0">
                <a:latin typeface="Times New Roman"/>
                <a:cs typeface="Times New Roman"/>
              </a:rPr>
              <a:t>H</a:t>
            </a:r>
            <a:r>
              <a:rPr sz="1500" i="1" spc="-40" dirty="0">
                <a:latin typeface="Times New Roman"/>
                <a:cs typeface="Times New Roman"/>
              </a:rPr>
              <a:t> </a:t>
            </a:r>
            <a:r>
              <a:rPr sz="1275" i="1" spc="7" baseline="-26143" dirty="0">
                <a:latin typeface="Times New Roman"/>
                <a:cs typeface="Times New Roman"/>
              </a:rPr>
              <a:t>i</a:t>
            </a:r>
            <a:r>
              <a:rPr sz="1275" i="1" baseline="-26143" dirty="0">
                <a:latin typeface="Times New Roman"/>
                <a:cs typeface="Times New Roman"/>
              </a:rPr>
              <a:t>   </a:t>
            </a:r>
            <a:r>
              <a:rPr sz="1275" i="1" spc="52" baseline="-26143" dirty="0">
                <a:latin typeface="Times New Roman"/>
                <a:cs typeface="Times New Roman"/>
              </a:rPr>
              <a:t> </a:t>
            </a:r>
            <a:r>
              <a:rPr sz="2250" i="1" spc="-7" baseline="-7407" dirty="0">
                <a:latin typeface="Times New Roman"/>
                <a:cs typeface="Times New Roman"/>
              </a:rPr>
              <a:t>d</a:t>
            </a:r>
            <a:r>
              <a:rPr sz="2250" i="1" spc="-247" baseline="-7407" dirty="0">
                <a:latin typeface="Times New Roman"/>
                <a:cs typeface="Times New Roman"/>
              </a:rPr>
              <a:t> </a:t>
            </a:r>
            <a:r>
              <a:rPr sz="1275" baseline="29411" dirty="0">
                <a:latin typeface="Times New Roman"/>
                <a:cs typeface="Times New Roman"/>
              </a:rPr>
              <a:t>2</a:t>
            </a:r>
            <a:r>
              <a:rPr sz="2325" spc="-44" baseline="-7168" dirty="0">
                <a:latin typeface="Symbol"/>
                <a:cs typeface="Symbol"/>
              </a:rPr>
              <a:t></a:t>
            </a:r>
            <a:endParaRPr sz="2325" baseline="-7168">
              <a:latin typeface="Symbol"/>
              <a:cs typeface="Symbol"/>
            </a:endParaRPr>
          </a:p>
          <a:p>
            <a:pPr marL="112395">
              <a:lnSpc>
                <a:spcPct val="100000"/>
              </a:lnSpc>
              <a:spcBef>
                <a:spcPts val="445"/>
              </a:spcBef>
              <a:tabLst>
                <a:tab pos="508634" algn="l"/>
              </a:tabLst>
            </a:pPr>
            <a:r>
              <a:rPr sz="1550" spc="-45" dirty="0">
                <a:latin typeface="Symbol"/>
                <a:cs typeface="Symbol"/>
              </a:rPr>
              <a:t></a:t>
            </a:r>
            <a:r>
              <a:rPr sz="1550" spc="-45" dirty="0">
                <a:latin typeface="Times New Roman"/>
                <a:cs typeface="Times New Roman"/>
              </a:rPr>
              <a:t>	</a:t>
            </a:r>
            <a:r>
              <a:rPr sz="1500" i="1" spc="-10" dirty="0">
                <a:latin typeface="Times New Roman"/>
                <a:cs typeface="Times New Roman"/>
              </a:rPr>
              <a:t>d</a:t>
            </a:r>
            <a:r>
              <a:rPr sz="1500" i="1" spc="-5" dirty="0">
                <a:latin typeface="Times New Roman"/>
                <a:cs typeface="Times New Roman"/>
              </a:rPr>
              <a:t>t</a:t>
            </a:r>
            <a:r>
              <a:rPr sz="1500" i="1" spc="-229" dirty="0">
                <a:latin typeface="Times New Roman"/>
                <a:cs typeface="Times New Roman"/>
              </a:rPr>
              <a:t> </a:t>
            </a:r>
            <a:r>
              <a:rPr sz="1275" spc="7" baseline="42483" dirty="0">
                <a:latin typeface="Times New Roman"/>
                <a:cs typeface="Times New Roman"/>
              </a:rPr>
              <a:t>2</a:t>
            </a:r>
            <a:endParaRPr sz="1275" baseline="42483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2587752" y="7062215"/>
            <a:ext cx="1793875" cy="581025"/>
          </a:xfrm>
          <a:custGeom>
            <a:avLst/>
            <a:gdLst/>
            <a:ahLst/>
            <a:cxnLst/>
            <a:rect l="l" t="t" r="r" b="b"/>
            <a:pathLst>
              <a:path w="1793875" h="581025">
                <a:moveTo>
                  <a:pt x="1793748" y="0"/>
                </a:moveTo>
                <a:lnTo>
                  <a:pt x="1787652" y="0"/>
                </a:lnTo>
                <a:lnTo>
                  <a:pt x="1787652" y="6096"/>
                </a:lnTo>
                <a:lnTo>
                  <a:pt x="1787652" y="574548"/>
                </a:lnTo>
                <a:lnTo>
                  <a:pt x="6096" y="574548"/>
                </a:lnTo>
                <a:lnTo>
                  <a:pt x="6096" y="6096"/>
                </a:lnTo>
                <a:lnTo>
                  <a:pt x="1787652" y="6096"/>
                </a:lnTo>
                <a:lnTo>
                  <a:pt x="1787652" y="0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lnTo>
                  <a:pt x="0" y="574548"/>
                </a:lnTo>
                <a:lnTo>
                  <a:pt x="0" y="580644"/>
                </a:lnTo>
                <a:lnTo>
                  <a:pt x="6096" y="580644"/>
                </a:lnTo>
                <a:lnTo>
                  <a:pt x="1787652" y="580644"/>
                </a:lnTo>
                <a:lnTo>
                  <a:pt x="1793748" y="580644"/>
                </a:lnTo>
                <a:lnTo>
                  <a:pt x="1793748" y="574548"/>
                </a:lnTo>
                <a:lnTo>
                  <a:pt x="1793748" y="6096"/>
                </a:lnTo>
                <a:lnTo>
                  <a:pt x="17937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5690185" y="7287261"/>
            <a:ext cx="2736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(1</a:t>
            </a:r>
            <a:r>
              <a:rPr sz="1200" spc="-20" dirty="0">
                <a:latin typeface="Comic Sans MS"/>
                <a:cs typeface="Comic Sans MS"/>
              </a:rPr>
              <a:t>1</a:t>
            </a:r>
            <a:r>
              <a:rPr sz="1200" spc="-5" dirty="0">
                <a:latin typeface="Comic Sans MS"/>
                <a:cs typeface="Comic Sans MS"/>
              </a:rPr>
              <a:t>)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68527" y="7829805"/>
            <a:ext cx="6223000" cy="1299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 marR="44450" algn="just">
              <a:lnSpc>
                <a:spcPct val="115799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8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cte</a:t>
            </a:r>
            <a:r>
              <a:rPr sz="1200" spc="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</a:t>
            </a:r>
            <a:r>
              <a:rPr sz="1200" spc="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usa</a:t>
            </a:r>
            <a:r>
              <a:rPr sz="1200" spc="7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raramente</a:t>
            </a:r>
            <a:r>
              <a:rPr sz="1200" spc="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spc="8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práctica,</a:t>
            </a:r>
            <a:r>
              <a:rPr sz="1200" spc="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mientras</a:t>
            </a:r>
            <a:r>
              <a:rPr sz="1200" spc="8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H</a:t>
            </a:r>
            <a:r>
              <a:rPr sz="1200" spc="7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</a:t>
            </a:r>
            <a:r>
              <a:rPr sz="1200" spc="8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más</a:t>
            </a:r>
            <a:r>
              <a:rPr sz="1200" spc="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usada</a:t>
            </a:r>
            <a:r>
              <a:rPr sz="1200" spc="8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debido</a:t>
            </a:r>
            <a:r>
              <a:rPr sz="1200" spc="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spc="8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que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su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rango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valores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más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estrecho.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</a:pPr>
            <a:endParaRPr sz="1200">
              <a:latin typeface="Comic Sans MS"/>
              <a:cs typeface="Comic Sans MS"/>
            </a:endParaRPr>
          </a:p>
          <a:p>
            <a:pPr marL="50800" marR="43180" algn="just">
              <a:lnSpc>
                <a:spcPct val="116199"/>
              </a:lnSpc>
            </a:pPr>
            <a:r>
              <a:rPr sz="1200" spc="-5" dirty="0">
                <a:latin typeface="Comic Sans MS"/>
                <a:cs typeface="Comic Sans MS"/>
              </a:rPr>
              <a:t>Si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considera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existe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potencia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amortiguamiento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(proporcional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velocidad angular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baseline="-10416" dirty="0">
                <a:latin typeface="Comic Sans MS"/>
                <a:cs typeface="Comic Sans MS"/>
              </a:rPr>
              <a:t>i</a:t>
            </a:r>
            <a:r>
              <a:rPr sz="1200" dirty="0">
                <a:latin typeface="Comic Sans MS"/>
                <a:cs typeface="Comic Sans MS"/>
              </a:rPr>
              <a:t>), </a:t>
            </a:r>
            <a:r>
              <a:rPr sz="1200" spc="-5" dirty="0">
                <a:latin typeface="Comic Sans MS"/>
                <a:cs typeface="Comic Sans MS"/>
              </a:rPr>
              <a:t>la ecuación de oscilación de una MS i, en un SEP de m máquinas,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resulta: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836676" y="9505184"/>
            <a:ext cx="387350" cy="0"/>
          </a:xfrm>
          <a:custGeom>
            <a:avLst/>
            <a:gdLst/>
            <a:ahLst/>
            <a:cxnLst/>
            <a:rect l="l" t="t" r="r" b="b"/>
            <a:pathLst>
              <a:path w="387350">
                <a:moveTo>
                  <a:pt x="0" y="0"/>
                </a:moveTo>
                <a:lnTo>
                  <a:pt x="387095" y="0"/>
                </a:lnTo>
              </a:path>
            </a:pathLst>
          </a:custGeom>
          <a:ln w="78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990350" y="9505184"/>
            <a:ext cx="318770" cy="0"/>
          </a:xfrm>
          <a:custGeom>
            <a:avLst/>
            <a:gdLst/>
            <a:ahLst/>
            <a:cxnLst/>
            <a:rect l="l" t="t" r="r" b="b"/>
            <a:pathLst>
              <a:path w="318769">
                <a:moveTo>
                  <a:pt x="0" y="0"/>
                </a:moveTo>
                <a:lnTo>
                  <a:pt x="318511" y="0"/>
                </a:lnTo>
              </a:path>
            </a:pathLst>
          </a:custGeom>
          <a:ln w="78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1566161" y="9491605"/>
            <a:ext cx="81280" cy="1587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850" spc="10" dirty="0">
                <a:latin typeface="Times New Roman"/>
                <a:cs typeface="Times New Roman"/>
              </a:rPr>
              <a:t>2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66" name="object 6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67" name="object 6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16</a:t>
            </a:fld>
            <a:endParaRPr spc="-5" dirty="0"/>
          </a:p>
        </p:txBody>
      </p:sp>
      <p:sp>
        <p:nvSpPr>
          <p:cNvPr id="57" name="object 57"/>
          <p:cNvSpPr txBox="1"/>
          <p:nvPr/>
        </p:nvSpPr>
        <p:spPr>
          <a:xfrm>
            <a:off x="1398524" y="9497944"/>
            <a:ext cx="172720" cy="253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500" i="1" spc="-10" dirty="0">
                <a:latin typeface="Times New Roman"/>
                <a:cs typeface="Times New Roman"/>
              </a:rPr>
              <a:t>d</a:t>
            </a:r>
            <a:r>
              <a:rPr sz="1500" i="1" spc="-5" dirty="0">
                <a:latin typeface="Times New Roman"/>
                <a:cs typeface="Times New Roman"/>
              </a:rPr>
              <a:t>t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2295142" y="9497944"/>
            <a:ext cx="389890" cy="253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2250" spc="-7" baseline="20370" dirty="0">
                <a:latin typeface="Symbol"/>
                <a:cs typeface="Symbol"/>
              </a:rPr>
              <a:t></a:t>
            </a:r>
            <a:r>
              <a:rPr sz="2250" spc="442" baseline="20370" dirty="0">
                <a:latin typeface="Times New Roman"/>
                <a:cs typeface="Times New Roman"/>
              </a:rPr>
              <a:t> </a:t>
            </a:r>
            <a:r>
              <a:rPr sz="1500" i="1" spc="-10" dirty="0">
                <a:latin typeface="Times New Roman"/>
                <a:cs typeface="Times New Roman"/>
              </a:rPr>
              <a:t>dt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2295142" y="9339346"/>
            <a:ext cx="2393315" cy="2660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  <a:tabLst>
                <a:tab pos="353060" algn="l"/>
              </a:tabLst>
            </a:pPr>
            <a:r>
              <a:rPr sz="2250" spc="-7" baseline="3703" dirty="0">
                <a:latin typeface="Symbol"/>
                <a:cs typeface="Symbol"/>
              </a:rPr>
              <a:t></a:t>
            </a:r>
            <a:r>
              <a:rPr sz="2250" spc="-217" baseline="3703" dirty="0">
                <a:latin typeface="Times New Roman"/>
                <a:cs typeface="Times New Roman"/>
              </a:rPr>
              <a:t> </a:t>
            </a:r>
            <a:r>
              <a:rPr sz="1275" i="1" u="sng" spc="7" baseline="392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75" i="1" u="sng" baseline="392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275" i="1" u="sng" spc="7" baseline="392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1275" i="1" u="sng" spc="52" baseline="392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75" i="1" baseline="39215" dirty="0">
                <a:latin typeface="Times New Roman"/>
                <a:cs typeface="Times New Roman"/>
              </a:rPr>
              <a:t> </a:t>
            </a:r>
            <a:r>
              <a:rPr sz="1275" i="1" spc="22" baseline="39215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Symbol"/>
                <a:cs typeface="Symbol"/>
              </a:rPr>
              <a:t></a:t>
            </a:r>
            <a:r>
              <a:rPr sz="1500" spc="40" dirty="0">
                <a:latin typeface="Times New Roman"/>
                <a:cs typeface="Times New Roman"/>
              </a:rPr>
              <a:t> </a:t>
            </a:r>
            <a:r>
              <a:rPr sz="1500" i="1" spc="-210" dirty="0">
                <a:latin typeface="Times New Roman"/>
                <a:cs typeface="Times New Roman"/>
              </a:rPr>
              <a:t>P</a:t>
            </a:r>
            <a:r>
              <a:rPr sz="1275" i="1" spc="15" baseline="-22875" dirty="0">
                <a:latin typeface="Times New Roman"/>
                <a:cs typeface="Times New Roman"/>
              </a:rPr>
              <a:t>m</a:t>
            </a:r>
            <a:r>
              <a:rPr sz="1275" i="1" spc="-97" baseline="-22875" dirty="0">
                <a:latin typeface="Times New Roman"/>
                <a:cs typeface="Times New Roman"/>
              </a:rPr>
              <a:t> </a:t>
            </a:r>
            <a:r>
              <a:rPr sz="1275" i="1" spc="7" baseline="-22875" dirty="0">
                <a:latin typeface="Times New Roman"/>
                <a:cs typeface="Times New Roman"/>
              </a:rPr>
              <a:t>i</a:t>
            </a:r>
            <a:r>
              <a:rPr sz="1275" i="1" baseline="-22875" dirty="0">
                <a:latin typeface="Times New Roman"/>
                <a:cs typeface="Times New Roman"/>
              </a:rPr>
              <a:t> </a:t>
            </a:r>
            <a:r>
              <a:rPr sz="1275" i="1" spc="97" baseline="-22875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Symbol"/>
                <a:cs typeface="Symbol"/>
              </a:rPr>
              <a:t></a:t>
            </a:r>
            <a:r>
              <a:rPr sz="1500" spc="-30" dirty="0">
                <a:latin typeface="Times New Roman"/>
                <a:cs typeface="Times New Roman"/>
              </a:rPr>
              <a:t> </a:t>
            </a:r>
            <a:r>
              <a:rPr sz="1500" i="1" spc="-235" dirty="0">
                <a:latin typeface="Times New Roman"/>
                <a:cs typeface="Times New Roman"/>
              </a:rPr>
              <a:t>P</a:t>
            </a:r>
            <a:r>
              <a:rPr sz="1275" i="1" spc="7" baseline="-22875" dirty="0">
                <a:latin typeface="Times New Roman"/>
                <a:cs typeface="Times New Roman"/>
              </a:rPr>
              <a:t>e</a:t>
            </a:r>
            <a:r>
              <a:rPr sz="1275" i="1" spc="-89" baseline="-22875" dirty="0">
                <a:latin typeface="Times New Roman"/>
                <a:cs typeface="Times New Roman"/>
              </a:rPr>
              <a:t> </a:t>
            </a:r>
            <a:r>
              <a:rPr sz="1275" i="1" spc="7" baseline="-22875" dirty="0">
                <a:latin typeface="Times New Roman"/>
                <a:cs typeface="Times New Roman"/>
              </a:rPr>
              <a:t>i</a:t>
            </a:r>
            <a:r>
              <a:rPr sz="1275" i="1" baseline="-22875" dirty="0">
                <a:latin typeface="Times New Roman"/>
                <a:cs typeface="Times New Roman"/>
              </a:rPr>
              <a:t> </a:t>
            </a:r>
            <a:r>
              <a:rPr sz="1500" spc="-70" dirty="0">
                <a:latin typeface="Times New Roman"/>
                <a:cs typeface="Times New Roman"/>
              </a:rPr>
              <a:t>(</a:t>
            </a:r>
            <a:r>
              <a:rPr sz="1550" dirty="0">
                <a:latin typeface="Symbol"/>
                <a:cs typeface="Symbol"/>
              </a:rPr>
              <a:t></a:t>
            </a:r>
            <a:r>
              <a:rPr sz="1275" spc="15" baseline="-22875" dirty="0">
                <a:latin typeface="Times New Roman"/>
                <a:cs typeface="Times New Roman"/>
              </a:rPr>
              <a:t>1</a:t>
            </a:r>
            <a:r>
              <a:rPr sz="1275" spc="-202" baseline="-22875" dirty="0">
                <a:latin typeface="Times New Roman"/>
                <a:cs typeface="Times New Roman"/>
              </a:rPr>
              <a:t> </a:t>
            </a:r>
            <a:r>
              <a:rPr sz="1500" spc="110" dirty="0">
                <a:latin typeface="Times New Roman"/>
                <a:cs typeface="Times New Roman"/>
              </a:rPr>
              <a:t>,</a:t>
            </a:r>
            <a:r>
              <a:rPr sz="1550" spc="95" dirty="0">
                <a:latin typeface="Symbol"/>
                <a:cs typeface="Symbol"/>
              </a:rPr>
              <a:t></a:t>
            </a:r>
            <a:r>
              <a:rPr sz="1275" spc="15" baseline="-22875" dirty="0">
                <a:latin typeface="Times New Roman"/>
                <a:cs typeface="Times New Roman"/>
              </a:rPr>
              <a:t>2</a:t>
            </a:r>
            <a:r>
              <a:rPr sz="1275" spc="-89" baseline="-2287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,.....</a:t>
            </a:r>
            <a:r>
              <a:rPr sz="1500" spc="75" dirty="0">
                <a:latin typeface="Times New Roman"/>
                <a:cs typeface="Times New Roman"/>
              </a:rPr>
              <a:t>,</a:t>
            </a:r>
            <a:r>
              <a:rPr sz="1550" spc="95" dirty="0">
                <a:latin typeface="Symbol"/>
                <a:cs typeface="Symbol"/>
              </a:rPr>
              <a:t></a:t>
            </a:r>
            <a:r>
              <a:rPr sz="1275" i="1" spc="15" baseline="-22875" dirty="0">
                <a:latin typeface="Times New Roman"/>
                <a:cs typeface="Times New Roman"/>
              </a:rPr>
              <a:t>m</a:t>
            </a:r>
            <a:r>
              <a:rPr sz="1275" i="1" spc="-44" baseline="-22875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856229" y="9415546"/>
            <a:ext cx="357505" cy="2660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1500" spc="-5" dirty="0">
                <a:latin typeface="Symbol"/>
                <a:cs typeface="Symbol"/>
              </a:rPr>
              <a:t></a:t>
            </a:r>
            <a:r>
              <a:rPr sz="1500" spc="170" dirty="0">
                <a:latin typeface="Times New Roman"/>
                <a:cs typeface="Times New Roman"/>
              </a:rPr>
              <a:t> </a:t>
            </a:r>
            <a:r>
              <a:rPr sz="2325" spc="-60" baseline="-19713" dirty="0">
                <a:latin typeface="Symbol"/>
                <a:cs typeface="Symbol"/>
              </a:rPr>
              <a:t></a:t>
            </a:r>
            <a:endParaRPr sz="2325" baseline="-19713">
              <a:latin typeface="Symbol"/>
              <a:cs typeface="Symbo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881629" y="9546712"/>
            <a:ext cx="537210" cy="253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99085" algn="l"/>
              </a:tabLst>
            </a:pPr>
            <a:r>
              <a:rPr sz="1500" spc="-5" dirty="0">
                <a:latin typeface="Symbol"/>
                <a:cs typeface="Symbol"/>
              </a:rPr>
              <a:t></a:t>
            </a:r>
            <a:r>
              <a:rPr sz="1500" spc="-5" dirty="0">
                <a:latin typeface="Times New Roman"/>
                <a:cs typeface="Times New Roman"/>
              </a:rPr>
              <a:t>	</a:t>
            </a:r>
            <a:r>
              <a:rPr sz="850" i="1" spc="5" dirty="0">
                <a:latin typeface="Times New Roman"/>
                <a:cs typeface="Times New Roman"/>
              </a:rPr>
              <a:t>s  </a:t>
            </a:r>
            <a:r>
              <a:rPr sz="850" i="1" spc="125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Symbol"/>
                <a:cs typeface="Symbol"/>
              </a:rPr>
              <a:t>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704087" y="9415546"/>
            <a:ext cx="655320" cy="2660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  <a:tabLst>
                <a:tab pos="543560" algn="l"/>
              </a:tabLst>
            </a:pPr>
            <a:r>
              <a:rPr sz="1500" spc="-5" dirty="0">
                <a:latin typeface="Symbol"/>
                <a:cs typeface="Symbol"/>
              </a:rPr>
              <a:t></a:t>
            </a:r>
            <a:r>
              <a:rPr sz="1500" spc="500" dirty="0">
                <a:latin typeface="Times New Roman"/>
                <a:cs typeface="Times New Roman"/>
              </a:rPr>
              <a:t> </a:t>
            </a:r>
            <a:r>
              <a:rPr sz="2325" spc="-60" baseline="-19713" dirty="0">
                <a:latin typeface="Symbol"/>
                <a:cs typeface="Symbol"/>
              </a:rPr>
              <a:t></a:t>
            </a:r>
            <a:r>
              <a:rPr sz="2325" spc="-60" baseline="-19713" dirty="0">
                <a:latin typeface="Times New Roman"/>
                <a:cs typeface="Times New Roman"/>
              </a:rPr>
              <a:t>	</a:t>
            </a:r>
            <a:r>
              <a:rPr sz="1500" spc="-5" dirty="0">
                <a:latin typeface="Symbol"/>
                <a:cs typeface="Symbol"/>
              </a:rPr>
              <a:t>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704087" y="9350116"/>
            <a:ext cx="1313815" cy="253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  <a:tabLst>
                <a:tab pos="543560" algn="l"/>
                <a:tab pos="942975" algn="l"/>
              </a:tabLst>
            </a:pPr>
            <a:r>
              <a:rPr sz="2250" spc="-7" baseline="3703" dirty="0">
                <a:latin typeface="Symbol"/>
                <a:cs typeface="Symbol"/>
              </a:rPr>
              <a:t></a:t>
            </a:r>
            <a:r>
              <a:rPr sz="2250" spc="-7" baseline="3703" dirty="0">
                <a:latin typeface="Times New Roman"/>
                <a:cs typeface="Times New Roman"/>
              </a:rPr>
              <a:t>	</a:t>
            </a:r>
            <a:r>
              <a:rPr sz="2250" spc="-7" baseline="3703" dirty="0">
                <a:latin typeface="Symbol"/>
                <a:cs typeface="Symbol"/>
              </a:rPr>
              <a:t></a:t>
            </a:r>
            <a:r>
              <a:rPr sz="2250" spc="-217" baseline="3703" dirty="0">
                <a:latin typeface="Times New Roman"/>
                <a:cs typeface="Times New Roman"/>
              </a:rPr>
              <a:t> </a:t>
            </a:r>
            <a:r>
              <a:rPr sz="1275" i="1" u="sng" spc="7" baseline="392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75" i="1" u="sng" baseline="392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275" i="1" u="sng" spc="7" baseline="392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1275" i="1" u="sng" spc="52" baseline="392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75" i="1" baseline="39215" dirty="0">
                <a:latin typeface="Times New Roman"/>
                <a:cs typeface="Times New Roman"/>
              </a:rPr>
              <a:t> </a:t>
            </a:r>
            <a:r>
              <a:rPr sz="1275" i="1" spc="-97" baseline="39215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Symbol"/>
                <a:cs typeface="Symbol"/>
              </a:rPr>
              <a:t></a:t>
            </a:r>
            <a:r>
              <a:rPr sz="1500" spc="-105" dirty="0">
                <a:latin typeface="Times New Roman"/>
                <a:cs typeface="Times New Roman"/>
              </a:rPr>
              <a:t> </a:t>
            </a:r>
            <a:r>
              <a:rPr sz="2250" spc="-7" baseline="3703" dirty="0">
                <a:latin typeface="Symbol"/>
                <a:cs typeface="Symbol"/>
              </a:rPr>
              <a:t></a:t>
            </a:r>
            <a:endParaRPr sz="2250" baseline="3703">
              <a:latin typeface="Symbol"/>
              <a:cs typeface="Symbo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729487" y="9546712"/>
            <a:ext cx="604520" cy="253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332105" algn="l"/>
                <a:tab pos="518159" algn="l"/>
              </a:tabLst>
            </a:pPr>
            <a:r>
              <a:rPr sz="1500" spc="-5" dirty="0">
                <a:latin typeface="Symbol"/>
                <a:cs typeface="Symbol"/>
              </a:rPr>
              <a:t></a:t>
            </a:r>
            <a:r>
              <a:rPr sz="1500" spc="-5" dirty="0">
                <a:latin typeface="Times New Roman"/>
                <a:cs typeface="Times New Roman"/>
              </a:rPr>
              <a:t>	</a:t>
            </a:r>
            <a:r>
              <a:rPr sz="850" i="1" spc="5" dirty="0">
                <a:latin typeface="Times New Roman"/>
                <a:cs typeface="Times New Roman"/>
              </a:rPr>
              <a:t>s	</a:t>
            </a:r>
            <a:r>
              <a:rPr sz="1500" spc="-5" dirty="0">
                <a:latin typeface="Symbol"/>
                <a:cs typeface="Symbol"/>
              </a:rPr>
              <a:t>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704087" y="9218951"/>
            <a:ext cx="1969770" cy="2660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  <a:tabLst>
                <a:tab pos="1189990" algn="l"/>
              </a:tabLst>
            </a:pPr>
            <a:r>
              <a:rPr sz="2250" spc="-7" baseline="3703" dirty="0">
                <a:latin typeface="Symbol"/>
                <a:cs typeface="Symbol"/>
              </a:rPr>
              <a:t></a:t>
            </a:r>
            <a:r>
              <a:rPr sz="2250" spc="-150" baseline="3703" dirty="0">
                <a:latin typeface="Times New Roman"/>
                <a:cs typeface="Times New Roman"/>
              </a:rPr>
              <a:t> </a:t>
            </a:r>
            <a:r>
              <a:rPr sz="2250" spc="75" baseline="7407" dirty="0">
                <a:latin typeface="Times New Roman"/>
                <a:cs typeface="Times New Roman"/>
              </a:rPr>
              <a:t>2</a:t>
            </a:r>
            <a:r>
              <a:rPr sz="2250" i="1" spc="-15" baseline="7407" dirty="0">
                <a:latin typeface="Times New Roman"/>
                <a:cs typeface="Times New Roman"/>
              </a:rPr>
              <a:t>H</a:t>
            </a:r>
            <a:r>
              <a:rPr sz="2250" i="1" spc="-60" baseline="7407" dirty="0">
                <a:latin typeface="Times New Roman"/>
                <a:cs typeface="Times New Roman"/>
              </a:rPr>
              <a:t> </a:t>
            </a:r>
            <a:r>
              <a:rPr sz="1275" i="1" spc="7" baseline="-13071" dirty="0">
                <a:latin typeface="Times New Roman"/>
                <a:cs typeface="Times New Roman"/>
              </a:rPr>
              <a:t>i</a:t>
            </a:r>
            <a:r>
              <a:rPr sz="1275" i="1" baseline="-13071" dirty="0">
                <a:latin typeface="Times New Roman"/>
                <a:cs typeface="Times New Roman"/>
              </a:rPr>
              <a:t>  </a:t>
            </a:r>
            <a:r>
              <a:rPr sz="1275" i="1" spc="44" baseline="-13071" dirty="0">
                <a:latin typeface="Times New Roman"/>
                <a:cs typeface="Times New Roman"/>
              </a:rPr>
              <a:t> </a:t>
            </a:r>
            <a:r>
              <a:rPr sz="2250" spc="-7" baseline="3703" dirty="0">
                <a:latin typeface="Symbol"/>
                <a:cs typeface="Symbol"/>
              </a:rPr>
              <a:t></a:t>
            </a:r>
            <a:r>
              <a:rPr sz="2250" spc="-60" baseline="3703" dirty="0">
                <a:latin typeface="Times New Roman"/>
                <a:cs typeface="Times New Roman"/>
              </a:rPr>
              <a:t> </a:t>
            </a:r>
            <a:r>
              <a:rPr sz="1500" i="1" spc="-5" dirty="0">
                <a:latin typeface="Times New Roman"/>
                <a:cs typeface="Times New Roman"/>
              </a:rPr>
              <a:t>d</a:t>
            </a:r>
            <a:r>
              <a:rPr sz="1500" i="1" spc="-165" dirty="0">
                <a:latin typeface="Times New Roman"/>
                <a:cs typeface="Times New Roman"/>
              </a:rPr>
              <a:t> </a:t>
            </a:r>
            <a:r>
              <a:rPr sz="1275" spc="7" baseline="42483" dirty="0">
                <a:latin typeface="Times New Roman"/>
                <a:cs typeface="Times New Roman"/>
              </a:rPr>
              <a:t>2</a:t>
            </a:r>
            <a:r>
              <a:rPr sz="1550" spc="-30" dirty="0">
                <a:latin typeface="Symbol"/>
                <a:cs typeface="Symbol"/>
              </a:rPr>
              <a:t>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2250" spc="-7" baseline="3703" dirty="0">
                <a:latin typeface="Symbol"/>
                <a:cs typeface="Symbol"/>
              </a:rPr>
              <a:t></a:t>
            </a:r>
            <a:r>
              <a:rPr sz="2250" spc="-127" baseline="3703" dirty="0">
                <a:latin typeface="Times New Roman"/>
                <a:cs typeface="Times New Roman"/>
              </a:rPr>
              <a:t> </a:t>
            </a:r>
            <a:r>
              <a:rPr sz="2250" i="1" spc="-15" baseline="7407" dirty="0">
                <a:latin typeface="Times New Roman"/>
                <a:cs typeface="Times New Roman"/>
              </a:rPr>
              <a:t>k</a:t>
            </a:r>
            <a:r>
              <a:rPr sz="2250" i="1" spc="-7" baseline="7407" dirty="0">
                <a:latin typeface="Times New Roman"/>
                <a:cs typeface="Times New Roman"/>
              </a:rPr>
              <a:t>d</a:t>
            </a:r>
            <a:r>
              <a:rPr sz="2250" i="1" spc="-157" baseline="7407" dirty="0">
                <a:latin typeface="Times New Roman"/>
                <a:cs typeface="Times New Roman"/>
              </a:rPr>
              <a:t> </a:t>
            </a:r>
            <a:r>
              <a:rPr sz="1275" i="1" spc="7" baseline="-13071" dirty="0">
                <a:latin typeface="Times New Roman"/>
                <a:cs typeface="Times New Roman"/>
              </a:rPr>
              <a:t>i</a:t>
            </a:r>
            <a:r>
              <a:rPr sz="1275" i="1" baseline="-13071" dirty="0">
                <a:latin typeface="Times New Roman"/>
                <a:cs typeface="Times New Roman"/>
              </a:rPr>
              <a:t>  </a:t>
            </a:r>
            <a:r>
              <a:rPr sz="1275" i="1" spc="44" baseline="-13071" dirty="0">
                <a:latin typeface="Times New Roman"/>
                <a:cs typeface="Times New Roman"/>
              </a:rPr>
              <a:t> </a:t>
            </a:r>
            <a:r>
              <a:rPr sz="2250" spc="-7" baseline="3703" dirty="0">
                <a:latin typeface="Symbol"/>
                <a:cs typeface="Symbol"/>
              </a:rPr>
              <a:t></a:t>
            </a:r>
            <a:r>
              <a:rPr sz="2250" spc="-60" baseline="3703" dirty="0">
                <a:latin typeface="Times New Roman"/>
                <a:cs typeface="Times New Roman"/>
              </a:rPr>
              <a:t> </a:t>
            </a:r>
            <a:r>
              <a:rPr sz="1500" i="1" spc="-20" dirty="0">
                <a:latin typeface="Times New Roman"/>
                <a:cs typeface="Times New Roman"/>
              </a:rPr>
              <a:t>d</a:t>
            </a:r>
            <a:r>
              <a:rPr sz="1550" spc="-30" dirty="0">
                <a:latin typeface="Symbol"/>
                <a:cs typeface="Symbol"/>
              </a:rPr>
              <a:t></a:t>
            </a:r>
            <a:endParaRPr sz="155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1238507"/>
            <a:ext cx="6147435" cy="525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Comic Sans MS"/>
                <a:cs typeface="Comic Sans MS"/>
              </a:rPr>
              <a:t>Estabilidad</a:t>
            </a:r>
            <a:r>
              <a:rPr sz="1400" b="1" spc="-10" dirty="0">
                <a:latin typeface="Comic Sans MS"/>
                <a:cs typeface="Comic Sans MS"/>
              </a:rPr>
              <a:t> </a:t>
            </a:r>
            <a:r>
              <a:rPr sz="1400" b="1" spc="-5" dirty="0">
                <a:latin typeface="Comic Sans MS"/>
                <a:cs typeface="Comic Sans MS"/>
              </a:rPr>
              <a:t>Transitoria</a:t>
            </a:r>
            <a:endParaRPr sz="14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090"/>
              </a:spcBef>
            </a:pPr>
            <a:r>
              <a:rPr sz="1200" b="1" spc="-5" dirty="0">
                <a:latin typeface="Comic Sans MS"/>
                <a:cs typeface="Comic Sans MS"/>
              </a:rPr>
              <a:t>Introducción</a:t>
            </a:r>
            <a:endParaRPr sz="1200">
              <a:latin typeface="Comic Sans MS"/>
              <a:cs typeface="Comic Sans MS"/>
            </a:endParaRPr>
          </a:p>
          <a:p>
            <a:pPr marL="12700" marR="5080" algn="just">
              <a:lnSpc>
                <a:spcPct val="116300"/>
              </a:lnSpc>
              <a:spcBef>
                <a:spcPts val="835"/>
              </a:spcBef>
            </a:pPr>
            <a:r>
              <a:rPr sz="1200" spc="-5" dirty="0">
                <a:latin typeface="Comic Sans MS"/>
                <a:cs typeface="Comic Sans MS"/>
              </a:rPr>
              <a:t>Estabilidad Transitoria (ET) es la capacidad de un SEP de mantener el sincronismo </a:t>
            </a:r>
            <a:r>
              <a:rPr sz="1200" spc="-10" dirty="0">
                <a:latin typeface="Comic Sans MS"/>
                <a:cs typeface="Comic Sans MS"/>
              </a:rPr>
              <a:t>de </a:t>
            </a:r>
            <a:r>
              <a:rPr sz="1200" spc="-5" dirty="0">
                <a:latin typeface="Comic Sans MS"/>
                <a:cs typeface="Comic Sans MS"/>
              </a:rPr>
              <a:t> todas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sus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unidades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generadoras,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cuando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sometido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perturbación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severa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(ctocto, apertura de líneas, variación brusca de la demanda, salida de un G). Si no se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alcanza esta condición, se dice que el sistema es inestable. Esto generalmente ocurre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cuando:</a:t>
            </a:r>
            <a:endParaRPr sz="1200">
              <a:latin typeface="Comic Sans MS"/>
              <a:cs typeface="Comic Sans MS"/>
            </a:endParaRPr>
          </a:p>
          <a:p>
            <a:pPr marL="469900" marR="6350" indent="-228600" algn="just">
              <a:lnSpc>
                <a:spcPct val="115799"/>
              </a:lnSpc>
              <a:spcBef>
                <a:spcPts val="600"/>
              </a:spcBef>
              <a:buChar char="-"/>
              <a:tabLst>
                <a:tab pos="469900" algn="l"/>
              </a:tabLst>
            </a:pPr>
            <a:r>
              <a:rPr sz="1200" spc="-5" dirty="0">
                <a:latin typeface="Comic Sans MS"/>
                <a:cs typeface="Comic Sans MS"/>
              </a:rPr>
              <a:t>Los ángulos de los rotores </a:t>
            </a:r>
            <a:r>
              <a:rPr sz="1200" spc="-10" dirty="0">
                <a:latin typeface="Comic Sans MS"/>
                <a:cs typeface="Comic Sans MS"/>
              </a:rPr>
              <a:t>de </a:t>
            </a:r>
            <a:r>
              <a:rPr sz="1200" spc="-5" dirty="0">
                <a:latin typeface="Comic Sans MS"/>
                <a:cs typeface="Comic Sans MS"/>
              </a:rPr>
              <a:t>una o más MS se incrementan indefinidamente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respecto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otras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máquinas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 sistema.</a:t>
            </a:r>
            <a:endParaRPr sz="1200">
              <a:latin typeface="Comic Sans MS"/>
              <a:cs typeface="Comic Sans MS"/>
            </a:endParaRPr>
          </a:p>
          <a:p>
            <a:pPr marL="469900" marR="5080" indent="-228600" algn="just">
              <a:lnSpc>
                <a:spcPct val="116100"/>
              </a:lnSpc>
              <a:spcBef>
                <a:spcPts val="605"/>
              </a:spcBef>
              <a:buChar char="-"/>
              <a:tabLst>
                <a:tab pos="469900" algn="l"/>
              </a:tabLst>
            </a:pPr>
            <a:r>
              <a:rPr sz="1200" spc="-5" dirty="0">
                <a:latin typeface="Comic Sans MS"/>
                <a:cs typeface="Comic Sans MS"/>
              </a:rPr>
              <a:t>En algunos sistemas, perturbaciones que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no causan pérdidas de sincronismo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resultan</a:t>
            </a:r>
            <a:r>
              <a:rPr sz="1200" spc="2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spc="2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2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operación</a:t>
            </a:r>
            <a:r>
              <a:rPr sz="1200" spc="2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2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elementos</a:t>
            </a:r>
            <a:r>
              <a:rPr sz="1200" spc="2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2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protección.</a:t>
            </a:r>
            <a:r>
              <a:rPr sz="1200" spc="2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2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salida</a:t>
            </a:r>
            <a:r>
              <a:rPr sz="1200" spc="2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2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una</a:t>
            </a:r>
            <a:r>
              <a:rPr sz="1200" spc="2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</a:t>
            </a:r>
            <a:r>
              <a:rPr sz="1200" spc="2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más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líneas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debido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actuación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relés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puede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llevar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pérdida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sincronismo.</a:t>
            </a:r>
            <a:endParaRPr sz="1200">
              <a:latin typeface="Comic Sans MS"/>
              <a:cs typeface="Comic Sans MS"/>
            </a:endParaRPr>
          </a:p>
          <a:p>
            <a:pPr marL="12700" marR="6350" algn="just">
              <a:lnSpc>
                <a:spcPct val="116199"/>
              </a:lnSpc>
              <a:spcBef>
                <a:spcPts val="595"/>
              </a:spcBef>
            </a:pPr>
            <a:r>
              <a:rPr sz="1200" spc="-5" dirty="0">
                <a:latin typeface="Comic Sans MS"/>
                <a:cs typeface="Comic Sans MS"/>
              </a:rPr>
              <a:t>Se hace notar </a:t>
            </a:r>
            <a:r>
              <a:rPr sz="1200" spc="-10" dirty="0">
                <a:latin typeface="Comic Sans MS"/>
                <a:cs typeface="Comic Sans MS"/>
              </a:rPr>
              <a:t>que </a:t>
            </a:r>
            <a:r>
              <a:rPr sz="1200" spc="-5" dirty="0">
                <a:latin typeface="Comic Sans MS"/>
                <a:cs typeface="Comic Sans MS"/>
              </a:rPr>
              <a:t>para todo SEP, siempre será posible encontrar una combinación </a:t>
            </a:r>
            <a:r>
              <a:rPr sz="1200" spc="-10" dirty="0">
                <a:latin typeface="Comic Sans MS"/>
                <a:cs typeface="Comic Sans MS"/>
              </a:rPr>
              <a:t>de </a:t>
            </a:r>
            <a:r>
              <a:rPr sz="1200" spc="-5" dirty="0">
                <a:latin typeface="Comic Sans MS"/>
                <a:cs typeface="Comic Sans MS"/>
              </a:rPr>
              <a:t> condiciones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iniciales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perturbaciones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(aunque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tal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vez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poca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probabilidad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5" dirty="0">
                <a:latin typeface="Comic Sans MS"/>
                <a:cs typeface="Comic Sans MS"/>
              </a:rPr>
              <a:t>de 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ocurrir)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que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provoque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su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inestabilidad.</a:t>
            </a:r>
            <a:endParaRPr sz="1200">
              <a:latin typeface="Comic Sans MS"/>
              <a:cs typeface="Comic Sans MS"/>
            </a:endParaRPr>
          </a:p>
          <a:p>
            <a:pPr marL="12700" marR="5080" algn="just">
              <a:lnSpc>
                <a:spcPct val="116199"/>
              </a:lnSpc>
              <a:spcBef>
                <a:spcPts val="835"/>
              </a:spcBef>
            </a:pPr>
            <a:r>
              <a:rPr sz="1200" spc="-5" dirty="0">
                <a:latin typeface="Comic Sans MS"/>
                <a:cs typeface="Comic Sans MS"/>
              </a:rPr>
              <a:t>El estudio de ET, realizada durante el primer segundo después </a:t>
            </a:r>
            <a:r>
              <a:rPr sz="1200" spc="-10" dirty="0">
                <a:latin typeface="Comic Sans MS"/>
                <a:cs typeface="Comic Sans MS"/>
              </a:rPr>
              <a:t>de </a:t>
            </a:r>
            <a:r>
              <a:rPr sz="1200" spc="-5" dirty="0">
                <a:latin typeface="Comic Sans MS"/>
                <a:cs typeface="Comic Sans MS"/>
              </a:rPr>
              <a:t>la perturbación,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 suma importancia en el análisis de funcionamiento de un SEP, ya que determina en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muchos casos si el sistema es o no estable. El SEP responde a esta perturbación,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mediante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oscilaciones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ángulos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flujos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potencia,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las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tensiones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otras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variables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sistema.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separación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angular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entre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Gs </a:t>
            </a:r>
            <a:r>
              <a:rPr sz="1200" spc="-5" dirty="0">
                <a:latin typeface="Comic Sans MS"/>
                <a:cs typeface="Comic Sans MS"/>
              </a:rPr>
              <a:t> permanece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acotada,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entonces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sistema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mantiene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sincronismo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estable.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06627" y="6596889"/>
            <a:ext cx="4193540" cy="818515"/>
          </a:xfrm>
          <a:prstGeom prst="rect">
            <a:avLst/>
          </a:prstGeom>
        </p:spPr>
        <p:txBody>
          <a:bodyPr vert="horz" wrap="square" lIns="0" tIns="1193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1200" b="1" spc="-5" dirty="0">
                <a:latin typeface="Comic Sans MS"/>
                <a:cs typeface="Comic Sans MS"/>
              </a:rPr>
              <a:t>Hipótesis</a:t>
            </a:r>
            <a:r>
              <a:rPr sz="1200" b="1" spc="-10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del</a:t>
            </a:r>
            <a:r>
              <a:rPr sz="1200" b="1" spc="-15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Modelo Clásico</a:t>
            </a:r>
            <a:endParaRPr sz="1200">
              <a:latin typeface="Comic Sans MS"/>
              <a:cs typeface="Comic Sans MS"/>
            </a:endParaRPr>
          </a:p>
          <a:p>
            <a:pPr marL="12700" marR="5080">
              <a:lnSpc>
                <a:spcPct val="112400"/>
              </a:lnSpc>
              <a:spcBef>
                <a:spcPts val="660"/>
              </a:spcBef>
            </a:pPr>
            <a:r>
              <a:rPr sz="1200" spc="-5" dirty="0">
                <a:latin typeface="Comic Sans MS"/>
                <a:cs typeface="Comic Sans MS"/>
              </a:rPr>
              <a:t>a)</a:t>
            </a:r>
            <a:r>
              <a:rPr sz="1200" spc="2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spc="28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los</a:t>
            </a:r>
            <a:r>
              <a:rPr sz="1200" spc="2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estudios</a:t>
            </a:r>
            <a:r>
              <a:rPr sz="1200" spc="2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clásicos</a:t>
            </a:r>
            <a:r>
              <a:rPr sz="1200" spc="2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2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supone</a:t>
            </a:r>
            <a:r>
              <a:rPr sz="1200" spc="2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28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2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estabilidad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oscilación del ángulo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50" i="1" spc="-30" dirty="0">
                <a:latin typeface="Comic Sans MS"/>
                <a:cs typeface="Comic Sans MS"/>
              </a:rPr>
              <a:t>δ</a:t>
            </a:r>
            <a:r>
              <a:rPr sz="1250" i="1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(≈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1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seg).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39360" y="6993129"/>
            <a:ext cx="1814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28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decide</a:t>
            </a:r>
            <a:r>
              <a:rPr sz="1200" spc="28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spc="27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28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primera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6626" y="7462521"/>
            <a:ext cx="614807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b)</a:t>
            </a:r>
            <a:r>
              <a:rPr sz="1200" spc="40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Al</a:t>
            </a:r>
            <a:r>
              <a:rPr sz="1200" spc="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considerarse</a:t>
            </a:r>
            <a:r>
              <a:rPr sz="1200" spc="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</a:t>
            </a:r>
            <a:r>
              <a:rPr sz="1200" spc="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tiempo</a:t>
            </a:r>
            <a:r>
              <a:rPr sz="1200" spc="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tan</a:t>
            </a:r>
            <a:r>
              <a:rPr sz="1200" spc="35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breve,</a:t>
            </a:r>
            <a:r>
              <a:rPr sz="1200" spc="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puede</a:t>
            </a:r>
            <a:r>
              <a:rPr sz="1200" spc="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usar</a:t>
            </a:r>
            <a:r>
              <a:rPr sz="1200" spc="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spc="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modelo</a:t>
            </a:r>
            <a:r>
              <a:rPr sz="1200" spc="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basado</a:t>
            </a:r>
            <a:r>
              <a:rPr sz="1200" spc="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spc="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constancia 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flujo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(tensión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cte.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Ei,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detrás 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reactancia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transitoria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xd´).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35012" y="8105071"/>
            <a:ext cx="1668145" cy="1108710"/>
            <a:chOff x="735012" y="8105071"/>
            <a:chExt cx="1668145" cy="1108710"/>
          </a:xfrm>
        </p:grpSpPr>
        <p:sp>
          <p:nvSpPr>
            <p:cNvPr id="7" name="object 7"/>
            <p:cNvSpPr/>
            <p:nvPr/>
          </p:nvSpPr>
          <p:spPr>
            <a:xfrm>
              <a:off x="890015" y="8214354"/>
              <a:ext cx="1501140" cy="353695"/>
            </a:xfrm>
            <a:custGeom>
              <a:avLst/>
              <a:gdLst/>
              <a:ahLst/>
              <a:cxnLst/>
              <a:rect l="l" t="t" r="r" b="b"/>
              <a:pathLst>
                <a:path w="1501139" h="353695">
                  <a:moveTo>
                    <a:pt x="0" y="53339"/>
                  </a:moveTo>
                  <a:lnTo>
                    <a:pt x="600455" y="53339"/>
                  </a:lnTo>
                </a:path>
                <a:path w="1501139" h="353695">
                  <a:moveTo>
                    <a:pt x="656843" y="103631"/>
                  </a:moveTo>
                  <a:lnTo>
                    <a:pt x="656843" y="105155"/>
                  </a:lnTo>
                  <a:lnTo>
                    <a:pt x="656843" y="103631"/>
                  </a:lnTo>
                  <a:lnTo>
                    <a:pt x="660344" y="63007"/>
                  </a:lnTo>
                  <a:lnTo>
                    <a:pt x="669988" y="30098"/>
                  </a:lnTo>
                  <a:lnTo>
                    <a:pt x="684490" y="8048"/>
                  </a:lnTo>
                  <a:lnTo>
                    <a:pt x="702563" y="0"/>
                  </a:lnTo>
                  <a:lnTo>
                    <a:pt x="720637" y="8048"/>
                  </a:lnTo>
                  <a:lnTo>
                    <a:pt x="735139" y="30098"/>
                  </a:lnTo>
                  <a:lnTo>
                    <a:pt x="744783" y="63007"/>
                  </a:lnTo>
                  <a:lnTo>
                    <a:pt x="748283" y="103631"/>
                  </a:lnTo>
                  <a:lnTo>
                    <a:pt x="752022" y="63007"/>
                  </a:lnTo>
                  <a:lnTo>
                    <a:pt x="762190" y="30098"/>
                  </a:lnTo>
                  <a:lnTo>
                    <a:pt x="777216" y="8048"/>
                  </a:lnTo>
                  <a:lnTo>
                    <a:pt x="795527" y="0"/>
                  </a:lnTo>
                  <a:lnTo>
                    <a:pt x="813601" y="8048"/>
                  </a:lnTo>
                  <a:lnTo>
                    <a:pt x="828103" y="30098"/>
                  </a:lnTo>
                  <a:lnTo>
                    <a:pt x="837747" y="63007"/>
                  </a:lnTo>
                  <a:lnTo>
                    <a:pt x="841247" y="103631"/>
                  </a:lnTo>
                  <a:lnTo>
                    <a:pt x="844986" y="63007"/>
                  </a:lnTo>
                  <a:lnTo>
                    <a:pt x="855154" y="30098"/>
                  </a:lnTo>
                  <a:lnTo>
                    <a:pt x="870180" y="8048"/>
                  </a:lnTo>
                  <a:lnTo>
                    <a:pt x="888491" y="0"/>
                  </a:lnTo>
                  <a:lnTo>
                    <a:pt x="905922" y="8048"/>
                  </a:lnTo>
                  <a:lnTo>
                    <a:pt x="920495" y="30098"/>
                  </a:lnTo>
                  <a:lnTo>
                    <a:pt x="930497" y="63007"/>
                  </a:lnTo>
                  <a:lnTo>
                    <a:pt x="934211" y="103631"/>
                  </a:lnTo>
                  <a:lnTo>
                    <a:pt x="937926" y="63007"/>
                  </a:lnTo>
                  <a:lnTo>
                    <a:pt x="947927" y="30098"/>
                  </a:lnTo>
                  <a:lnTo>
                    <a:pt x="962501" y="8048"/>
                  </a:lnTo>
                  <a:lnTo>
                    <a:pt x="979931" y="0"/>
                  </a:lnTo>
                  <a:lnTo>
                    <a:pt x="998243" y="8048"/>
                  </a:lnTo>
                  <a:lnTo>
                    <a:pt x="1013269" y="30098"/>
                  </a:lnTo>
                  <a:lnTo>
                    <a:pt x="1023437" y="63007"/>
                  </a:lnTo>
                  <a:lnTo>
                    <a:pt x="1027175" y="103631"/>
                  </a:lnTo>
                </a:path>
                <a:path w="1501139" h="353695">
                  <a:moveTo>
                    <a:pt x="641603" y="53339"/>
                  </a:moveTo>
                  <a:lnTo>
                    <a:pt x="656843" y="105155"/>
                  </a:lnTo>
                </a:path>
                <a:path w="1501139" h="353695">
                  <a:moveTo>
                    <a:pt x="1033271" y="53339"/>
                  </a:moveTo>
                  <a:lnTo>
                    <a:pt x="1027175" y="103631"/>
                  </a:lnTo>
                </a:path>
                <a:path w="1501139" h="353695">
                  <a:moveTo>
                    <a:pt x="618743" y="53339"/>
                  </a:moveTo>
                  <a:lnTo>
                    <a:pt x="641603" y="53339"/>
                  </a:lnTo>
                </a:path>
                <a:path w="1501139" h="353695">
                  <a:moveTo>
                    <a:pt x="1033271" y="53339"/>
                  </a:moveTo>
                  <a:lnTo>
                    <a:pt x="1051559" y="53339"/>
                  </a:lnTo>
                  <a:lnTo>
                    <a:pt x="1501139" y="53339"/>
                  </a:lnTo>
                </a:path>
                <a:path w="1501139" h="353695">
                  <a:moveTo>
                    <a:pt x="0" y="53339"/>
                  </a:moveTo>
                  <a:lnTo>
                    <a:pt x="0" y="353567"/>
                  </a:lnTo>
                </a:path>
              </a:pathLst>
            </a:custGeom>
            <a:ln w="76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5721" y="8564108"/>
              <a:ext cx="68588" cy="6706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391155" y="8116818"/>
              <a:ext cx="0" cy="300355"/>
            </a:xfrm>
            <a:custGeom>
              <a:avLst/>
              <a:gdLst/>
              <a:ahLst/>
              <a:cxnLst/>
              <a:rect l="l" t="t" r="r" b="b"/>
              <a:pathLst>
                <a:path h="300354">
                  <a:moveTo>
                    <a:pt x="0" y="0"/>
                  </a:moveTo>
                  <a:lnTo>
                    <a:pt x="0" y="300227"/>
                  </a:lnTo>
                </a:path>
              </a:pathLst>
            </a:custGeom>
            <a:ln w="228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39139" y="8718798"/>
              <a:ext cx="300355" cy="490855"/>
            </a:xfrm>
            <a:custGeom>
              <a:avLst/>
              <a:gdLst/>
              <a:ahLst/>
              <a:cxnLst/>
              <a:rect l="l" t="t" r="r" b="b"/>
              <a:pathLst>
                <a:path w="300355" h="490854">
                  <a:moveTo>
                    <a:pt x="150875" y="0"/>
                  </a:moveTo>
                  <a:lnTo>
                    <a:pt x="150875" y="300227"/>
                  </a:lnTo>
                </a:path>
                <a:path w="300355" h="490854">
                  <a:moveTo>
                    <a:pt x="150875" y="28955"/>
                  </a:moveTo>
                  <a:lnTo>
                    <a:pt x="150875" y="213359"/>
                  </a:lnTo>
                </a:path>
                <a:path w="300355" h="490854">
                  <a:moveTo>
                    <a:pt x="150875" y="306323"/>
                  </a:moveTo>
                  <a:lnTo>
                    <a:pt x="150875" y="490731"/>
                  </a:lnTo>
                </a:path>
                <a:path w="300355" h="490854">
                  <a:moveTo>
                    <a:pt x="150875" y="251459"/>
                  </a:moveTo>
                  <a:lnTo>
                    <a:pt x="150875" y="306323"/>
                  </a:lnTo>
                </a:path>
                <a:path w="300355" h="490854">
                  <a:moveTo>
                    <a:pt x="0" y="490731"/>
                  </a:moveTo>
                  <a:lnTo>
                    <a:pt x="300227" y="490731"/>
                  </a:lnTo>
                </a:path>
                <a:path w="300355" h="490854">
                  <a:moveTo>
                    <a:pt x="150875" y="240791"/>
                  </a:moveTo>
                  <a:lnTo>
                    <a:pt x="150875" y="420623"/>
                  </a:lnTo>
                </a:path>
              </a:pathLst>
            </a:custGeom>
            <a:ln w="76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5721" y="8684504"/>
              <a:ext cx="68588" cy="6706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984504" y="8526774"/>
              <a:ext cx="208915" cy="230504"/>
            </a:xfrm>
            <a:custGeom>
              <a:avLst/>
              <a:gdLst/>
              <a:ahLst/>
              <a:cxnLst/>
              <a:rect l="l" t="t" r="r" b="b"/>
              <a:pathLst>
                <a:path w="208915" h="230504">
                  <a:moveTo>
                    <a:pt x="0" y="0"/>
                  </a:moveTo>
                  <a:lnTo>
                    <a:pt x="0" y="230123"/>
                  </a:lnTo>
                </a:path>
                <a:path w="208915" h="230504">
                  <a:moveTo>
                    <a:pt x="208787" y="0"/>
                  </a:moveTo>
                  <a:lnTo>
                    <a:pt x="208787" y="230123"/>
                  </a:lnTo>
                </a:path>
              </a:pathLst>
            </a:custGeom>
            <a:ln w="7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800100" y="9264394"/>
            <a:ext cx="186055" cy="0"/>
          </a:xfrm>
          <a:custGeom>
            <a:avLst/>
            <a:gdLst/>
            <a:ahLst/>
            <a:cxnLst/>
            <a:rect l="l" t="t" r="r" b="b"/>
            <a:pathLst>
              <a:path w="186055">
                <a:moveTo>
                  <a:pt x="0" y="0"/>
                </a:moveTo>
                <a:lnTo>
                  <a:pt x="185927" y="0"/>
                </a:lnTo>
              </a:path>
            </a:pathLst>
          </a:custGeom>
          <a:ln w="76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29055" y="9320782"/>
            <a:ext cx="120650" cy="0"/>
          </a:xfrm>
          <a:custGeom>
            <a:avLst/>
            <a:gdLst/>
            <a:ahLst/>
            <a:cxnLst/>
            <a:rect l="l" t="t" r="r" b="b"/>
            <a:pathLst>
              <a:path w="120650">
                <a:moveTo>
                  <a:pt x="0" y="0"/>
                </a:moveTo>
                <a:lnTo>
                  <a:pt x="120395" y="0"/>
                </a:lnTo>
              </a:path>
            </a:pathLst>
          </a:custGeom>
          <a:ln w="76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970787" y="8485231"/>
            <a:ext cx="368935" cy="2578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1500" spc="5" dirty="0">
                <a:latin typeface="Times New Roman"/>
                <a:cs typeface="Times New Roman"/>
              </a:rPr>
              <a:t>E</a:t>
            </a:r>
            <a:r>
              <a:rPr sz="1500" dirty="0">
                <a:latin typeface="Times New Roman"/>
                <a:cs typeface="Times New Roman"/>
              </a:rPr>
              <a:t>i</a:t>
            </a:r>
            <a:r>
              <a:rPr sz="1500" spc="-45" dirty="0">
                <a:latin typeface="Times New Roman"/>
                <a:cs typeface="Times New Roman"/>
              </a:rPr>
              <a:t> </a:t>
            </a:r>
            <a:r>
              <a:rPr sz="1875" spc="7" baseline="37777" dirty="0">
                <a:latin typeface="Symbol"/>
                <a:cs typeface="Symbol"/>
              </a:rPr>
              <a:t></a:t>
            </a:r>
            <a:endParaRPr sz="1875" baseline="37777">
              <a:latin typeface="Symbol"/>
              <a:cs typeface="Symbo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490472" y="8054334"/>
            <a:ext cx="755650" cy="817244"/>
            <a:chOff x="1490472" y="8054334"/>
            <a:chExt cx="755650" cy="817244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65732" y="8054334"/>
              <a:ext cx="243839" cy="41148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490472" y="8417046"/>
              <a:ext cx="356870" cy="0"/>
            </a:xfrm>
            <a:custGeom>
              <a:avLst/>
              <a:gdLst/>
              <a:ahLst/>
              <a:cxnLst/>
              <a:rect l="l" t="t" r="r" b="b"/>
              <a:pathLst>
                <a:path w="356869">
                  <a:moveTo>
                    <a:pt x="0" y="0"/>
                  </a:moveTo>
                  <a:lnTo>
                    <a:pt x="356615" y="0"/>
                  </a:lnTo>
                </a:path>
              </a:pathLst>
            </a:custGeom>
            <a:ln w="76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837943" y="8383518"/>
              <a:ext cx="104139" cy="68580"/>
            </a:xfrm>
            <a:custGeom>
              <a:avLst/>
              <a:gdLst/>
              <a:ahLst/>
              <a:cxnLst/>
              <a:rect l="l" t="t" r="r" b="b"/>
              <a:pathLst>
                <a:path w="104139" h="68579">
                  <a:moveTo>
                    <a:pt x="0" y="0"/>
                  </a:moveTo>
                  <a:lnTo>
                    <a:pt x="0" y="68579"/>
                  </a:lnTo>
                  <a:lnTo>
                    <a:pt x="103631" y="335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30680" y="8459718"/>
              <a:ext cx="134112" cy="41148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241803" y="8465821"/>
              <a:ext cx="0" cy="230504"/>
            </a:xfrm>
            <a:custGeom>
              <a:avLst/>
              <a:gdLst/>
              <a:ahLst/>
              <a:cxnLst/>
              <a:rect l="l" t="t" r="r" b="b"/>
              <a:pathLst>
                <a:path h="230504">
                  <a:moveTo>
                    <a:pt x="0" y="0"/>
                  </a:moveTo>
                  <a:lnTo>
                    <a:pt x="0" y="230123"/>
                  </a:lnTo>
                </a:path>
              </a:pathLst>
            </a:custGeom>
            <a:ln w="79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2563363" y="8465822"/>
            <a:ext cx="0" cy="230504"/>
          </a:xfrm>
          <a:custGeom>
            <a:avLst/>
            <a:gdLst/>
            <a:ahLst/>
            <a:cxnLst/>
            <a:rect l="l" t="t" r="r" b="b"/>
            <a:pathLst>
              <a:path h="230504">
                <a:moveTo>
                  <a:pt x="0" y="0"/>
                </a:moveTo>
                <a:lnTo>
                  <a:pt x="0" y="230123"/>
                </a:lnTo>
              </a:path>
            </a:pathLst>
          </a:custGeom>
          <a:ln w="79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2225039" y="8425653"/>
            <a:ext cx="53022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1500" spc="5" dirty="0">
                <a:latin typeface="Times New Roman"/>
                <a:cs typeface="Times New Roman"/>
              </a:rPr>
              <a:t>Ubi</a:t>
            </a:r>
            <a:r>
              <a:rPr sz="1500" spc="-140" dirty="0">
                <a:latin typeface="Times New Roman"/>
                <a:cs typeface="Times New Roman"/>
              </a:rPr>
              <a:t> </a:t>
            </a:r>
            <a:r>
              <a:rPr sz="1875" spc="60" baseline="35555" dirty="0">
                <a:latin typeface="Times New Roman"/>
                <a:cs typeface="Times New Roman"/>
              </a:rPr>
              <a:t>0</a:t>
            </a:r>
            <a:r>
              <a:rPr sz="1875" baseline="35555" dirty="0">
                <a:latin typeface="Times New Roman"/>
                <a:cs typeface="Times New Roman"/>
              </a:rPr>
              <a:t>º</a:t>
            </a:r>
            <a:endParaRPr sz="1875" baseline="35555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25" name="object 2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17</a:t>
            </a:fld>
            <a:endParaRPr spc="-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551" y="996191"/>
            <a:ext cx="6148070" cy="8580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16100"/>
              </a:lnSpc>
              <a:spcBef>
                <a:spcPts val="95"/>
              </a:spcBef>
            </a:pPr>
            <a:r>
              <a:rPr sz="1200" spc="-5" dirty="0">
                <a:latin typeface="Comic Sans MS"/>
                <a:cs typeface="Comic Sans MS"/>
              </a:rPr>
              <a:t>Por lo tanto, la </a:t>
            </a:r>
            <a:r>
              <a:rPr sz="1200" spc="-10" dirty="0">
                <a:latin typeface="Comic Sans MS"/>
                <a:cs typeface="Comic Sans MS"/>
              </a:rPr>
              <a:t>mayor </a:t>
            </a:r>
            <a:r>
              <a:rPr sz="1200" spc="-5" dirty="0">
                <a:latin typeface="Comic Sans MS"/>
                <a:cs typeface="Comic Sans MS"/>
              </a:rPr>
              <a:t>parte del campo longitudinal no puede cambiar inmediatamente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después de una variación rápida de la carga (por ejemplo a continuación del cierre o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desconexión de una potencia </a:t>
            </a:r>
            <a:r>
              <a:rPr sz="1200" dirty="0">
                <a:latin typeface="Comic Sans MS"/>
                <a:cs typeface="Comic Sans MS"/>
              </a:rPr>
              <a:t>consumidora </a:t>
            </a:r>
            <a:r>
              <a:rPr sz="1200" spc="-5" dirty="0">
                <a:latin typeface="Comic Sans MS"/>
                <a:cs typeface="Comic Sans MS"/>
              </a:rPr>
              <a:t>de la red). Este campo es mantenido, a </a:t>
            </a:r>
            <a:r>
              <a:rPr sz="1200" spc="-10" dirty="0">
                <a:latin typeface="Comic Sans MS"/>
                <a:cs typeface="Comic Sans MS"/>
              </a:rPr>
              <a:t>pesar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 la modificación de la </a:t>
            </a:r>
            <a:r>
              <a:rPr sz="1200" dirty="0">
                <a:latin typeface="Comic Sans MS"/>
                <a:cs typeface="Comic Sans MS"/>
              </a:rPr>
              <a:t>corriente </a:t>
            </a:r>
            <a:r>
              <a:rPr sz="1200" spc="-5" dirty="0">
                <a:latin typeface="Comic Sans MS"/>
                <a:cs typeface="Comic Sans MS"/>
              </a:rPr>
              <a:t>estatórica, por una corriente correspondiente en el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arrollamiento de excitación. La corriente en el arrollamiento inductor, que mantiene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constante la </a:t>
            </a:r>
            <a:r>
              <a:rPr sz="1200" dirty="0">
                <a:latin typeface="Comic Sans MS"/>
                <a:cs typeface="Comic Sans MS"/>
              </a:rPr>
              <a:t>fuerza </a:t>
            </a:r>
            <a:r>
              <a:rPr sz="1200" spc="-5" dirty="0">
                <a:latin typeface="Comic Sans MS"/>
                <a:cs typeface="Comic Sans MS"/>
              </a:rPr>
              <a:t>electromotriz E’ en el primer instante, disminuye poco a poco,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cuando la </a:t>
            </a:r>
            <a:r>
              <a:rPr sz="1200" dirty="0">
                <a:latin typeface="Comic Sans MS"/>
                <a:cs typeface="Comic Sans MS"/>
              </a:rPr>
              <a:t>energía </a:t>
            </a:r>
            <a:r>
              <a:rPr sz="1200" spc="-5" dirty="0">
                <a:latin typeface="Comic Sans MS"/>
                <a:cs typeface="Comic Sans MS"/>
              </a:rPr>
              <a:t>magnética del campo es progresivamente absorbida por las pérdidas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(efecto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Joule).</a:t>
            </a:r>
            <a:endParaRPr sz="1200">
              <a:latin typeface="Comic Sans MS"/>
              <a:cs typeface="Comic Sans MS"/>
            </a:endParaRPr>
          </a:p>
          <a:p>
            <a:pPr marL="12700" marR="5715" algn="just">
              <a:lnSpc>
                <a:spcPct val="116199"/>
              </a:lnSpc>
              <a:spcBef>
                <a:spcPts val="595"/>
              </a:spcBef>
              <a:buAutoNum type="alphaLcParenR" startAt="3"/>
              <a:tabLst>
                <a:tab pos="208279" algn="l"/>
              </a:tabLst>
            </a:pPr>
            <a:r>
              <a:rPr sz="1200" spc="-5" dirty="0">
                <a:latin typeface="Comic Sans MS"/>
                <a:cs typeface="Comic Sans MS"/>
              </a:rPr>
              <a:t>La potencia mecánica permanece constante.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dinámica del rotor en este primer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segundo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considera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incontrolable,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sentido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comportamiento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las </a:t>
            </a:r>
            <a:r>
              <a:rPr sz="1200" spc="-5" dirty="0">
                <a:latin typeface="Comic Sans MS"/>
                <a:cs typeface="Comic Sans MS"/>
              </a:rPr>
              <a:t> máquinas está esencialmente más allá de la influencia de los canales de </a:t>
            </a:r>
            <a:r>
              <a:rPr sz="1200" dirty="0">
                <a:latin typeface="Comic Sans MS"/>
                <a:cs typeface="Comic Sans MS"/>
              </a:rPr>
              <a:t>control </a:t>
            </a:r>
            <a:r>
              <a:rPr sz="1200" spc="-5" dirty="0">
                <a:latin typeface="Comic Sans MS"/>
                <a:cs typeface="Comic Sans MS"/>
              </a:rPr>
              <a:t>P-f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(fuerza motriz) y Q-V (excitación), es decir no hay actuación de los reguladores. </a:t>
            </a:r>
            <a:r>
              <a:rPr sz="1200" spc="-15" dirty="0">
                <a:latin typeface="Comic Sans MS"/>
                <a:cs typeface="Comic Sans MS"/>
              </a:rPr>
              <a:t>El 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único </a:t>
            </a:r>
            <a:r>
              <a:rPr sz="1200" dirty="0">
                <a:latin typeface="Comic Sans MS"/>
                <a:cs typeface="Comic Sans MS"/>
              </a:rPr>
              <a:t>control </a:t>
            </a:r>
            <a:r>
              <a:rPr sz="1200" spc="-5" dirty="0">
                <a:latin typeface="Comic Sans MS"/>
                <a:cs typeface="Comic Sans MS"/>
              </a:rPr>
              <a:t>que se pude ejercer durante este primer segundo, está asociado con las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operaciones</a:t>
            </a:r>
            <a:r>
              <a:rPr sz="1200" spc="1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1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“llaveado”</a:t>
            </a:r>
            <a:r>
              <a:rPr sz="1200" spc="114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(actuación</a:t>
            </a:r>
            <a:r>
              <a:rPr sz="1200" spc="1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1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interruptores</a:t>
            </a:r>
            <a:r>
              <a:rPr sz="1200" spc="1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para</a:t>
            </a:r>
            <a:r>
              <a:rPr sz="1200" spc="1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salida</a:t>
            </a:r>
            <a:r>
              <a:rPr sz="1200" spc="114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1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líneas,</a:t>
            </a:r>
            <a:r>
              <a:rPr sz="1200" spc="1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inserción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capacitores,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desconexión 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Gs).</a:t>
            </a:r>
            <a:endParaRPr sz="1200">
              <a:latin typeface="Comic Sans MS"/>
              <a:cs typeface="Comic Sans MS"/>
            </a:endParaRPr>
          </a:p>
          <a:p>
            <a:pPr marL="12700" marR="7620" algn="just">
              <a:lnSpc>
                <a:spcPct val="115799"/>
              </a:lnSpc>
              <a:spcBef>
                <a:spcPts val="1200"/>
              </a:spcBef>
              <a:buAutoNum type="alphaLcParenR" startAt="3"/>
              <a:tabLst>
                <a:tab pos="257175" algn="l"/>
              </a:tabLst>
            </a:pPr>
            <a:r>
              <a:rPr sz="1200" spc="-5" dirty="0">
                <a:latin typeface="Comic Sans MS"/>
                <a:cs typeface="Comic Sans MS"/>
              </a:rPr>
              <a:t>Normalmente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desprecia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dirty="0">
                <a:latin typeface="Comic Sans MS"/>
                <a:cs typeface="Comic Sans MS"/>
              </a:rPr>
              <a:t> término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ecuación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oscilación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correspondiente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 la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potencia 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amortiguamiento.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50">
              <a:latin typeface="Comic Sans MS"/>
              <a:cs typeface="Comic Sans MS"/>
            </a:endParaRPr>
          </a:p>
          <a:p>
            <a:pPr marL="12700" algn="just">
              <a:lnSpc>
                <a:spcPct val="100000"/>
              </a:lnSpc>
            </a:pPr>
            <a:r>
              <a:rPr sz="1200" b="1" spc="-5" dirty="0">
                <a:latin typeface="Comic Sans MS"/>
                <a:cs typeface="Comic Sans MS"/>
              </a:rPr>
              <a:t>Metodología</a:t>
            </a:r>
            <a:r>
              <a:rPr sz="1200" b="1" spc="5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para</a:t>
            </a:r>
            <a:r>
              <a:rPr sz="1200" b="1" spc="10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realizar</a:t>
            </a:r>
            <a:r>
              <a:rPr sz="1200" b="1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el</a:t>
            </a:r>
            <a:r>
              <a:rPr sz="1200" b="1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estudio</a:t>
            </a:r>
            <a:r>
              <a:rPr sz="1200" b="1" spc="10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de</a:t>
            </a:r>
            <a:r>
              <a:rPr sz="1200" b="1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Estabilidad</a:t>
            </a:r>
            <a:r>
              <a:rPr sz="1200" b="1" spc="5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Transitoria</a:t>
            </a:r>
            <a:endParaRPr sz="1200">
              <a:latin typeface="Comic Sans MS"/>
              <a:cs typeface="Comic Sans MS"/>
            </a:endParaRPr>
          </a:p>
          <a:p>
            <a:pPr marL="12700" marR="5080" algn="just">
              <a:lnSpc>
                <a:spcPct val="116100"/>
              </a:lnSpc>
              <a:spcBef>
                <a:spcPts val="605"/>
              </a:spcBef>
            </a:pPr>
            <a:r>
              <a:rPr sz="1200" spc="-5" dirty="0">
                <a:latin typeface="Comic Sans MS"/>
                <a:cs typeface="Comic Sans MS"/>
              </a:rPr>
              <a:t>1.-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Modelar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SEP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comportamiento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dinámico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diversos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elementos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sistema. En este estudio no se puede linealizar la ecuación de oscilación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 la MS,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requiriéndose el uso de métodos numéricos (punto por punto, Euler, Runge Kutta, </a:t>
            </a:r>
            <a:r>
              <a:rPr sz="1200" spc="-10" dirty="0">
                <a:latin typeface="Comic Sans MS"/>
                <a:cs typeface="Comic Sans MS"/>
              </a:rPr>
              <a:t>etc.) </a:t>
            </a:r>
            <a:r>
              <a:rPr sz="1200" spc="-5" dirty="0">
                <a:latin typeface="Comic Sans MS"/>
                <a:cs typeface="Comic Sans MS"/>
              </a:rPr>
              <a:t> para encontrar la solución</a:t>
            </a:r>
            <a:endParaRPr sz="1200">
              <a:latin typeface="Comic Sans MS"/>
              <a:cs typeface="Comic Sans MS"/>
            </a:endParaRPr>
          </a:p>
          <a:p>
            <a:pPr marL="12700" marR="7620" algn="just">
              <a:lnSpc>
                <a:spcPct val="116700"/>
              </a:lnSpc>
              <a:spcBef>
                <a:spcPts val="590"/>
              </a:spcBef>
            </a:pPr>
            <a:r>
              <a:rPr sz="1200" spc="-5" dirty="0">
                <a:latin typeface="Comic Sans MS"/>
                <a:cs typeface="Comic Sans MS"/>
              </a:rPr>
              <a:t>2.- Simular la condición inicial (tensión </a:t>
            </a:r>
            <a:r>
              <a:rPr sz="1200" spc="5" dirty="0">
                <a:latin typeface="Comic Sans MS"/>
                <a:cs typeface="Comic Sans MS"/>
              </a:rPr>
              <a:t>en </a:t>
            </a:r>
            <a:r>
              <a:rPr sz="1200" dirty="0">
                <a:latin typeface="Comic Sans MS"/>
                <a:cs typeface="Comic Sans MS"/>
              </a:rPr>
              <a:t>barras, </a:t>
            </a:r>
            <a:r>
              <a:rPr sz="1200" spc="-5" dirty="0">
                <a:latin typeface="Comic Sans MS"/>
                <a:cs typeface="Comic Sans MS"/>
              </a:rPr>
              <a:t>estado de carga y topología del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sistema),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lugar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tipo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perturbación severa.</a:t>
            </a:r>
            <a:endParaRPr sz="1200">
              <a:latin typeface="Comic Sans MS"/>
              <a:cs typeface="Comic Sans MS"/>
            </a:endParaRPr>
          </a:p>
          <a:p>
            <a:pPr marL="12700" marR="5715" algn="just">
              <a:lnSpc>
                <a:spcPct val="116199"/>
              </a:lnSpc>
              <a:spcBef>
                <a:spcPts val="595"/>
              </a:spcBef>
            </a:pPr>
            <a:r>
              <a:rPr sz="1200" spc="-5" dirty="0">
                <a:latin typeface="Comic Sans MS"/>
                <a:cs typeface="Comic Sans MS"/>
              </a:rPr>
              <a:t>3.-</a:t>
            </a:r>
            <a:r>
              <a:rPr sz="1200" spc="1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Determinar</a:t>
            </a:r>
            <a:r>
              <a:rPr sz="1200" spc="1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1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respuesta</a:t>
            </a:r>
            <a:r>
              <a:rPr sz="1200" spc="1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transitoria</a:t>
            </a:r>
            <a:r>
              <a:rPr sz="1200" spc="12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de</a:t>
            </a:r>
            <a:r>
              <a:rPr sz="1200" spc="1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los</a:t>
            </a:r>
            <a:r>
              <a:rPr sz="1200" spc="1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ángulos</a:t>
            </a:r>
            <a:r>
              <a:rPr sz="1200" spc="1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1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carga</a:t>
            </a:r>
            <a:r>
              <a:rPr sz="1200" spc="1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1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los</a:t>
            </a:r>
            <a:r>
              <a:rPr sz="1200" spc="1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Gs</a:t>
            </a:r>
            <a:r>
              <a:rPr sz="1200" spc="1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spc="1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función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 tiempo (usualmente se la obtiene en función de los diversos estados del sistema o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cambios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estructuras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toman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lugar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 </a:t>
            </a:r>
            <a:r>
              <a:rPr sz="1200" spc="-15" dirty="0">
                <a:latin typeface="Comic Sans MS"/>
                <a:cs typeface="Comic Sans MS"/>
              </a:rPr>
              <a:t>lo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largo del análisis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realizado).</a:t>
            </a:r>
            <a:endParaRPr sz="1200">
              <a:latin typeface="Comic Sans MS"/>
              <a:cs typeface="Comic Sans MS"/>
            </a:endParaRPr>
          </a:p>
          <a:p>
            <a:pPr marL="12700" marR="5715" algn="just">
              <a:lnSpc>
                <a:spcPct val="116199"/>
              </a:lnSpc>
              <a:spcBef>
                <a:spcPts val="595"/>
              </a:spcBef>
            </a:pPr>
            <a:r>
              <a:rPr sz="1200" spc="-5" dirty="0">
                <a:latin typeface="Comic Sans MS"/>
                <a:cs typeface="Comic Sans MS"/>
              </a:rPr>
              <a:t>4.- Analizar la respuesta obtenida para saber si se alcanza una nueva y aceptable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condición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estado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estacionario.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otras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palabras,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dibuja</a:t>
            </a:r>
            <a:r>
              <a:rPr sz="1200" spc="-5" dirty="0">
                <a:latin typeface="Comic Sans MS"/>
                <a:cs typeface="Comic Sans MS"/>
              </a:rPr>
              <a:t> e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inspecciona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evolución durante 1 seg de </a:t>
            </a:r>
            <a:r>
              <a:rPr sz="1200" spc="-10" dirty="0">
                <a:latin typeface="Comic Sans MS"/>
                <a:cs typeface="Comic Sans MS"/>
              </a:rPr>
              <a:t>los </a:t>
            </a:r>
            <a:r>
              <a:rPr sz="1200" spc="-5" dirty="0">
                <a:latin typeface="Comic Sans MS"/>
                <a:cs typeface="Comic Sans MS"/>
              </a:rPr>
              <a:t>ángulos de los rotores de todos los G del SEP, medidos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respecto de una referencia que gira a velocidad sincrónica o de un G de mucha </a:t>
            </a:r>
            <a:r>
              <a:rPr sz="1200" dirty="0">
                <a:latin typeface="Comic Sans MS"/>
                <a:cs typeface="Comic Sans MS"/>
              </a:rPr>
              <a:t>inercia 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usado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como</a:t>
            </a:r>
            <a:r>
              <a:rPr sz="1200" dirty="0">
                <a:latin typeface="Comic Sans MS"/>
                <a:cs typeface="Comic Sans MS"/>
              </a:rPr>
              <a:t> ref.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15" dirty="0">
                <a:latin typeface="Comic Sans MS"/>
                <a:cs typeface="Comic Sans MS"/>
              </a:rPr>
              <a:t>Si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diferencia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angular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entre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cualquier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referencia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se </a:t>
            </a:r>
            <a:r>
              <a:rPr sz="1200" spc="-5" dirty="0">
                <a:latin typeface="Comic Sans MS"/>
                <a:cs typeface="Comic Sans MS"/>
              </a:rPr>
              <a:t> incrementa indefinidamente o si la oscilación no es suficientemente amortiguada, </a:t>
            </a:r>
            <a:r>
              <a:rPr sz="1200" spc="-10" dirty="0">
                <a:latin typeface="Comic Sans MS"/>
                <a:cs typeface="Comic Sans MS"/>
              </a:rPr>
              <a:t>se </a:t>
            </a:r>
            <a:r>
              <a:rPr sz="1200" spc="-5" dirty="0">
                <a:latin typeface="Comic Sans MS"/>
                <a:cs typeface="Comic Sans MS"/>
              </a:rPr>
              <a:t> concluirá</a:t>
            </a:r>
            <a:r>
              <a:rPr sz="1200" spc="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spc="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sistema</a:t>
            </a:r>
            <a:r>
              <a:rPr sz="1200" spc="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</a:t>
            </a:r>
            <a:r>
              <a:rPr sz="1200" spc="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inestable.</a:t>
            </a:r>
            <a:r>
              <a:rPr sz="1200" spc="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También</a:t>
            </a:r>
            <a:r>
              <a:rPr sz="1200" spc="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obtiene</a:t>
            </a:r>
            <a:r>
              <a:rPr sz="1200" spc="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evolución</a:t>
            </a:r>
            <a:r>
              <a:rPr sz="1200" spc="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frecuencia </a:t>
            </a:r>
            <a:r>
              <a:rPr sz="1200" spc="-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tensiones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diferentes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barras del</a:t>
            </a:r>
            <a:r>
              <a:rPr sz="1200" spc="-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SEP.</a:t>
            </a:r>
            <a:endParaRPr sz="1200">
              <a:latin typeface="Comic Sans MS"/>
              <a:cs typeface="Comic Sans MS"/>
            </a:endParaRPr>
          </a:p>
          <a:p>
            <a:pPr marL="12700" algn="just">
              <a:lnSpc>
                <a:spcPct val="100000"/>
              </a:lnSpc>
              <a:spcBef>
                <a:spcPts val="825"/>
              </a:spcBef>
            </a:pPr>
            <a:r>
              <a:rPr sz="1200" spc="-5" dirty="0">
                <a:latin typeface="Comic Sans MS"/>
                <a:cs typeface="Comic Sans MS"/>
              </a:rPr>
              <a:t>5.-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Repetir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estudio</a:t>
            </a:r>
            <a:r>
              <a:rPr sz="1200" spc="-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para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otras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condiciones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operación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y/o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perturbación.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18</a:t>
            </a:fld>
            <a:endParaRPr spc="-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996191"/>
            <a:ext cx="6147435" cy="4152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15999"/>
              </a:lnSpc>
              <a:spcBef>
                <a:spcPts val="95"/>
              </a:spcBef>
            </a:pPr>
            <a:r>
              <a:rPr sz="1200" spc="-5" dirty="0">
                <a:latin typeface="Comic Sans MS"/>
                <a:cs typeface="Comic Sans MS"/>
              </a:rPr>
              <a:t>Para modelar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 sistema, se considera </a:t>
            </a:r>
            <a:r>
              <a:rPr sz="1200" spc="-10" dirty="0">
                <a:latin typeface="Comic Sans MS"/>
                <a:cs typeface="Comic Sans MS"/>
              </a:rPr>
              <a:t>que</a:t>
            </a:r>
            <a:r>
              <a:rPr sz="1200" spc="-5" dirty="0">
                <a:latin typeface="Comic Sans MS"/>
                <a:cs typeface="Comic Sans MS"/>
              </a:rPr>
              <a:t> los Gs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son descriptos </a:t>
            </a:r>
            <a:r>
              <a:rPr sz="1200" spc="-10" dirty="0">
                <a:latin typeface="Comic Sans MS"/>
                <a:cs typeface="Comic Sans MS"/>
              </a:rPr>
              <a:t>por</a:t>
            </a:r>
            <a:r>
              <a:rPr sz="1200" spc="-5" dirty="0">
                <a:latin typeface="Comic Sans MS"/>
                <a:cs typeface="Comic Sans MS"/>
              </a:rPr>
              <a:t> ecuaciones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diferenciales (ecuaciones de oscilación de cada generador), vinculados entre sí por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medio </a:t>
            </a:r>
            <a:r>
              <a:rPr sz="1200" spc="-10" dirty="0">
                <a:latin typeface="Comic Sans MS"/>
                <a:cs typeface="Comic Sans MS"/>
              </a:rPr>
              <a:t>de </a:t>
            </a:r>
            <a:r>
              <a:rPr sz="1200" spc="-5" dirty="0">
                <a:latin typeface="Comic Sans MS"/>
                <a:cs typeface="Comic Sans MS"/>
              </a:rPr>
              <a:t>ecuaciones algebraicas (ecuaciones de flujo de carga) que describen a las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líneas y transformadores (parte estática del SEP).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 se tiene </a:t>
            </a:r>
            <a:r>
              <a:rPr sz="1200" dirty="0">
                <a:latin typeface="Comic Sans MS"/>
                <a:cs typeface="Comic Sans MS"/>
              </a:rPr>
              <a:t>la </a:t>
            </a:r>
            <a:r>
              <a:rPr sz="1200" spc="-5" dirty="0">
                <a:latin typeface="Comic Sans MS"/>
                <a:cs typeface="Comic Sans MS"/>
              </a:rPr>
              <a:t>certeza que algunos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generadores oscilan de una misma manera (coherentes), </a:t>
            </a:r>
            <a:r>
              <a:rPr sz="1200" spc="-10" dirty="0">
                <a:latin typeface="Comic Sans MS"/>
                <a:cs typeface="Comic Sans MS"/>
              </a:rPr>
              <a:t>se </a:t>
            </a:r>
            <a:r>
              <a:rPr sz="1200" spc="-5" dirty="0">
                <a:latin typeface="Comic Sans MS"/>
                <a:cs typeface="Comic Sans MS"/>
              </a:rPr>
              <a:t>los podrá agrupar en un G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equivalente.</a:t>
            </a:r>
            <a:endParaRPr sz="1200">
              <a:latin typeface="Comic Sans MS"/>
              <a:cs typeface="Comic Sans MS"/>
            </a:endParaRPr>
          </a:p>
          <a:p>
            <a:pPr marL="240665" marR="5080" indent="-228600" algn="just">
              <a:lnSpc>
                <a:spcPct val="115799"/>
              </a:lnSpc>
              <a:spcBef>
                <a:spcPts val="615"/>
              </a:spcBef>
              <a:buChar char="-"/>
              <a:tabLst>
                <a:tab pos="241300" algn="l"/>
              </a:tabLst>
            </a:pPr>
            <a:r>
              <a:rPr sz="1200" spc="-5" dirty="0">
                <a:latin typeface="Comic Sans MS"/>
                <a:cs typeface="Comic Sans MS"/>
              </a:rPr>
              <a:t>Las desviaciones individuales de la velocidad del rotor medidas respecto del eje de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referencia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sincrónico,</a:t>
            </a:r>
            <a:r>
              <a:rPr sz="1200" dirty="0">
                <a:latin typeface="Comic Sans MS"/>
                <a:cs typeface="Comic Sans MS"/>
              </a:rPr>
              <a:t> son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muy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pequeñas,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debido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grandes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inercias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las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máquinas.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Comic Sans MS"/>
              <a:buChar char="-"/>
            </a:pPr>
            <a:endParaRPr sz="2050">
              <a:latin typeface="Comic Sans MS"/>
              <a:cs typeface="Comic Sans MS"/>
            </a:endParaRPr>
          </a:p>
          <a:p>
            <a:pPr marL="240665" marR="5080" indent="-228600" algn="just">
              <a:lnSpc>
                <a:spcPct val="116100"/>
              </a:lnSpc>
              <a:spcBef>
                <a:spcPts val="5"/>
              </a:spcBef>
              <a:buChar char="-"/>
              <a:tabLst>
                <a:tab pos="241300" algn="l"/>
              </a:tabLst>
            </a:pPr>
            <a:r>
              <a:rPr sz="1200" spc="-5" dirty="0">
                <a:latin typeface="Comic Sans MS"/>
                <a:cs typeface="Comic Sans MS"/>
              </a:rPr>
              <a:t>La parte estática del SEP (líneas, transformadores, etc.) estará sometida a una f =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50 Hz o sea en régimen estacionario.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Por </a:t>
            </a:r>
            <a:r>
              <a:rPr sz="1200" spc="-5" dirty="0">
                <a:latin typeface="Comic Sans MS"/>
                <a:cs typeface="Comic Sans MS"/>
              </a:rPr>
              <a:t>lo tanto los Gs </a:t>
            </a:r>
            <a:r>
              <a:rPr sz="1200" dirty="0">
                <a:latin typeface="Comic Sans MS"/>
                <a:cs typeface="Comic Sans MS"/>
              </a:rPr>
              <a:t>serán </a:t>
            </a:r>
            <a:r>
              <a:rPr sz="1200" spc="-5" dirty="0">
                <a:latin typeface="Comic Sans MS"/>
                <a:cs typeface="Comic Sans MS"/>
              </a:rPr>
              <a:t>descriptos a través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ecuaciones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diferenciales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(ecuaciones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oscilación),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mientras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parte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estática lo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será</a:t>
            </a:r>
            <a:r>
              <a:rPr sz="1200" spc="-5" dirty="0">
                <a:latin typeface="Comic Sans MS"/>
                <a:cs typeface="Comic Sans MS"/>
              </a:rPr>
              <a:t> 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través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ecuaciones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algebraicas.</a:t>
            </a:r>
            <a:endParaRPr sz="1200">
              <a:latin typeface="Comic Sans MS"/>
              <a:cs typeface="Comic Sans MS"/>
            </a:endParaRPr>
          </a:p>
          <a:p>
            <a:pPr marL="240665" marR="5080" indent="-228600" algn="just">
              <a:lnSpc>
                <a:spcPct val="116100"/>
              </a:lnSpc>
              <a:spcBef>
                <a:spcPts val="605"/>
              </a:spcBef>
              <a:buChar char="-"/>
              <a:tabLst>
                <a:tab pos="241300" algn="l"/>
              </a:tabLst>
            </a:pPr>
            <a:r>
              <a:rPr sz="1200" spc="-5" dirty="0">
                <a:latin typeface="Comic Sans MS"/>
                <a:cs typeface="Comic Sans MS"/>
              </a:rPr>
              <a:t>Las ecuaciones algebraicas que se usan, se refieren a las ecuaciones que relacionan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corrientes o tensiones de secuencia positiva. Esto se debe al hecho que sólo las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componentes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secuencia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positiva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resultan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fuerzas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sincronizantes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las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máquinas.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19</a:t>
            </a:fld>
            <a:endParaRPr spc="-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1139447"/>
            <a:ext cx="6147435" cy="1202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Comic Sans MS"/>
                <a:cs typeface="Comic Sans MS"/>
              </a:rPr>
              <a:t>CURVA</a:t>
            </a:r>
            <a:r>
              <a:rPr sz="1200" b="1" spc="-30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POTENCIA-ANGULO</a:t>
            </a:r>
            <a:endParaRPr sz="1200">
              <a:latin typeface="Comic Sans MS"/>
              <a:cs typeface="Comic Sans MS"/>
            </a:endParaRPr>
          </a:p>
          <a:p>
            <a:pPr marL="12700" marR="5080" algn="just">
              <a:lnSpc>
                <a:spcPct val="116100"/>
              </a:lnSpc>
              <a:spcBef>
                <a:spcPts val="1135"/>
              </a:spcBef>
            </a:pPr>
            <a:r>
              <a:rPr sz="1200" spc="-5" dirty="0">
                <a:latin typeface="Comic Sans MS"/>
                <a:cs typeface="Comic Sans MS"/>
              </a:rPr>
              <a:t>Un G turborotor (polos lisos) se puede representar mediante </a:t>
            </a:r>
            <a:r>
              <a:rPr sz="1200" spc="-10" dirty="0">
                <a:latin typeface="Comic Sans MS"/>
                <a:cs typeface="Comic Sans MS"/>
              </a:rPr>
              <a:t>un </a:t>
            </a:r>
            <a:r>
              <a:rPr sz="1200" spc="-5" dirty="0">
                <a:latin typeface="Comic Sans MS"/>
                <a:cs typeface="Comic Sans MS"/>
              </a:rPr>
              <a:t>modelo muy simple,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esto es, una fem E constante detrás </a:t>
            </a:r>
            <a:r>
              <a:rPr sz="1200" spc="-10" dirty="0">
                <a:latin typeface="Comic Sans MS"/>
                <a:cs typeface="Comic Sans MS"/>
              </a:rPr>
              <a:t>de su </a:t>
            </a:r>
            <a:r>
              <a:rPr sz="1200" spc="-5" dirty="0">
                <a:latin typeface="Comic Sans MS"/>
                <a:cs typeface="Comic Sans MS"/>
              </a:rPr>
              <a:t>reactancia sincrónica Xs (reactancia de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reacción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armadura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+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reactancia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dispersión)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pudiéndose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despreciar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las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resistencias: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986589" y="2593842"/>
            <a:ext cx="1464310" cy="1354455"/>
            <a:chOff x="986589" y="2593842"/>
            <a:chExt cx="1464310" cy="135445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94688" y="2593842"/>
              <a:ext cx="73151" cy="9601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86589" y="3341163"/>
              <a:ext cx="87270" cy="8574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030224" y="2950459"/>
              <a:ext cx="1263650" cy="394970"/>
            </a:xfrm>
            <a:custGeom>
              <a:avLst/>
              <a:gdLst/>
              <a:ahLst/>
              <a:cxnLst/>
              <a:rect l="l" t="t" r="r" b="b"/>
              <a:pathLst>
                <a:path w="1263650" h="394970">
                  <a:moveTo>
                    <a:pt x="0" y="77723"/>
                  </a:moveTo>
                  <a:lnTo>
                    <a:pt x="0" y="394715"/>
                  </a:lnTo>
                </a:path>
                <a:path w="1263650" h="394970">
                  <a:moveTo>
                    <a:pt x="0" y="77723"/>
                  </a:moveTo>
                  <a:lnTo>
                    <a:pt x="473963" y="77723"/>
                  </a:lnTo>
                </a:path>
                <a:path w="1263650" h="394970">
                  <a:moveTo>
                    <a:pt x="473963" y="156971"/>
                  </a:moveTo>
                  <a:lnTo>
                    <a:pt x="883919" y="156971"/>
                  </a:lnTo>
                  <a:lnTo>
                    <a:pt x="883919" y="0"/>
                  </a:lnTo>
                  <a:lnTo>
                    <a:pt x="473963" y="0"/>
                  </a:lnTo>
                  <a:lnTo>
                    <a:pt x="473963" y="156971"/>
                  </a:lnTo>
                  <a:close/>
                </a:path>
                <a:path w="1263650" h="394970">
                  <a:moveTo>
                    <a:pt x="883919" y="77723"/>
                  </a:moveTo>
                  <a:lnTo>
                    <a:pt x="1263395" y="77723"/>
                  </a:lnTo>
                </a:path>
              </a:pathLst>
            </a:custGeom>
            <a:ln w="80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42364" y="2993692"/>
              <a:ext cx="85746" cy="8727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45920" y="2814822"/>
              <a:ext cx="158495" cy="29260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135124" y="2903215"/>
              <a:ext cx="260985" cy="0"/>
            </a:xfrm>
            <a:custGeom>
              <a:avLst/>
              <a:gdLst/>
              <a:ahLst/>
              <a:cxnLst/>
              <a:rect l="l" t="t" r="r" b="b"/>
              <a:pathLst>
                <a:path w="260985">
                  <a:moveTo>
                    <a:pt x="0" y="0"/>
                  </a:moveTo>
                  <a:lnTo>
                    <a:pt x="260603" y="0"/>
                  </a:lnTo>
                </a:path>
              </a:pathLst>
            </a:custGeom>
            <a:ln w="80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78963" y="2866639"/>
              <a:ext cx="71627" cy="7162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81428" y="2750814"/>
              <a:ext cx="12192" cy="28803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440180" y="2712715"/>
              <a:ext cx="483234" cy="0"/>
            </a:xfrm>
            <a:custGeom>
              <a:avLst/>
              <a:gdLst/>
              <a:ahLst/>
              <a:cxnLst/>
              <a:rect l="l" t="t" r="r" b="b"/>
              <a:pathLst>
                <a:path w="483235">
                  <a:moveTo>
                    <a:pt x="0" y="0"/>
                  </a:moveTo>
                  <a:lnTo>
                    <a:pt x="483107" y="0"/>
                  </a:lnTo>
                </a:path>
              </a:pathLst>
            </a:custGeom>
            <a:ln w="80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905000" y="2677663"/>
              <a:ext cx="71627" cy="7162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86589" y="3490516"/>
              <a:ext cx="87270" cy="8727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030224" y="3573774"/>
              <a:ext cx="1263650" cy="323215"/>
            </a:xfrm>
            <a:custGeom>
              <a:avLst/>
              <a:gdLst/>
              <a:ahLst/>
              <a:cxnLst/>
              <a:rect l="l" t="t" r="r" b="b"/>
              <a:pathLst>
                <a:path w="1263650" h="323214">
                  <a:moveTo>
                    <a:pt x="0" y="323087"/>
                  </a:moveTo>
                  <a:lnTo>
                    <a:pt x="0" y="0"/>
                  </a:lnTo>
                </a:path>
                <a:path w="1263650" h="323214">
                  <a:moveTo>
                    <a:pt x="0" y="323087"/>
                  </a:moveTo>
                  <a:lnTo>
                    <a:pt x="1263395" y="323087"/>
                  </a:lnTo>
                </a:path>
              </a:pathLst>
            </a:custGeom>
            <a:ln w="80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249984" y="3860847"/>
              <a:ext cx="87270" cy="8727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206752" y="3381750"/>
              <a:ext cx="111251" cy="105155"/>
            </a:xfrm>
            <a:prstGeom prst="rect">
              <a:avLst/>
            </a:prstGeom>
          </p:spPr>
        </p:pic>
      </p:grpSp>
      <p:pic>
        <p:nvPicPr>
          <p:cNvPr id="18" name="object 1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86383" y="3358891"/>
            <a:ext cx="144780" cy="347472"/>
          </a:xfrm>
          <a:prstGeom prst="rect">
            <a:avLst/>
          </a:prstGeom>
        </p:spPr>
      </p:pic>
      <p:grpSp>
        <p:nvGrpSpPr>
          <p:cNvPr id="19" name="object 19"/>
          <p:cNvGrpSpPr/>
          <p:nvPr/>
        </p:nvGrpSpPr>
        <p:grpSpPr>
          <a:xfrm>
            <a:off x="3505009" y="2726431"/>
            <a:ext cx="1804670" cy="1092835"/>
            <a:chOff x="3505009" y="2726431"/>
            <a:chExt cx="1804670" cy="1092835"/>
          </a:xfrm>
        </p:grpSpPr>
        <p:sp>
          <p:nvSpPr>
            <p:cNvPr id="20" name="object 20"/>
            <p:cNvSpPr/>
            <p:nvPr/>
          </p:nvSpPr>
          <p:spPr>
            <a:xfrm>
              <a:off x="3509771" y="3454903"/>
              <a:ext cx="1377950" cy="0"/>
            </a:xfrm>
            <a:custGeom>
              <a:avLst/>
              <a:gdLst/>
              <a:ahLst/>
              <a:cxnLst/>
              <a:rect l="l" t="t" r="r" b="b"/>
              <a:pathLst>
                <a:path w="1377950">
                  <a:moveTo>
                    <a:pt x="0" y="0"/>
                  </a:moveTo>
                  <a:lnTo>
                    <a:pt x="1377695" y="0"/>
                  </a:lnTo>
                </a:path>
              </a:pathLst>
            </a:custGeom>
            <a:ln w="91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867655" y="3413755"/>
              <a:ext cx="82295" cy="82295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509771" y="2756911"/>
              <a:ext cx="1742439" cy="698500"/>
            </a:xfrm>
            <a:custGeom>
              <a:avLst/>
              <a:gdLst/>
              <a:ahLst/>
              <a:cxnLst/>
              <a:rect l="l" t="t" r="r" b="b"/>
              <a:pathLst>
                <a:path w="1742439" h="698500">
                  <a:moveTo>
                    <a:pt x="0" y="697991"/>
                  </a:moveTo>
                  <a:lnTo>
                    <a:pt x="1741931" y="0"/>
                  </a:lnTo>
                </a:path>
              </a:pathLst>
            </a:custGeom>
            <a:ln w="91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218175" y="2726431"/>
              <a:ext cx="91439" cy="76199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949951" y="2790439"/>
              <a:ext cx="330835" cy="664845"/>
            </a:xfrm>
            <a:custGeom>
              <a:avLst/>
              <a:gdLst/>
              <a:ahLst/>
              <a:cxnLst/>
              <a:rect l="l" t="t" r="r" b="b"/>
              <a:pathLst>
                <a:path w="330835" h="664845">
                  <a:moveTo>
                    <a:pt x="0" y="664463"/>
                  </a:moveTo>
                  <a:lnTo>
                    <a:pt x="330707" y="0"/>
                  </a:lnTo>
                </a:path>
              </a:pathLst>
            </a:custGeom>
            <a:ln w="91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234939" y="2734051"/>
              <a:ext cx="74675" cy="92963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3509771" y="3454903"/>
              <a:ext cx="771525" cy="334010"/>
            </a:xfrm>
            <a:custGeom>
              <a:avLst/>
              <a:gdLst/>
              <a:ahLst/>
              <a:cxnLst/>
              <a:rect l="l" t="t" r="r" b="b"/>
              <a:pathLst>
                <a:path w="771525" h="334010">
                  <a:moveTo>
                    <a:pt x="0" y="0"/>
                  </a:moveTo>
                  <a:lnTo>
                    <a:pt x="771143" y="333755"/>
                  </a:lnTo>
                </a:path>
              </a:pathLst>
            </a:custGeom>
            <a:ln w="91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245863" y="3742939"/>
              <a:ext cx="91439" cy="76199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4454142" y="3262379"/>
            <a:ext cx="1358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Microsoft Sans Serif"/>
                <a:cs typeface="Microsoft Sans Serif"/>
              </a:rPr>
              <a:t>U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495290" y="2829562"/>
            <a:ext cx="127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Microsoft Sans Serif"/>
                <a:cs typeface="Microsoft Sans Serif"/>
              </a:rPr>
              <a:t>E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937251" y="3262379"/>
            <a:ext cx="4203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7034" algn="l"/>
              </a:tabLst>
            </a:pPr>
            <a:r>
              <a:rPr sz="1200" u="dashLo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778754" y="3029207"/>
            <a:ext cx="2844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Microsoft Sans Serif"/>
                <a:cs typeface="Microsoft Sans Serif"/>
              </a:rPr>
              <a:t>I</a:t>
            </a:r>
            <a:r>
              <a:rPr sz="600" dirty="0">
                <a:latin typeface="Microsoft Sans Serif"/>
                <a:cs typeface="Microsoft Sans Serif"/>
              </a:rPr>
              <a:t>x</a:t>
            </a:r>
            <a:r>
              <a:rPr sz="1200" dirty="0">
                <a:latin typeface="Microsoft Sans Serif"/>
                <a:cs typeface="Microsoft Sans Serif"/>
              </a:rPr>
              <a:t>Xs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907026" y="3260855"/>
            <a:ext cx="133985" cy="35179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 indent="36195">
              <a:lnSpc>
                <a:spcPct val="78300"/>
              </a:lnSpc>
              <a:spcBef>
                <a:spcPts val="409"/>
              </a:spcBef>
            </a:pPr>
            <a:r>
              <a:rPr sz="1200" dirty="0">
                <a:latin typeface="Times New Roman"/>
                <a:cs typeface="Times New Roman"/>
              </a:rPr>
              <a:t>δ  φ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5309615" y="2734051"/>
            <a:ext cx="0" cy="721360"/>
          </a:xfrm>
          <a:custGeom>
            <a:avLst/>
            <a:gdLst/>
            <a:ahLst/>
            <a:cxnLst/>
            <a:rect l="l" t="t" r="r" b="b"/>
            <a:pathLst>
              <a:path h="721360">
                <a:moveTo>
                  <a:pt x="0" y="0"/>
                </a:moveTo>
                <a:lnTo>
                  <a:pt x="0" y="720851"/>
                </a:lnTo>
              </a:path>
            </a:pathLst>
          </a:custGeom>
          <a:ln w="9139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5181089" y="2904239"/>
            <a:ext cx="11366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φ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42" name="object 4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20</a:t>
            </a:fld>
            <a:endParaRPr spc="-5" dirty="0"/>
          </a:p>
        </p:txBody>
      </p:sp>
      <p:sp>
        <p:nvSpPr>
          <p:cNvPr id="35" name="object 35"/>
          <p:cNvSpPr txBox="1"/>
          <p:nvPr/>
        </p:nvSpPr>
        <p:spPr>
          <a:xfrm>
            <a:off x="706627" y="3693670"/>
            <a:ext cx="6147435" cy="1204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9910" algn="ctr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Microsoft Sans Serif"/>
                <a:cs typeface="Microsoft Sans Serif"/>
              </a:rPr>
              <a:t>I</a:t>
            </a:r>
            <a:endParaRPr sz="1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3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L="12700" marR="5080">
              <a:lnSpc>
                <a:spcPct val="120600"/>
              </a:lnSpc>
            </a:pP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potencia</a:t>
            </a:r>
            <a:r>
              <a:rPr sz="1200" spc="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transmitida</a:t>
            </a:r>
            <a:r>
              <a:rPr sz="1200" spc="5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P,</a:t>
            </a:r>
            <a:r>
              <a:rPr sz="1200" spc="5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desde</a:t>
            </a:r>
            <a:r>
              <a:rPr sz="1200" spc="5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spc="50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borne</a:t>
            </a:r>
            <a:r>
              <a:rPr sz="1200" spc="5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interno</a:t>
            </a:r>
            <a:r>
              <a:rPr sz="1200" spc="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</a:t>
            </a:r>
            <a:r>
              <a:rPr sz="1200" spc="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</a:t>
            </a:r>
            <a:r>
              <a:rPr sz="1200" spc="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</a:t>
            </a:r>
            <a:r>
              <a:rPr sz="1200" spc="50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tensión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2475" i="1" spc="-7" baseline="1683" dirty="0">
                <a:latin typeface="Times New Roman"/>
                <a:cs typeface="Times New Roman"/>
              </a:rPr>
              <a:t>E</a:t>
            </a:r>
            <a:r>
              <a:rPr sz="2475" i="1" spc="-142" baseline="1683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hasta</a:t>
            </a:r>
            <a:r>
              <a:rPr sz="1200" spc="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su</a:t>
            </a:r>
            <a:r>
              <a:rPr sz="1200" spc="55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borne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externo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tensión</a:t>
            </a:r>
            <a:r>
              <a:rPr sz="1200" spc="95" dirty="0">
                <a:latin typeface="Comic Sans MS"/>
                <a:cs typeface="Comic Sans MS"/>
              </a:rPr>
              <a:t> </a:t>
            </a:r>
            <a:r>
              <a:rPr sz="2475" i="1" spc="-15" baseline="3367" dirty="0">
                <a:latin typeface="Times New Roman"/>
                <a:cs typeface="Times New Roman"/>
              </a:rPr>
              <a:t>U</a:t>
            </a:r>
            <a:r>
              <a:rPr sz="2475" i="1" spc="37" baseline="3367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(referencia angular),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se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puede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encontrar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como: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41679" y="4904206"/>
            <a:ext cx="1310005" cy="746125"/>
          </a:xfrm>
          <a:prstGeom prst="rect">
            <a:avLst/>
          </a:prstGeom>
        </p:spPr>
        <p:txBody>
          <a:bodyPr vert="horz" wrap="square" lIns="0" tIns="127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sz="1500" i="1" spc="20" dirty="0">
                <a:latin typeface="Times New Roman"/>
                <a:cs typeface="Times New Roman"/>
              </a:rPr>
              <a:t>E</a:t>
            </a:r>
            <a:r>
              <a:rPr sz="1500" i="1" spc="5" dirty="0">
                <a:latin typeface="Times New Roman"/>
                <a:cs typeface="Times New Roman"/>
              </a:rPr>
              <a:t> </a:t>
            </a:r>
            <a:r>
              <a:rPr sz="1500" spc="20" dirty="0">
                <a:latin typeface="Symbol"/>
                <a:cs typeface="Symbol"/>
              </a:rPr>
              <a:t></a:t>
            </a:r>
            <a:r>
              <a:rPr sz="1500" spc="-200" dirty="0">
                <a:latin typeface="Times New Roman"/>
                <a:cs typeface="Times New Roman"/>
              </a:rPr>
              <a:t> </a:t>
            </a:r>
            <a:r>
              <a:rPr sz="1500" i="1" spc="25" dirty="0">
                <a:latin typeface="Times New Roman"/>
                <a:cs typeface="Times New Roman"/>
              </a:rPr>
              <a:t>U</a:t>
            </a:r>
            <a:r>
              <a:rPr sz="1500" i="1" spc="50" dirty="0">
                <a:latin typeface="Times New Roman"/>
                <a:cs typeface="Times New Roman"/>
              </a:rPr>
              <a:t> </a:t>
            </a:r>
            <a:r>
              <a:rPr sz="1500" spc="20" dirty="0">
                <a:latin typeface="Symbol"/>
                <a:cs typeface="Symbol"/>
              </a:rPr>
              <a:t></a:t>
            </a:r>
            <a:r>
              <a:rPr sz="1500" spc="185" dirty="0">
                <a:latin typeface="Times New Roman"/>
                <a:cs typeface="Times New Roman"/>
              </a:rPr>
              <a:t> </a:t>
            </a:r>
            <a:r>
              <a:rPr sz="1500" i="1" spc="10" dirty="0">
                <a:latin typeface="Times New Roman"/>
                <a:cs typeface="Times New Roman"/>
              </a:rPr>
              <a:t>j</a:t>
            </a:r>
            <a:r>
              <a:rPr sz="1500" i="1" spc="15" dirty="0">
                <a:latin typeface="Times New Roman"/>
                <a:cs typeface="Times New Roman"/>
              </a:rPr>
              <a:t>X</a:t>
            </a:r>
            <a:r>
              <a:rPr sz="1500" i="1" spc="10" dirty="0">
                <a:latin typeface="Times New Roman"/>
                <a:cs typeface="Times New Roman"/>
              </a:rPr>
              <a:t>s</a:t>
            </a:r>
            <a:r>
              <a:rPr sz="1500" i="1" spc="-204" dirty="0">
                <a:latin typeface="Times New Roman"/>
                <a:cs typeface="Times New Roman"/>
              </a:rPr>
              <a:t> </a:t>
            </a:r>
            <a:r>
              <a:rPr sz="1500" spc="20" dirty="0">
                <a:latin typeface="Symbol"/>
                <a:cs typeface="Symbol"/>
              </a:rPr>
              <a:t></a:t>
            </a:r>
            <a:r>
              <a:rPr sz="1500" spc="-114" dirty="0">
                <a:latin typeface="Times New Roman"/>
                <a:cs typeface="Times New Roman"/>
              </a:rPr>
              <a:t> </a:t>
            </a:r>
            <a:r>
              <a:rPr sz="1500" i="1" spc="10" dirty="0">
                <a:latin typeface="Times New Roman"/>
                <a:cs typeface="Times New Roman"/>
              </a:rPr>
              <a:t>I</a:t>
            </a:r>
            <a:endParaRPr sz="1500">
              <a:latin typeface="Times New Roman"/>
              <a:cs typeface="Times New Roman"/>
            </a:endParaRPr>
          </a:p>
          <a:p>
            <a:pPr marL="13970">
              <a:lnSpc>
                <a:spcPct val="100000"/>
              </a:lnSpc>
              <a:spcBef>
                <a:spcPts val="980"/>
              </a:spcBef>
            </a:pPr>
            <a:r>
              <a:rPr sz="1550" i="1" spc="20" dirty="0">
                <a:latin typeface="Times New Roman"/>
                <a:cs typeface="Times New Roman"/>
              </a:rPr>
              <a:t>P</a:t>
            </a:r>
            <a:r>
              <a:rPr sz="1550" i="1" spc="-35" dirty="0">
                <a:latin typeface="Times New Roman"/>
                <a:cs typeface="Times New Roman"/>
              </a:rPr>
              <a:t> </a:t>
            </a:r>
            <a:r>
              <a:rPr sz="1550" spc="15" dirty="0">
                <a:latin typeface="Symbol"/>
                <a:cs typeface="Symbol"/>
              </a:rPr>
              <a:t></a:t>
            </a:r>
            <a:r>
              <a:rPr sz="1550" spc="-204" dirty="0">
                <a:latin typeface="Times New Roman"/>
                <a:cs typeface="Times New Roman"/>
              </a:rPr>
              <a:t> </a:t>
            </a:r>
            <a:r>
              <a:rPr sz="1550" i="1" spc="20" dirty="0">
                <a:latin typeface="Times New Roman"/>
                <a:cs typeface="Times New Roman"/>
              </a:rPr>
              <a:t>U</a:t>
            </a:r>
            <a:r>
              <a:rPr sz="1550" i="1" spc="-20" dirty="0">
                <a:latin typeface="Times New Roman"/>
                <a:cs typeface="Times New Roman"/>
              </a:rPr>
              <a:t> </a:t>
            </a:r>
            <a:r>
              <a:rPr sz="1550" spc="15" dirty="0">
                <a:latin typeface="Symbol"/>
                <a:cs typeface="Symbol"/>
              </a:rPr>
              <a:t></a:t>
            </a:r>
            <a:r>
              <a:rPr sz="1550" spc="-120" dirty="0">
                <a:latin typeface="Times New Roman"/>
                <a:cs typeface="Times New Roman"/>
              </a:rPr>
              <a:t> </a:t>
            </a:r>
            <a:r>
              <a:rPr sz="1550" i="1" spc="10" dirty="0">
                <a:latin typeface="Times New Roman"/>
                <a:cs typeface="Times New Roman"/>
              </a:rPr>
              <a:t>I</a:t>
            </a:r>
            <a:r>
              <a:rPr sz="1550" i="1" spc="-40" dirty="0">
                <a:latin typeface="Times New Roman"/>
                <a:cs typeface="Times New Roman"/>
              </a:rPr>
              <a:t> </a:t>
            </a:r>
            <a:r>
              <a:rPr sz="1550" spc="15" dirty="0">
                <a:latin typeface="Symbol"/>
                <a:cs typeface="Symbol"/>
              </a:rPr>
              <a:t></a:t>
            </a:r>
            <a:r>
              <a:rPr sz="1550" spc="-190" dirty="0">
                <a:latin typeface="Times New Roman"/>
                <a:cs typeface="Times New Roman"/>
              </a:rPr>
              <a:t> </a:t>
            </a:r>
            <a:r>
              <a:rPr sz="1550" spc="15" dirty="0">
                <a:latin typeface="Times New Roman"/>
                <a:cs typeface="Times New Roman"/>
              </a:rPr>
              <a:t>co</a:t>
            </a:r>
            <a:r>
              <a:rPr sz="1550" spc="65" dirty="0">
                <a:latin typeface="Times New Roman"/>
                <a:cs typeface="Times New Roman"/>
              </a:rPr>
              <a:t>s</a:t>
            </a:r>
            <a:r>
              <a:rPr sz="1650" spc="-45" dirty="0">
                <a:latin typeface="Symbol"/>
                <a:cs typeface="Symbol"/>
              </a:rPr>
              <a:t>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696280" y="5074414"/>
            <a:ext cx="321945" cy="5835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(12)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50">
              <a:latin typeface="Comic Sans MS"/>
              <a:cs typeface="Comic Sans MS"/>
            </a:endParaRPr>
          </a:p>
          <a:p>
            <a:pPr marL="34925">
              <a:lnSpc>
                <a:spcPct val="100000"/>
              </a:lnSpc>
            </a:pPr>
            <a:r>
              <a:rPr sz="1200" spc="-5" dirty="0">
                <a:latin typeface="Comic Sans MS"/>
                <a:cs typeface="Comic Sans MS"/>
              </a:rPr>
              <a:t>(13)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65478" y="5809431"/>
            <a:ext cx="6224905" cy="132397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53340">
              <a:lnSpc>
                <a:spcPct val="100000"/>
              </a:lnSpc>
              <a:spcBef>
                <a:spcPts val="755"/>
              </a:spcBef>
            </a:pPr>
            <a:r>
              <a:rPr sz="1200" spc="-5" dirty="0">
                <a:latin typeface="Comic Sans MS"/>
                <a:cs typeface="Comic Sans MS"/>
              </a:rPr>
              <a:t>Se puede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deducir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</a:t>
            </a:r>
            <a:r>
              <a:rPr sz="1200" spc="-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diagrama fasorial:</a:t>
            </a:r>
            <a:endParaRPr sz="1200">
              <a:latin typeface="Comic Sans MS"/>
              <a:cs typeface="Comic Sans MS"/>
            </a:endParaRPr>
          </a:p>
          <a:p>
            <a:pPr marL="88900">
              <a:lnSpc>
                <a:spcPct val="100000"/>
              </a:lnSpc>
              <a:spcBef>
                <a:spcPts val="869"/>
              </a:spcBef>
              <a:tabLst>
                <a:tab pos="2267585" algn="l"/>
                <a:tab pos="2586355" algn="l"/>
                <a:tab pos="5081270" algn="l"/>
              </a:tabLst>
            </a:pPr>
            <a:r>
              <a:rPr sz="1500" i="1" spc="5" dirty="0">
                <a:latin typeface="Times New Roman"/>
                <a:cs typeface="Times New Roman"/>
              </a:rPr>
              <a:t>E</a:t>
            </a:r>
            <a:r>
              <a:rPr sz="1500" i="1" spc="-13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Symbol"/>
                <a:cs typeface="Symbol"/>
              </a:rPr>
              <a:t></a:t>
            </a:r>
            <a:r>
              <a:rPr sz="1500" spc="-120" dirty="0">
                <a:latin typeface="Times New Roman"/>
                <a:cs typeface="Times New Roman"/>
              </a:rPr>
              <a:t> </a:t>
            </a:r>
            <a:r>
              <a:rPr sz="1500" i="1" spc="-15" dirty="0">
                <a:latin typeface="Times New Roman"/>
                <a:cs typeface="Times New Roman"/>
              </a:rPr>
              <a:t>sen</a:t>
            </a:r>
            <a:r>
              <a:rPr sz="1600" spc="-15" dirty="0">
                <a:latin typeface="Symbol"/>
                <a:cs typeface="Symbol"/>
              </a:rPr>
              <a:t></a:t>
            </a:r>
            <a:r>
              <a:rPr sz="1600" spc="16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Symbol"/>
                <a:cs typeface="Symbol"/>
              </a:rPr>
              <a:t></a:t>
            </a:r>
            <a:r>
              <a:rPr sz="1500" spc="95" dirty="0">
                <a:latin typeface="Times New Roman"/>
                <a:cs typeface="Times New Roman"/>
              </a:rPr>
              <a:t> </a:t>
            </a:r>
            <a:r>
              <a:rPr sz="1500" i="1" spc="100" dirty="0">
                <a:latin typeface="Times New Roman"/>
                <a:cs typeface="Times New Roman"/>
              </a:rPr>
              <a:t>X</a:t>
            </a:r>
            <a:r>
              <a:rPr sz="1275" i="1" spc="150" baseline="-22875" dirty="0">
                <a:latin typeface="Times New Roman"/>
                <a:cs typeface="Times New Roman"/>
              </a:rPr>
              <a:t>s</a:t>
            </a:r>
            <a:r>
              <a:rPr sz="1275" i="1" spc="240" baseline="-2287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Symbol"/>
                <a:cs typeface="Symbol"/>
              </a:rPr>
              <a:t></a:t>
            </a:r>
            <a:r>
              <a:rPr sz="1500" spc="-10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I</a:t>
            </a:r>
            <a:r>
              <a:rPr sz="1500" i="1" spc="-3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Symbol"/>
                <a:cs typeface="Symbol"/>
              </a:rPr>
              <a:t></a:t>
            </a:r>
            <a:r>
              <a:rPr sz="1500" spc="-17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cos</a:t>
            </a:r>
            <a:r>
              <a:rPr sz="1600" spc="5" dirty="0">
                <a:latin typeface="Symbol"/>
                <a:cs typeface="Symbol"/>
              </a:rPr>
              <a:t></a:t>
            </a:r>
            <a:r>
              <a:rPr sz="1600" spc="5" dirty="0">
                <a:latin typeface="Times New Roman"/>
                <a:cs typeface="Times New Roman"/>
              </a:rPr>
              <a:t>	</a:t>
            </a:r>
            <a:r>
              <a:rPr sz="1800" spc="-7" baseline="-6944" dirty="0">
                <a:latin typeface="Wingdings"/>
                <a:cs typeface="Wingdings"/>
              </a:rPr>
              <a:t></a:t>
            </a:r>
            <a:r>
              <a:rPr sz="1800" spc="-7" baseline="-6944" dirty="0">
                <a:latin typeface="Times New Roman"/>
                <a:cs typeface="Times New Roman"/>
              </a:rPr>
              <a:t>	</a:t>
            </a:r>
            <a:r>
              <a:rPr sz="1450" i="1" spc="10" dirty="0">
                <a:latin typeface="Times New Roman"/>
                <a:cs typeface="Times New Roman"/>
              </a:rPr>
              <a:t>I</a:t>
            </a:r>
            <a:r>
              <a:rPr sz="1450" i="1" spc="-30" dirty="0">
                <a:latin typeface="Times New Roman"/>
                <a:cs typeface="Times New Roman"/>
              </a:rPr>
              <a:t> </a:t>
            </a:r>
            <a:r>
              <a:rPr sz="1450" spc="20" dirty="0">
                <a:latin typeface="Symbol"/>
                <a:cs typeface="Symbol"/>
              </a:rPr>
              <a:t></a:t>
            </a:r>
            <a:r>
              <a:rPr sz="1450" spc="-160" dirty="0">
                <a:latin typeface="Times New Roman"/>
                <a:cs typeface="Times New Roman"/>
              </a:rPr>
              <a:t> </a:t>
            </a:r>
            <a:r>
              <a:rPr sz="1450" spc="15" dirty="0">
                <a:latin typeface="Times New Roman"/>
                <a:cs typeface="Times New Roman"/>
              </a:rPr>
              <a:t>cos</a:t>
            </a:r>
            <a:r>
              <a:rPr sz="1550" spc="15" dirty="0">
                <a:latin typeface="Symbol"/>
                <a:cs typeface="Symbol"/>
              </a:rPr>
              <a:t></a:t>
            </a:r>
            <a:r>
              <a:rPr sz="1550" spc="50" dirty="0">
                <a:latin typeface="Times New Roman"/>
                <a:cs typeface="Times New Roman"/>
              </a:rPr>
              <a:t> </a:t>
            </a:r>
            <a:r>
              <a:rPr sz="1450" spc="20" dirty="0">
                <a:latin typeface="Symbol"/>
                <a:cs typeface="Symbol"/>
              </a:rPr>
              <a:t>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i="1" spc="20" dirty="0">
                <a:latin typeface="Times New Roman"/>
                <a:cs typeface="Times New Roman"/>
              </a:rPr>
              <a:t>E</a:t>
            </a:r>
            <a:r>
              <a:rPr sz="1450" i="1" spc="-114" dirty="0">
                <a:latin typeface="Times New Roman"/>
                <a:cs typeface="Times New Roman"/>
              </a:rPr>
              <a:t> </a:t>
            </a:r>
            <a:r>
              <a:rPr sz="1450" spc="20" dirty="0">
                <a:latin typeface="Symbol"/>
                <a:cs typeface="Symbol"/>
              </a:rPr>
              <a:t></a:t>
            </a:r>
            <a:r>
              <a:rPr sz="1450" spc="-114" dirty="0">
                <a:latin typeface="Times New Roman"/>
                <a:cs typeface="Times New Roman"/>
              </a:rPr>
              <a:t> </a:t>
            </a:r>
            <a:r>
              <a:rPr sz="1450" i="1" spc="-5" dirty="0">
                <a:latin typeface="Times New Roman"/>
                <a:cs typeface="Times New Roman"/>
              </a:rPr>
              <a:t>sen</a:t>
            </a:r>
            <a:r>
              <a:rPr sz="1550" spc="-5" dirty="0">
                <a:latin typeface="Symbol"/>
                <a:cs typeface="Symbol"/>
              </a:rPr>
              <a:t></a:t>
            </a:r>
            <a:r>
              <a:rPr sz="1550" spc="5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/</a:t>
            </a:r>
            <a:r>
              <a:rPr sz="1450" dirty="0">
                <a:latin typeface="Times New Roman"/>
                <a:cs typeface="Times New Roman"/>
              </a:rPr>
              <a:t> </a:t>
            </a:r>
            <a:r>
              <a:rPr sz="1450" i="1" spc="110" dirty="0">
                <a:latin typeface="Times New Roman"/>
                <a:cs typeface="Times New Roman"/>
              </a:rPr>
              <a:t>X</a:t>
            </a:r>
            <a:r>
              <a:rPr sz="1275" i="1" spc="165" baseline="-22875" dirty="0">
                <a:latin typeface="Times New Roman"/>
                <a:cs typeface="Times New Roman"/>
              </a:rPr>
              <a:t>s	</a:t>
            </a:r>
            <a:r>
              <a:rPr sz="1800" spc="-7" baseline="-6944" dirty="0">
                <a:latin typeface="Comic Sans MS"/>
                <a:cs typeface="Comic Sans MS"/>
              </a:rPr>
              <a:t>(14)</a:t>
            </a:r>
            <a:endParaRPr sz="1800" baseline="-6944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00">
              <a:latin typeface="Comic Sans MS"/>
              <a:cs typeface="Comic Sans MS"/>
            </a:endParaRPr>
          </a:p>
          <a:p>
            <a:pPr marL="53340" marR="43180">
              <a:lnSpc>
                <a:spcPct val="115799"/>
              </a:lnSpc>
            </a:pPr>
            <a:r>
              <a:rPr sz="1200" spc="-5" dirty="0">
                <a:latin typeface="Comic Sans MS"/>
                <a:cs typeface="Comic Sans MS"/>
              </a:rPr>
              <a:t>Si</a:t>
            </a:r>
            <a:r>
              <a:rPr sz="1200" spc="1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1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reemplaza</a:t>
            </a:r>
            <a:r>
              <a:rPr sz="1200" spc="1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(14)</a:t>
            </a:r>
            <a:r>
              <a:rPr sz="1200" spc="1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spc="1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(13),</a:t>
            </a:r>
            <a:r>
              <a:rPr sz="1200" spc="114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1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obtiene</a:t>
            </a:r>
            <a:r>
              <a:rPr sz="1200" spc="1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1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potencia</a:t>
            </a:r>
            <a:r>
              <a:rPr sz="1200" spc="1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activa</a:t>
            </a:r>
            <a:r>
              <a:rPr sz="1200" spc="1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transmitida</a:t>
            </a:r>
            <a:r>
              <a:rPr sz="1200" spc="1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entre</a:t>
            </a:r>
            <a:r>
              <a:rPr sz="1200" spc="1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spc="1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nodo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interno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 G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spc="-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su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borne: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22375" y="7313670"/>
            <a:ext cx="1251585" cy="542925"/>
          </a:xfrm>
          <a:prstGeom prst="rect">
            <a:avLst/>
          </a:prstGeom>
          <a:ln w="6095">
            <a:solidFill>
              <a:srgbClr val="000000"/>
            </a:solidFill>
          </a:ln>
        </p:spPr>
        <p:txBody>
          <a:bodyPr vert="horz" wrap="square" lIns="0" tIns="106045" rIns="0" bIns="0" rtlCol="0">
            <a:spAutoFit/>
          </a:bodyPr>
          <a:lstStyle/>
          <a:p>
            <a:pPr marL="36195">
              <a:lnSpc>
                <a:spcPts val="1530"/>
              </a:lnSpc>
              <a:spcBef>
                <a:spcPts val="835"/>
              </a:spcBef>
            </a:pPr>
            <a:r>
              <a:rPr sz="1500" i="1" spc="-10" dirty="0">
                <a:latin typeface="Times New Roman"/>
                <a:cs typeface="Times New Roman"/>
              </a:rPr>
              <a:t>P</a:t>
            </a:r>
            <a:r>
              <a:rPr sz="1500" i="1" spc="-4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Symbol"/>
                <a:cs typeface="Symbol"/>
              </a:rPr>
              <a:t></a:t>
            </a:r>
            <a:r>
              <a:rPr sz="1500" spc="100" dirty="0">
                <a:latin typeface="Times New Roman"/>
                <a:cs typeface="Times New Roman"/>
              </a:rPr>
              <a:t> </a:t>
            </a:r>
            <a:r>
              <a:rPr sz="2250" i="1" u="sng" spc="-15" baseline="3518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</a:t>
            </a:r>
            <a:r>
              <a:rPr sz="2250" i="1" u="sng" spc="-240" baseline="3518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250" u="sng" spc="89" baseline="3518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</a:t>
            </a:r>
            <a:r>
              <a:rPr sz="2250" i="1" u="sng" spc="-15" baseline="3518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r>
              <a:rPr sz="2250" i="1" spc="179" baseline="35185" dirty="0">
                <a:latin typeface="Times New Roman"/>
                <a:cs typeface="Times New Roman"/>
              </a:rPr>
              <a:t> </a:t>
            </a:r>
            <a:r>
              <a:rPr sz="1500" i="1" spc="-10" dirty="0">
                <a:latin typeface="Times New Roman"/>
                <a:cs typeface="Times New Roman"/>
              </a:rPr>
              <a:t>se</a:t>
            </a:r>
            <a:r>
              <a:rPr sz="1500" i="1" spc="-5" dirty="0">
                <a:latin typeface="Times New Roman"/>
                <a:cs typeface="Times New Roman"/>
              </a:rPr>
              <a:t>n</a:t>
            </a:r>
            <a:r>
              <a:rPr sz="1500" i="1" spc="-185" dirty="0">
                <a:latin typeface="Times New Roman"/>
                <a:cs typeface="Times New Roman"/>
              </a:rPr>
              <a:t> </a:t>
            </a:r>
            <a:r>
              <a:rPr sz="1550" spc="-30" dirty="0">
                <a:latin typeface="Symbol"/>
                <a:cs typeface="Symbol"/>
              </a:rPr>
              <a:t></a:t>
            </a:r>
            <a:endParaRPr sz="1550">
              <a:latin typeface="Symbol"/>
              <a:cs typeface="Symbol"/>
            </a:endParaRPr>
          </a:p>
          <a:p>
            <a:pPr marR="124460" algn="ctr">
              <a:lnSpc>
                <a:spcPts val="1470"/>
              </a:lnSpc>
            </a:pPr>
            <a:r>
              <a:rPr sz="1500" i="1" spc="80" dirty="0">
                <a:latin typeface="Times New Roman"/>
                <a:cs typeface="Times New Roman"/>
              </a:rPr>
              <a:t>X</a:t>
            </a:r>
            <a:r>
              <a:rPr sz="1275" i="1" spc="120" baseline="-22875" dirty="0">
                <a:latin typeface="Times New Roman"/>
                <a:cs typeface="Times New Roman"/>
              </a:rPr>
              <a:t>s</a:t>
            </a:r>
            <a:endParaRPr sz="1275" baseline="-22875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735825" y="7503669"/>
            <a:ext cx="2990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(15)</a:t>
            </a:r>
            <a:endParaRPr sz="12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987720"/>
            <a:ext cx="6144895" cy="45783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>
              <a:lnSpc>
                <a:spcPct val="114500"/>
              </a:lnSpc>
              <a:spcBef>
                <a:spcPts val="125"/>
              </a:spcBef>
            </a:pP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18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puede</a:t>
            </a:r>
            <a:r>
              <a:rPr sz="1200" spc="1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obtener</a:t>
            </a:r>
            <a:r>
              <a:rPr sz="1200" spc="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una</a:t>
            </a:r>
            <a:r>
              <a:rPr sz="1200" spc="18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expresión</a:t>
            </a:r>
            <a:r>
              <a:rPr sz="1200" spc="18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general</a:t>
            </a:r>
            <a:r>
              <a:rPr sz="1200" spc="18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1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18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potencia</a:t>
            </a:r>
            <a:r>
              <a:rPr sz="1200" spc="195" dirty="0">
                <a:latin typeface="Comic Sans MS"/>
                <a:cs typeface="Comic Sans MS"/>
              </a:rPr>
              <a:t> </a:t>
            </a:r>
            <a:r>
              <a:rPr sz="1250" i="1" spc="-25" dirty="0">
                <a:latin typeface="Comic Sans MS"/>
                <a:cs typeface="Comic Sans MS"/>
              </a:rPr>
              <a:t>Pij</a:t>
            </a:r>
            <a:r>
              <a:rPr sz="1250" i="1" spc="170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que</a:t>
            </a:r>
            <a:r>
              <a:rPr sz="1200" spc="1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1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transfiere</a:t>
            </a:r>
            <a:r>
              <a:rPr sz="1200" spc="17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19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un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punto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 a </a:t>
            </a:r>
            <a:r>
              <a:rPr sz="1200" dirty="0">
                <a:latin typeface="Comic Sans MS"/>
                <a:cs typeface="Comic Sans MS"/>
              </a:rPr>
              <a:t>otro </a:t>
            </a:r>
            <a:r>
              <a:rPr sz="1200" spc="-5" dirty="0">
                <a:latin typeface="Comic Sans MS"/>
                <a:cs typeface="Comic Sans MS"/>
              </a:rPr>
              <a:t>j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través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una inductancia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Xij: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34221" y="2343906"/>
            <a:ext cx="2379345" cy="1062355"/>
            <a:chOff x="734221" y="2343906"/>
            <a:chExt cx="2379345" cy="1062355"/>
          </a:xfrm>
        </p:grpSpPr>
        <p:sp>
          <p:nvSpPr>
            <p:cNvPr id="4" name="object 4"/>
            <p:cNvSpPr/>
            <p:nvPr/>
          </p:nvSpPr>
          <p:spPr>
            <a:xfrm>
              <a:off x="1062227" y="2610607"/>
              <a:ext cx="0" cy="382905"/>
            </a:xfrm>
            <a:custGeom>
              <a:avLst/>
              <a:gdLst/>
              <a:ahLst/>
              <a:cxnLst/>
              <a:rect l="l" t="t" r="r" b="b"/>
              <a:pathLst>
                <a:path h="382905">
                  <a:moveTo>
                    <a:pt x="0" y="0"/>
                  </a:moveTo>
                  <a:lnTo>
                    <a:pt x="0" y="382523"/>
                  </a:lnTo>
                </a:path>
              </a:pathLst>
            </a:custGeom>
            <a:ln w="285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62227" y="2795011"/>
              <a:ext cx="643255" cy="0"/>
            </a:xfrm>
            <a:custGeom>
              <a:avLst/>
              <a:gdLst/>
              <a:ahLst/>
              <a:cxnLst/>
              <a:rect l="l" t="t" r="r" b="b"/>
              <a:pathLst>
                <a:path w="643255">
                  <a:moveTo>
                    <a:pt x="0" y="0"/>
                  </a:moveTo>
                  <a:lnTo>
                    <a:pt x="643127" y="0"/>
                  </a:lnTo>
                </a:path>
              </a:pathLst>
            </a:custGeom>
            <a:ln w="67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863595" y="2610607"/>
              <a:ext cx="0" cy="382905"/>
            </a:xfrm>
            <a:custGeom>
              <a:avLst/>
              <a:gdLst/>
              <a:ahLst/>
              <a:cxnLst/>
              <a:rect l="l" t="t" r="r" b="b"/>
              <a:pathLst>
                <a:path h="382905">
                  <a:moveTo>
                    <a:pt x="0" y="0"/>
                  </a:moveTo>
                  <a:lnTo>
                    <a:pt x="0" y="382523"/>
                  </a:lnTo>
                </a:path>
              </a:pathLst>
            </a:custGeom>
            <a:ln w="285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220467" y="2795011"/>
              <a:ext cx="643255" cy="0"/>
            </a:xfrm>
            <a:custGeom>
              <a:avLst/>
              <a:gdLst/>
              <a:ahLst/>
              <a:cxnLst/>
              <a:rect l="l" t="t" r="r" b="b"/>
              <a:pathLst>
                <a:path w="643255">
                  <a:moveTo>
                    <a:pt x="643127" y="0"/>
                  </a:moveTo>
                  <a:lnTo>
                    <a:pt x="0" y="0"/>
                  </a:lnTo>
                </a:path>
              </a:pathLst>
            </a:custGeom>
            <a:ln w="67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91639" y="2749291"/>
              <a:ext cx="528955" cy="90170"/>
            </a:xfrm>
            <a:custGeom>
              <a:avLst/>
              <a:gdLst/>
              <a:ahLst/>
              <a:cxnLst/>
              <a:rect l="l" t="t" r="r" b="b"/>
              <a:pathLst>
                <a:path w="528955" h="90169">
                  <a:moveTo>
                    <a:pt x="0" y="79247"/>
                  </a:moveTo>
                  <a:lnTo>
                    <a:pt x="0" y="71627"/>
                  </a:lnTo>
                  <a:lnTo>
                    <a:pt x="1523" y="64007"/>
                  </a:lnTo>
                  <a:lnTo>
                    <a:pt x="3047" y="56387"/>
                  </a:lnTo>
                  <a:lnTo>
                    <a:pt x="4571" y="48767"/>
                  </a:lnTo>
                  <a:lnTo>
                    <a:pt x="7619" y="42671"/>
                  </a:lnTo>
                  <a:lnTo>
                    <a:pt x="10667" y="36575"/>
                  </a:lnTo>
                  <a:lnTo>
                    <a:pt x="13715" y="30479"/>
                  </a:lnTo>
                  <a:lnTo>
                    <a:pt x="18287" y="24383"/>
                  </a:lnTo>
                  <a:lnTo>
                    <a:pt x="22859" y="19811"/>
                  </a:lnTo>
                  <a:lnTo>
                    <a:pt x="27431" y="15239"/>
                  </a:lnTo>
                  <a:lnTo>
                    <a:pt x="32003" y="10667"/>
                  </a:lnTo>
                  <a:lnTo>
                    <a:pt x="38099" y="7619"/>
                  </a:lnTo>
                  <a:lnTo>
                    <a:pt x="44195" y="4571"/>
                  </a:lnTo>
                  <a:lnTo>
                    <a:pt x="47243" y="3047"/>
                  </a:lnTo>
                  <a:lnTo>
                    <a:pt x="50291" y="3047"/>
                  </a:lnTo>
                  <a:lnTo>
                    <a:pt x="53339" y="1523"/>
                  </a:lnTo>
                  <a:lnTo>
                    <a:pt x="56387" y="1523"/>
                  </a:lnTo>
                  <a:lnTo>
                    <a:pt x="60959" y="0"/>
                  </a:lnTo>
                  <a:lnTo>
                    <a:pt x="74675" y="0"/>
                  </a:lnTo>
                  <a:lnTo>
                    <a:pt x="77723" y="1523"/>
                  </a:lnTo>
                  <a:lnTo>
                    <a:pt x="80771" y="1523"/>
                  </a:lnTo>
                  <a:lnTo>
                    <a:pt x="83819" y="3047"/>
                  </a:lnTo>
                  <a:lnTo>
                    <a:pt x="86867" y="4571"/>
                  </a:lnTo>
                  <a:lnTo>
                    <a:pt x="89915" y="6095"/>
                  </a:lnTo>
                  <a:lnTo>
                    <a:pt x="96011" y="7619"/>
                  </a:lnTo>
                  <a:lnTo>
                    <a:pt x="100583" y="12191"/>
                  </a:lnTo>
                  <a:lnTo>
                    <a:pt x="106679" y="16763"/>
                  </a:lnTo>
                  <a:lnTo>
                    <a:pt x="111251" y="19811"/>
                  </a:lnTo>
                  <a:lnTo>
                    <a:pt x="115823" y="25907"/>
                  </a:lnTo>
                  <a:lnTo>
                    <a:pt x="118871" y="30479"/>
                  </a:lnTo>
                  <a:lnTo>
                    <a:pt x="123443" y="36575"/>
                  </a:lnTo>
                  <a:lnTo>
                    <a:pt x="126491" y="44195"/>
                  </a:lnTo>
                  <a:lnTo>
                    <a:pt x="128015" y="50291"/>
                  </a:lnTo>
                  <a:lnTo>
                    <a:pt x="131063" y="57911"/>
                  </a:lnTo>
                  <a:lnTo>
                    <a:pt x="132587" y="65531"/>
                  </a:lnTo>
                  <a:lnTo>
                    <a:pt x="132587" y="79247"/>
                  </a:lnTo>
                  <a:lnTo>
                    <a:pt x="132587" y="64007"/>
                  </a:lnTo>
                  <a:lnTo>
                    <a:pt x="134111" y="56387"/>
                  </a:lnTo>
                  <a:lnTo>
                    <a:pt x="137159" y="48767"/>
                  </a:lnTo>
                  <a:lnTo>
                    <a:pt x="138683" y="42671"/>
                  </a:lnTo>
                  <a:lnTo>
                    <a:pt x="141731" y="36575"/>
                  </a:lnTo>
                  <a:lnTo>
                    <a:pt x="146303" y="30479"/>
                  </a:lnTo>
                  <a:lnTo>
                    <a:pt x="150875" y="24383"/>
                  </a:lnTo>
                  <a:lnTo>
                    <a:pt x="153923" y="19811"/>
                  </a:lnTo>
                  <a:lnTo>
                    <a:pt x="160019" y="15239"/>
                  </a:lnTo>
                  <a:lnTo>
                    <a:pt x="164591" y="10667"/>
                  </a:lnTo>
                  <a:lnTo>
                    <a:pt x="170687" y="7619"/>
                  </a:lnTo>
                  <a:lnTo>
                    <a:pt x="176783" y="4571"/>
                  </a:lnTo>
                  <a:lnTo>
                    <a:pt x="179831" y="3047"/>
                  </a:lnTo>
                  <a:lnTo>
                    <a:pt x="182879" y="3047"/>
                  </a:lnTo>
                  <a:lnTo>
                    <a:pt x="185927" y="1523"/>
                  </a:lnTo>
                  <a:lnTo>
                    <a:pt x="188975" y="1523"/>
                  </a:lnTo>
                  <a:lnTo>
                    <a:pt x="192023" y="0"/>
                  </a:lnTo>
                  <a:lnTo>
                    <a:pt x="205739" y="0"/>
                  </a:lnTo>
                  <a:lnTo>
                    <a:pt x="208787" y="1523"/>
                  </a:lnTo>
                  <a:lnTo>
                    <a:pt x="211835" y="1523"/>
                  </a:lnTo>
                  <a:lnTo>
                    <a:pt x="214883" y="3047"/>
                  </a:lnTo>
                  <a:lnTo>
                    <a:pt x="219455" y="4571"/>
                  </a:lnTo>
                  <a:lnTo>
                    <a:pt x="220979" y="6095"/>
                  </a:lnTo>
                  <a:lnTo>
                    <a:pt x="227075" y="7619"/>
                  </a:lnTo>
                  <a:lnTo>
                    <a:pt x="233171" y="12191"/>
                  </a:lnTo>
                  <a:lnTo>
                    <a:pt x="239267" y="16763"/>
                  </a:lnTo>
                  <a:lnTo>
                    <a:pt x="243839" y="19811"/>
                  </a:lnTo>
                  <a:lnTo>
                    <a:pt x="246887" y="25907"/>
                  </a:lnTo>
                  <a:lnTo>
                    <a:pt x="251459" y="30479"/>
                  </a:lnTo>
                  <a:lnTo>
                    <a:pt x="254507" y="36575"/>
                  </a:lnTo>
                  <a:lnTo>
                    <a:pt x="259079" y="44195"/>
                  </a:lnTo>
                  <a:lnTo>
                    <a:pt x="260603" y="50291"/>
                  </a:lnTo>
                  <a:lnTo>
                    <a:pt x="262127" y="57911"/>
                  </a:lnTo>
                  <a:lnTo>
                    <a:pt x="263651" y="65531"/>
                  </a:lnTo>
                  <a:lnTo>
                    <a:pt x="265175" y="68579"/>
                  </a:lnTo>
                  <a:lnTo>
                    <a:pt x="265175" y="79247"/>
                  </a:lnTo>
                  <a:lnTo>
                    <a:pt x="265175" y="64007"/>
                  </a:lnTo>
                  <a:lnTo>
                    <a:pt x="266699" y="56387"/>
                  </a:lnTo>
                  <a:lnTo>
                    <a:pt x="268223" y="48767"/>
                  </a:lnTo>
                  <a:lnTo>
                    <a:pt x="271271" y="42671"/>
                  </a:lnTo>
                  <a:lnTo>
                    <a:pt x="274319" y="36575"/>
                  </a:lnTo>
                  <a:lnTo>
                    <a:pt x="278891" y="30479"/>
                  </a:lnTo>
                  <a:lnTo>
                    <a:pt x="281939" y="24383"/>
                  </a:lnTo>
                  <a:lnTo>
                    <a:pt x="286511" y="19811"/>
                  </a:lnTo>
                  <a:lnTo>
                    <a:pt x="291083" y="15239"/>
                  </a:lnTo>
                  <a:lnTo>
                    <a:pt x="297179" y="10667"/>
                  </a:lnTo>
                  <a:lnTo>
                    <a:pt x="303275" y="7619"/>
                  </a:lnTo>
                  <a:lnTo>
                    <a:pt x="307847" y="4571"/>
                  </a:lnTo>
                  <a:lnTo>
                    <a:pt x="310895" y="3047"/>
                  </a:lnTo>
                  <a:lnTo>
                    <a:pt x="315467" y="3047"/>
                  </a:lnTo>
                  <a:lnTo>
                    <a:pt x="316991" y="1523"/>
                  </a:lnTo>
                  <a:lnTo>
                    <a:pt x="321563" y="1523"/>
                  </a:lnTo>
                  <a:lnTo>
                    <a:pt x="324611" y="0"/>
                  </a:lnTo>
                  <a:lnTo>
                    <a:pt x="338327" y="0"/>
                  </a:lnTo>
                  <a:lnTo>
                    <a:pt x="341375" y="1523"/>
                  </a:lnTo>
                  <a:lnTo>
                    <a:pt x="344423" y="1523"/>
                  </a:lnTo>
                  <a:lnTo>
                    <a:pt x="347471" y="3047"/>
                  </a:lnTo>
                  <a:lnTo>
                    <a:pt x="350519" y="4571"/>
                  </a:lnTo>
                  <a:lnTo>
                    <a:pt x="353567" y="6095"/>
                  </a:lnTo>
                  <a:lnTo>
                    <a:pt x="359663" y="7619"/>
                  </a:lnTo>
                  <a:lnTo>
                    <a:pt x="365759" y="12191"/>
                  </a:lnTo>
                  <a:lnTo>
                    <a:pt x="370331" y="16763"/>
                  </a:lnTo>
                  <a:lnTo>
                    <a:pt x="374903" y="19811"/>
                  </a:lnTo>
                  <a:lnTo>
                    <a:pt x="379475" y="25907"/>
                  </a:lnTo>
                  <a:lnTo>
                    <a:pt x="384047" y="30479"/>
                  </a:lnTo>
                  <a:lnTo>
                    <a:pt x="387095" y="36575"/>
                  </a:lnTo>
                  <a:lnTo>
                    <a:pt x="390143" y="44195"/>
                  </a:lnTo>
                  <a:lnTo>
                    <a:pt x="393191" y="50291"/>
                  </a:lnTo>
                  <a:lnTo>
                    <a:pt x="394715" y="57911"/>
                  </a:lnTo>
                  <a:lnTo>
                    <a:pt x="396239" y="65531"/>
                  </a:lnTo>
                  <a:lnTo>
                    <a:pt x="396239" y="79247"/>
                  </a:lnTo>
                  <a:lnTo>
                    <a:pt x="396239" y="71627"/>
                  </a:lnTo>
                  <a:lnTo>
                    <a:pt x="397763" y="64007"/>
                  </a:lnTo>
                  <a:lnTo>
                    <a:pt x="399287" y="56387"/>
                  </a:lnTo>
                  <a:lnTo>
                    <a:pt x="400811" y="48767"/>
                  </a:lnTo>
                  <a:lnTo>
                    <a:pt x="403859" y="42671"/>
                  </a:lnTo>
                  <a:lnTo>
                    <a:pt x="405383" y="36575"/>
                  </a:lnTo>
                  <a:lnTo>
                    <a:pt x="409955" y="30479"/>
                  </a:lnTo>
                  <a:lnTo>
                    <a:pt x="414527" y="24383"/>
                  </a:lnTo>
                  <a:lnTo>
                    <a:pt x="417575" y="19811"/>
                  </a:lnTo>
                  <a:lnTo>
                    <a:pt x="423671" y="15239"/>
                  </a:lnTo>
                  <a:lnTo>
                    <a:pt x="428243" y="10667"/>
                  </a:lnTo>
                  <a:lnTo>
                    <a:pt x="434339" y="7619"/>
                  </a:lnTo>
                  <a:lnTo>
                    <a:pt x="440435" y="4571"/>
                  </a:lnTo>
                  <a:lnTo>
                    <a:pt x="443483" y="3047"/>
                  </a:lnTo>
                  <a:lnTo>
                    <a:pt x="446531" y="3047"/>
                  </a:lnTo>
                  <a:lnTo>
                    <a:pt x="449579" y="1523"/>
                  </a:lnTo>
                  <a:lnTo>
                    <a:pt x="452627" y="1523"/>
                  </a:lnTo>
                  <a:lnTo>
                    <a:pt x="455675" y="0"/>
                  </a:lnTo>
                  <a:lnTo>
                    <a:pt x="469391" y="0"/>
                  </a:lnTo>
                  <a:lnTo>
                    <a:pt x="473963" y="1523"/>
                  </a:lnTo>
                  <a:lnTo>
                    <a:pt x="475487" y="1523"/>
                  </a:lnTo>
                  <a:lnTo>
                    <a:pt x="480059" y="3047"/>
                  </a:lnTo>
                  <a:lnTo>
                    <a:pt x="483107" y="4571"/>
                  </a:lnTo>
                  <a:lnTo>
                    <a:pt x="486155" y="6095"/>
                  </a:lnTo>
                  <a:lnTo>
                    <a:pt x="492251" y="7619"/>
                  </a:lnTo>
                  <a:lnTo>
                    <a:pt x="496823" y="12191"/>
                  </a:lnTo>
                  <a:lnTo>
                    <a:pt x="502919" y="16763"/>
                  </a:lnTo>
                  <a:lnTo>
                    <a:pt x="507491" y="19811"/>
                  </a:lnTo>
                  <a:lnTo>
                    <a:pt x="512063" y="25907"/>
                  </a:lnTo>
                  <a:lnTo>
                    <a:pt x="515111" y="30479"/>
                  </a:lnTo>
                  <a:lnTo>
                    <a:pt x="519683" y="36575"/>
                  </a:lnTo>
                  <a:lnTo>
                    <a:pt x="522731" y="44195"/>
                  </a:lnTo>
                  <a:lnTo>
                    <a:pt x="524255" y="50291"/>
                  </a:lnTo>
                  <a:lnTo>
                    <a:pt x="525779" y="57911"/>
                  </a:lnTo>
                  <a:lnTo>
                    <a:pt x="527303" y="65531"/>
                  </a:lnTo>
                  <a:lnTo>
                    <a:pt x="527303" y="68579"/>
                  </a:lnTo>
                  <a:lnTo>
                    <a:pt x="528827" y="73151"/>
                  </a:lnTo>
                  <a:lnTo>
                    <a:pt x="528827" y="79247"/>
                  </a:lnTo>
                </a:path>
                <a:path w="528955" h="90169">
                  <a:moveTo>
                    <a:pt x="0" y="79247"/>
                  </a:moveTo>
                  <a:lnTo>
                    <a:pt x="0" y="89915"/>
                  </a:lnTo>
                </a:path>
                <a:path w="528955" h="90169">
                  <a:moveTo>
                    <a:pt x="528827" y="79247"/>
                  </a:moveTo>
                  <a:lnTo>
                    <a:pt x="528827" y="8991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14827" y="2439918"/>
              <a:ext cx="134112" cy="45262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199387" y="2982463"/>
              <a:ext cx="311150" cy="0"/>
            </a:xfrm>
            <a:custGeom>
              <a:avLst/>
              <a:gdLst/>
              <a:ahLst/>
              <a:cxnLst/>
              <a:rect l="l" t="t" r="r" b="b"/>
              <a:pathLst>
                <a:path w="311150">
                  <a:moveTo>
                    <a:pt x="0" y="0"/>
                  </a:moveTo>
                  <a:lnTo>
                    <a:pt x="310895" y="0"/>
                  </a:lnTo>
                </a:path>
              </a:pathLst>
            </a:custGeom>
            <a:ln w="196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10283" y="2948935"/>
              <a:ext cx="100965" cy="67310"/>
            </a:xfrm>
            <a:custGeom>
              <a:avLst/>
              <a:gdLst/>
              <a:ahLst/>
              <a:cxnLst/>
              <a:rect l="l" t="t" r="r" b="b"/>
              <a:pathLst>
                <a:path w="100965" h="67310">
                  <a:moveTo>
                    <a:pt x="0" y="0"/>
                  </a:moveTo>
                  <a:lnTo>
                    <a:pt x="0" y="67055"/>
                  </a:lnTo>
                  <a:lnTo>
                    <a:pt x="100583" y="335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14143" y="2578602"/>
              <a:ext cx="170687" cy="45262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16736" y="2842254"/>
              <a:ext cx="24384" cy="35204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66215" y="2343906"/>
              <a:ext cx="112775" cy="29717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772155" y="2455159"/>
              <a:ext cx="207645" cy="143510"/>
            </a:xfrm>
            <a:custGeom>
              <a:avLst/>
              <a:gdLst/>
              <a:ahLst/>
              <a:cxnLst/>
              <a:rect l="l" t="t" r="r" b="b"/>
              <a:pathLst>
                <a:path w="207644" h="143510">
                  <a:moveTo>
                    <a:pt x="207263" y="0"/>
                  </a:moveTo>
                  <a:lnTo>
                    <a:pt x="207263" y="129539"/>
                  </a:lnTo>
                </a:path>
                <a:path w="207644" h="143510">
                  <a:moveTo>
                    <a:pt x="0" y="12191"/>
                  </a:moveTo>
                  <a:lnTo>
                    <a:pt x="0" y="143255"/>
                  </a:lnTo>
                </a:path>
              </a:pathLst>
            </a:custGeom>
            <a:ln w="67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84859" y="2452110"/>
              <a:ext cx="129540" cy="118872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37615" y="2430775"/>
              <a:ext cx="205740" cy="142240"/>
            </a:xfrm>
            <a:custGeom>
              <a:avLst/>
              <a:gdLst/>
              <a:ahLst/>
              <a:cxnLst/>
              <a:rect l="l" t="t" r="r" b="b"/>
              <a:pathLst>
                <a:path w="205740" h="142239">
                  <a:moveTo>
                    <a:pt x="0" y="12191"/>
                  </a:moveTo>
                  <a:lnTo>
                    <a:pt x="0" y="141731"/>
                  </a:lnTo>
                </a:path>
                <a:path w="205740" h="142239">
                  <a:moveTo>
                    <a:pt x="205739" y="0"/>
                  </a:moveTo>
                  <a:lnTo>
                    <a:pt x="205739" y="129539"/>
                  </a:lnTo>
                </a:path>
              </a:pathLst>
            </a:custGeom>
            <a:ln w="67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02801" y="2921156"/>
              <a:ext cx="186620" cy="20338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20495" y="2953506"/>
              <a:ext cx="24384" cy="35204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602645" y="2921156"/>
              <a:ext cx="212528" cy="20338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714243" y="2953506"/>
              <a:ext cx="36575" cy="452627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200911" y="2673091"/>
              <a:ext cx="269875" cy="0"/>
            </a:xfrm>
            <a:custGeom>
              <a:avLst/>
              <a:gdLst/>
              <a:ahLst/>
              <a:cxnLst/>
              <a:rect l="l" t="t" r="r" b="b"/>
              <a:pathLst>
                <a:path w="269875">
                  <a:moveTo>
                    <a:pt x="0" y="0"/>
                  </a:moveTo>
                  <a:lnTo>
                    <a:pt x="269747" y="0"/>
                  </a:lnTo>
                </a:path>
              </a:pathLst>
            </a:custGeom>
            <a:ln w="1963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459991" y="2631943"/>
              <a:ext cx="128270" cy="83820"/>
            </a:xfrm>
            <a:custGeom>
              <a:avLst/>
              <a:gdLst/>
              <a:ahLst/>
              <a:cxnLst/>
              <a:rect l="l" t="t" r="r" b="b"/>
              <a:pathLst>
                <a:path w="128269" h="83819">
                  <a:moveTo>
                    <a:pt x="0" y="0"/>
                  </a:moveTo>
                  <a:lnTo>
                    <a:pt x="0" y="83819"/>
                  </a:lnTo>
                  <a:lnTo>
                    <a:pt x="128015" y="411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37487" y="2506974"/>
              <a:ext cx="158496" cy="45262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997708" y="2366766"/>
              <a:ext cx="115824" cy="384048"/>
            </a:xfrm>
            <a:prstGeom prst="rect">
              <a:avLst/>
            </a:prstGeom>
          </p:spPr>
        </p:pic>
      </p:grpSp>
      <p:grpSp>
        <p:nvGrpSpPr>
          <p:cNvPr id="26" name="object 26"/>
          <p:cNvGrpSpPr/>
          <p:nvPr/>
        </p:nvGrpSpPr>
        <p:grpSpPr>
          <a:xfrm>
            <a:off x="3777138" y="1545997"/>
            <a:ext cx="1595120" cy="1930400"/>
            <a:chOff x="3777138" y="1545997"/>
            <a:chExt cx="1595120" cy="1930400"/>
          </a:xfrm>
        </p:grpSpPr>
        <p:sp>
          <p:nvSpPr>
            <p:cNvPr id="27" name="object 27"/>
            <p:cNvSpPr/>
            <p:nvPr/>
          </p:nvSpPr>
          <p:spPr>
            <a:xfrm>
              <a:off x="3777996" y="1546854"/>
              <a:ext cx="1292860" cy="1191895"/>
            </a:xfrm>
            <a:custGeom>
              <a:avLst/>
              <a:gdLst/>
              <a:ahLst/>
              <a:cxnLst/>
              <a:rect l="l" t="t" r="r" b="b"/>
              <a:pathLst>
                <a:path w="1292860" h="1191895">
                  <a:moveTo>
                    <a:pt x="1236514" y="44495"/>
                  </a:moveTo>
                  <a:lnTo>
                    <a:pt x="1524" y="1182624"/>
                  </a:lnTo>
                  <a:lnTo>
                    <a:pt x="0" y="1184148"/>
                  </a:lnTo>
                  <a:lnTo>
                    <a:pt x="0" y="1187196"/>
                  </a:lnTo>
                  <a:lnTo>
                    <a:pt x="3048" y="1190244"/>
                  </a:lnTo>
                  <a:lnTo>
                    <a:pt x="6096" y="1191768"/>
                  </a:lnTo>
                  <a:lnTo>
                    <a:pt x="7620" y="1188720"/>
                  </a:lnTo>
                  <a:lnTo>
                    <a:pt x="1243884" y="52325"/>
                  </a:lnTo>
                  <a:lnTo>
                    <a:pt x="1236514" y="44495"/>
                  </a:lnTo>
                  <a:close/>
                </a:path>
                <a:path w="1292860" h="1191895">
                  <a:moveTo>
                    <a:pt x="1279475" y="35052"/>
                  </a:moveTo>
                  <a:lnTo>
                    <a:pt x="1251204" y="35052"/>
                  </a:lnTo>
                  <a:lnTo>
                    <a:pt x="1252728" y="38100"/>
                  </a:lnTo>
                  <a:lnTo>
                    <a:pt x="1254252" y="39624"/>
                  </a:lnTo>
                  <a:lnTo>
                    <a:pt x="1254252" y="42672"/>
                  </a:lnTo>
                  <a:lnTo>
                    <a:pt x="1252728" y="44196"/>
                  </a:lnTo>
                  <a:lnTo>
                    <a:pt x="1243884" y="52325"/>
                  </a:lnTo>
                  <a:lnTo>
                    <a:pt x="1264920" y="74676"/>
                  </a:lnTo>
                  <a:lnTo>
                    <a:pt x="1279475" y="35052"/>
                  </a:lnTo>
                  <a:close/>
                </a:path>
                <a:path w="1292860" h="1191895">
                  <a:moveTo>
                    <a:pt x="1292352" y="0"/>
                  </a:moveTo>
                  <a:lnTo>
                    <a:pt x="1216152" y="22860"/>
                  </a:lnTo>
                  <a:lnTo>
                    <a:pt x="1236514" y="44495"/>
                  </a:lnTo>
                  <a:lnTo>
                    <a:pt x="1245108" y="36576"/>
                  </a:lnTo>
                  <a:lnTo>
                    <a:pt x="1248156" y="35052"/>
                  </a:lnTo>
                  <a:lnTo>
                    <a:pt x="1279475" y="35052"/>
                  </a:lnTo>
                  <a:lnTo>
                    <a:pt x="12923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777995" y="1546855"/>
              <a:ext cx="1292860" cy="1191895"/>
            </a:xfrm>
            <a:custGeom>
              <a:avLst/>
              <a:gdLst/>
              <a:ahLst/>
              <a:cxnLst/>
              <a:rect l="l" t="t" r="r" b="b"/>
              <a:pathLst>
                <a:path w="1292860" h="1191895">
                  <a:moveTo>
                    <a:pt x="1523" y="1182623"/>
                  </a:moveTo>
                  <a:lnTo>
                    <a:pt x="1245107" y="36575"/>
                  </a:lnTo>
                  <a:lnTo>
                    <a:pt x="1248155" y="35051"/>
                  </a:lnTo>
                  <a:lnTo>
                    <a:pt x="1251203" y="35051"/>
                  </a:lnTo>
                  <a:lnTo>
                    <a:pt x="1252727" y="38099"/>
                  </a:lnTo>
                  <a:lnTo>
                    <a:pt x="1254251" y="39623"/>
                  </a:lnTo>
                  <a:lnTo>
                    <a:pt x="1254251" y="42671"/>
                  </a:lnTo>
                  <a:lnTo>
                    <a:pt x="1252727" y="44195"/>
                  </a:lnTo>
                  <a:lnTo>
                    <a:pt x="7619" y="1188719"/>
                  </a:lnTo>
                  <a:lnTo>
                    <a:pt x="6095" y="1191767"/>
                  </a:lnTo>
                  <a:lnTo>
                    <a:pt x="3047" y="1190243"/>
                  </a:lnTo>
                  <a:lnTo>
                    <a:pt x="1523" y="1188719"/>
                  </a:lnTo>
                  <a:lnTo>
                    <a:pt x="0" y="1187195"/>
                  </a:lnTo>
                  <a:lnTo>
                    <a:pt x="0" y="1184147"/>
                  </a:lnTo>
                  <a:lnTo>
                    <a:pt x="1523" y="1182623"/>
                  </a:lnTo>
                  <a:close/>
                </a:path>
                <a:path w="1292860" h="1191895">
                  <a:moveTo>
                    <a:pt x="1216151" y="22859"/>
                  </a:moveTo>
                  <a:lnTo>
                    <a:pt x="1292351" y="0"/>
                  </a:lnTo>
                  <a:lnTo>
                    <a:pt x="1264919" y="74675"/>
                  </a:lnTo>
                  <a:lnTo>
                    <a:pt x="1216151" y="22859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777996" y="2727954"/>
              <a:ext cx="1292860" cy="448309"/>
            </a:xfrm>
            <a:custGeom>
              <a:avLst/>
              <a:gdLst/>
              <a:ahLst/>
              <a:cxnLst/>
              <a:rect l="l" t="t" r="r" b="b"/>
              <a:pathLst>
                <a:path w="1292860" h="448310">
                  <a:moveTo>
                    <a:pt x="1223017" y="418316"/>
                  </a:moveTo>
                  <a:lnTo>
                    <a:pt x="1213104" y="448056"/>
                  </a:lnTo>
                  <a:lnTo>
                    <a:pt x="1292352" y="437388"/>
                  </a:lnTo>
                  <a:lnTo>
                    <a:pt x="1278996" y="423672"/>
                  </a:lnTo>
                  <a:lnTo>
                    <a:pt x="1237488" y="423672"/>
                  </a:lnTo>
                  <a:lnTo>
                    <a:pt x="1234440" y="422148"/>
                  </a:lnTo>
                  <a:lnTo>
                    <a:pt x="1223017" y="418316"/>
                  </a:lnTo>
                  <a:close/>
                </a:path>
                <a:path w="1292860" h="448310">
                  <a:moveTo>
                    <a:pt x="1235964" y="379476"/>
                  </a:moveTo>
                  <a:lnTo>
                    <a:pt x="1226065" y="409172"/>
                  </a:lnTo>
                  <a:lnTo>
                    <a:pt x="1237488" y="413004"/>
                  </a:lnTo>
                  <a:lnTo>
                    <a:pt x="1240536" y="414528"/>
                  </a:lnTo>
                  <a:lnTo>
                    <a:pt x="1242060" y="417576"/>
                  </a:lnTo>
                  <a:lnTo>
                    <a:pt x="1240536" y="419100"/>
                  </a:lnTo>
                  <a:lnTo>
                    <a:pt x="1239012" y="422148"/>
                  </a:lnTo>
                  <a:lnTo>
                    <a:pt x="1237488" y="423672"/>
                  </a:lnTo>
                  <a:lnTo>
                    <a:pt x="1278996" y="423672"/>
                  </a:lnTo>
                  <a:lnTo>
                    <a:pt x="1235964" y="379476"/>
                  </a:lnTo>
                  <a:close/>
                </a:path>
                <a:path w="1292860" h="448310">
                  <a:moveTo>
                    <a:pt x="6096" y="0"/>
                  </a:moveTo>
                  <a:lnTo>
                    <a:pt x="4572" y="0"/>
                  </a:lnTo>
                  <a:lnTo>
                    <a:pt x="1524" y="1524"/>
                  </a:lnTo>
                  <a:lnTo>
                    <a:pt x="1524" y="3048"/>
                  </a:lnTo>
                  <a:lnTo>
                    <a:pt x="0" y="6096"/>
                  </a:lnTo>
                  <a:lnTo>
                    <a:pt x="1524" y="9144"/>
                  </a:lnTo>
                  <a:lnTo>
                    <a:pt x="3048" y="9144"/>
                  </a:lnTo>
                  <a:lnTo>
                    <a:pt x="1223017" y="418316"/>
                  </a:lnTo>
                  <a:lnTo>
                    <a:pt x="1226065" y="409172"/>
                  </a:lnTo>
                  <a:lnTo>
                    <a:pt x="60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777995" y="2727955"/>
              <a:ext cx="1292860" cy="448309"/>
            </a:xfrm>
            <a:custGeom>
              <a:avLst/>
              <a:gdLst/>
              <a:ahLst/>
              <a:cxnLst/>
              <a:rect l="l" t="t" r="r" b="b"/>
              <a:pathLst>
                <a:path w="1292860" h="448310">
                  <a:moveTo>
                    <a:pt x="6095" y="0"/>
                  </a:moveTo>
                  <a:lnTo>
                    <a:pt x="1237487" y="413003"/>
                  </a:lnTo>
                  <a:lnTo>
                    <a:pt x="1240535" y="414527"/>
                  </a:lnTo>
                  <a:lnTo>
                    <a:pt x="1242059" y="417575"/>
                  </a:lnTo>
                  <a:lnTo>
                    <a:pt x="1240535" y="419099"/>
                  </a:lnTo>
                  <a:lnTo>
                    <a:pt x="1239011" y="422147"/>
                  </a:lnTo>
                  <a:lnTo>
                    <a:pt x="1237487" y="423671"/>
                  </a:lnTo>
                  <a:lnTo>
                    <a:pt x="1234439" y="422147"/>
                  </a:lnTo>
                  <a:lnTo>
                    <a:pt x="3047" y="9143"/>
                  </a:lnTo>
                  <a:lnTo>
                    <a:pt x="1523" y="9143"/>
                  </a:lnTo>
                  <a:lnTo>
                    <a:pt x="0" y="6095"/>
                  </a:lnTo>
                  <a:lnTo>
                    <a:pt x="1523" y="3047"/>
                  </a:lnTo>
                  <a:lnTo>
                    <a:pt x="1523" y="1523"/>
                  </a:lnTo>
                  <a:lnTo>
                    <a:pt x="4571" y="0"/>
                  </a:lnTo>
                  <a:lnTo>
                    <a:pt x="6095" y="0"/>
                  </a:lnTo>
                  <a:close/>
                </a:path>
                <a:path w="1292860" h="448310">
                  <a:moveTo>
                    <a:pt x="1235963" y="379475"/>
                  </a:moveTo>
                  <a:lnTo>
                    <a:pt x="1292351" y="437387"/>
                  </a:lnTo>
                  <a:lnTo>
                    <a:pt x="1213103" y="448055"/>
                  </a:lnTo>
                  <a:lnTo>
                    <a:pt x="1235963" y="379475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035296" y="1546854"/>
              <a:ext cx="71755" cy="1621790"/>
            </a:xfrm>
            <a:custGeom>
              <a:avLst/>
              <a:gdLst/>
              <a:ahLst/>
              <a:cxnLst/>
              <a:rect l="l" t="t" r="r" b="b"/>
              <a:pathLst>
                <a:path w="71754" h="1621789">
                  <a:moveTo>
                    <a:pt x="39624" y="71628"/>
                  </a:moveTo>
                  <a:lnTo>
                    <a:pt x="30480" y="71628"/>
                  </a:lnTo>
                  <a:lnTo>
                    <a:pt x="30480" y="1620012"/>
                  </a:lnTo>
                  <a:lnTo>
                    <a:pt x="33528" y="1621536"/>
                  </a:lnTo>
                  <a:lnTo>
                    <a:pt x="38100" y="1621536"/>
                  </a:lnTo>
                  <a:lnTo>
                    <a:pt x="39624" y="1620012"/>
                  </a:lnTo>
                  <a:lnTo>
                    <a:pt x="39624" y="71628"/>
                  </a:lnTo>
                  <a:close/>
                </a:path>
                <a:path w="71754" h="1621789">
                  <a:moveTo>
                    <a:pt x="35052" y="0"/>
                  </a:moveTo>
                  <a:lnTo>
                    <a:pt x="0" y="71628"/>
                  </a:lnTo>
                  <a:lnTo>
                    <a:pt x="30480" y="71628"/>
                  </a:lnTo>
                  <a:lnTo>
                    <a:pt x="30480" y="57912"/>
                  </a:lnTo>
                  <a:lnTo>
                    <a:pt x="33528" y="54864"/>
                  </a:lnTo>
                  <a:lnTo>
                    <a:pt x="63067" y="54864"/>
                  </a:lnTo>
                  <a:lnTo>
                    <a:pt x="35052" y="0"/>
                  </a:lnTo>
                  <a:close/>
                </a:path>
                <a:path w="71754" h="1621789">
                  <a:moveTo>
                    <a:pt x="63067" y="54864"/>
                  </a:moveTo>
                  <a:lnTo>
                    <a:pt x="38100" y="54864"/>
                  </a:lnTo>
                  <a:lnTo>
                    <a:pt x="39624" y="57912"/>
                  </a:lnTo>
                  <a:lnTo>
                    <a:pt x="39624" y="71628"/>
                  </a:lnTo>
                  <a:lnTo>
                    <a:pt x="71628" y="71628"/>
                  </a:lnTo>
                  <a:lnTo>
                    <a:pt x="63067" y="548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035295" y="1546855"/>
              <a:ext cx="71755" cy="1621790"/>
            </a:xfrm>
            <a:custGeom>
              <a:avLst/>
              <a:gdLst/>
              <a:ahLst/>
              <a:cxnLst/>
              <a:rect l="l" t="t" r="r" b="b"/>
              <a:pathLst>
                <a:path w="71754" h="1621789">
                  <a:moveTo>
                    <a:pt x="30479" y="1618487"/>
                  </a:moveTo>
                  <a:lnTo>
                    <a:pt x="30479" y="59435"/>
                  </a:lnTo>
                  <a:lnTo>
                    <a:pt x="30479" y="57911"/>
                  </a:lnTo>
                  <a:lnTo>
                    <a:pt x="33527" y="54863"/>
                  </a:lnTo>
                  <a:lnTo>
                    <a:pt x="35051" y="54863"/>
                  </a:lnTo>
                  <a:lnTo>
                    <a:pt x="38099" y="54863"/>
                  </a:lnTo>
                  <a:lnTo>
                    <a:pt x="39623" y="57911"/>
                  </a:lnTo>
                  <a:lnTo>
                    <a:pt x="39623" y="59435"/>
                  </a:lnTo>
                  <a:lnTo>
                    <a:pt x="39623" y="1618487"/>
                  </a:lnTo>
                  <a:lnTo>
                    <a:pt x="39623" y="1620011"/>
                  </a:lnTo>
                  <a:lnTo>
                    <a:pt x="38099" y="1621535"/>
                  </a:lnTo>
                  <a:lnTo>
                    <a:pt x="35051" y="1621535"/>
                  </a:lnTo>
                  <a:lnTo>
                    <a:pt x="33527" y="1621535"/>
                  </a:lnTo>
                  <a:lnTo>
                    <a:pt x="30479" y="1620011"/>
                  </a:lnTo>
                  <a:lnTo>
                    <a:pt x="30479" y="1618487"/>
                  </a:lnTo>
                  <a:close/>
                </a:path>
                <a:path w="71754" h="1621789">
                  <a:moveTo>
                    <a:pt x="0" y="71627"/>
                  </a:moveTo>
                  <a:lnTo>
                    <a:pt x="35051" y="0"/>
                  </a:lnTo>
                  <a:lnTo>
                    <a:pt x="71627" y="71627"/>
                  </a:lnTo>
                  <a:lnTo>
                    <a:pt x="0" y="7162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777996" y="2729478"/>
              <a:ext cx="1287780" cy="9525"/>
            </a:xfrm>
            <a:custGeom>
              <a:avLst/>
              <a:gdLst/>
              <a:ahLst/>
              <a:cxnLst/>
              <a:rect l="l" t="t" r="r" b="b"/>
              <a:pathLst>
                <a:path w="1287779" h="9525">
                  <a:moveTo>
                    <a:pt x="33528" y="0"/>
                  </a:moveTo>
                  <a:lnTo>
                    <a:pt x="1524" y="0"/>
                  </a:lnTo>
                  <a:lnTo>
                    <a:pt x="0" y="1524"/>
                  </a:lnTo>
                  <a:lnTo>
                    <a:pt x="0" y="6096"/>
                  </a:lnTo>
                  <a:lnTo>
                    <a:pt x="1524" y="9144"/>
                  </a:lnTo>
                  <a:lnTo>
                    <a:pt x="33528" y="9144"/>
                  </a:lnTo>
                  <a:lnTo>
                    <a:pt x="35052" y="6096"/>
                  </a:lnTo>
                  <a:lnTo>
                    <a:pt x="35052" y="1524"/>
                  </a:lnTo>
                  <a:lnTo>
                    <a:pt x="33528" y="0"/>
                  </a:lnTo>
                  <a:close/>
                </a:path>
                <a:path w="1287779" h="9525">
                  <a:moveTo>
                    <a:pt x="96012" y="0"/>
                  </a:moveTo>
                  <a:lnTo>
                    <a:pt x="64008" y="0"/>
                  </a:lnTo>
                  <a:lnTo>
                    <a:pt x="62484" y="1524"/>
                  </a:lnTo>
                  <a:lnTo>
                    <a:pt x="62484" y="6096"/>
                  </a:lnTo>
                  <a:lnTo>
                    <a:pt x="64008" y="9144"/>
                  </a:lnTo>
                  <a:lnTo>
                    <a:pt x="96012" y="9144"/>
                  </a:lnTo>
                  <a:lnTo>
                    <a:pt x="97536" y="6096"/>
                  </a:lnTo>
                  <a:lnTo>
                    <a:pt x="97536" y="1524"/>
                  </a:lnTo>
                  <a:lnTo>
                    <a:pt x="96012" y="0"/>
                  </a:lnTo>
                  <a:close/>
                </a:path>
                <a:path w="1287779" h="9525">
                  <a:moveTo>
                    <a:pt x="158496" y="0"/>
                  </a:moveTo>
                  <a:lnTo>
                    <a:pt x="126492" y="0"/>
                  </a:lnTo>
                  <a:lnTo>
                    <a:pt x="124968" y="1524"/>
                  </a:lnTo>
                  <a:lnTo>
                    <a:pt x="124968" y="6096"/>
                  </a:lnTo>
                  <a:lnTo>
                    <a:pt x="126492" y="9144"/>
                  </a:lnTo>
                  <a:lnTo>
                    <a:pt x="158496" y="9144"/>
                  </a:lnTo>
                  <a:lnTo>
                    <a:pt x="161544" y="6096"/>
                  </a:lnTo>
                  <a:lnTo>
                    <a:pt x="161544" y="1524"/>
                  </a:lnTo>
                  <a:lnTo>
                    <a:pt x="158496" y="0"/>
                  </a:lnTo>
                  <a:close/>
                </a:path>
                <a:path w="1287779" h="9525">
                  <a:moveTo>
                    <a:pt x="220980" y="0"/>
                  </a:moveTo>
                  <a:lnTo>
                    <a:pt x="190500" y="0"/>
                  </a:lnTo>
                  <a:lnTo>
                    <a:pt x="187452" y="1524"/>
                  </a:lnTo>
                  <a:lnTo>
                    <a:pt x="187452" y="6096"/>
                  </a:lnTo>
                  <a:lnTo>
                    <a:pt x="190500" y="9144"/>
                  </a:lnTo>
                  <a:lnTo>
                    <a:pt x="220980" y="9144"/>
                  </a:lnTo>
                  <a:lnTo>
                    <a:pt x="224028" y="6096"/>
                  </a:lnTo>
                  <a:lnTo>
                    <a:pt x="224028" y="1524"/>
                  </a:lnTo>
                  <a:lnTo>
                    <a:pt x="220980" y="0"/>
                  </a:lnTo>
                  <a:close/>
                </a:path>
                <a:path w="1287779" h="9525">
                  <a:moveTo>
                    <a:pt x="283464" y="0"/>
                  </a:moveTo>
                  <a:lnTo>
                    <a:pt x="252984" y="0"/>
                  </a:lnTo>
                  <a:lnTo>
                    <a:pt x="249936" y="1524"/>
                  </a:lnTo>
                  <a:lnTo>
                    <a:pt x="249936" y="6096"/>
                  </a:lnTo>
                  <a:lnTo>
                    <a:pt x="252984" y="9144"/>
                  </a:lnTo>
                  <a:lnTo>
                    <a:pt x="283464" y="9144"/>
                  </a:lnTo>
                  <a:lnTo>
                    <a:pt x="286512" y="6096"/>
                  </a:lnTo>
                  <a:lnTo>
                    <a:pt x="286512" y="1524"/>
                  </a:lnTo>
                  <a:lnTo>
                    <a:pt x="283464" y="0"/>
                  </a:lnTo>
                  <a:close/>
                </a:path>
                <a:path w="1287779" h="9525">
                  <a:moveTo>
                    <a:pt x="347472" y="0"/>
                  </a:moveTo>
                  <a:lnTo>
                    <a:pt x="315468" y="0"/>
                  </a:lnTo>
                  <a:lnTo>
                    <a:pt x="312420" y="1524"/>
                  </a:lnTo>
                  <a:lnTo>
                    <a:pt x="312420" y="6096"/>
                  </a:lnTo>
                  <a:lnTo>
                    <a:pt x="315468" y="9144"/>
                  </a:lnTo>
                  <a:lnTo>
                    <a:pt x="347472" y="9144"/>
                  </a:lnTo>
                  <a:lnTo>
                    <a:pt x="348996" y="6096"/>
                  </a:lnTo>
                  <a:lnTo>
                    <a:pt x="348996" y="1524"/>
                  </a:lnTo>
                  <a:lnTo>
                    <a:pt x="347472" y="0"/>
                  </a:lnTo>
                  <a:close/>
                </a:path>
                <a:path w="1287779" h="9525">
                  <a:moveTo>
                    <a:pt x="409956" y="0"/>
                  </a:moveTo>
                  <a:lnTo>
                    <a:pt x="377952" y="0"/>
                  </a:lnTo>
                  <a:lnTo>
                    <a:pt x="374904" y="1524"/>
                  </a:lnTo>
                  <a:lnTo>
                    <a:pt x="374904" y="6096"/>
                  </a:lnTo>
                  <a:lnTo>
                    <a:pt x="377952" y="9144"/>
                  </a:lnTo>
                  <a:lnTo>
                    <a:pt x="409956" y="9144"/>
                  </a:lnTo>
                  <a:lnTo>
                    <a:pt x="411480" y="6096"/>
                  </a:lnTo>
                  <a:lnTo>
                    <a:pt x="411480" y="1524"/>
                  </a:lnTo>
                  <a:lnTo>
                    <a:pt x="409956" y="0"/>
                  </a:lnTo>
                  <a:close/>
                </a:path>
                <a:path w="1287779" h="9525">
                  <a:moveTo>
                    <a:pt x="472440" y="0"/>
                  </a:moveTo>
                  <a:lnTo>
                    <a:pt x="440436" y="0"/>
                  </a:lnTo>
                  <a:lnTo>
                    <a:pt x="437388" y="1524"/>
                  </a:lnTo>
                  <a:lnTo>
                    <a:pt x="437388" y="6096"/>
                  </a:lnTo>
                  <a:lnTo>
                    <a:pt x="440436" y="9144"/>
                  </a:lnTo>
                  <a:lnTo>
                    <a:pt x="472440" y="9144"/>
                  </a:lnTo>
                  <a:lnTo>
                    <a:pt x="473964" y="6096"/>
                  </a:lnTo>
                  <a:lnTo>
                    <a:pt x="473964" y="1524"/>
                  </a:lnTo>
                  <a:lnTo>
                    <a:pt x="472440" y="0"/>
                  </a:lnTo>
                  <a:close/>
                </a:path>
                <a:path w="1287779" h="9525">
                  <a:moveTo>
                    <a:pt x="534924" y="0"/>
                  </a:moveTo>
                  <a:lnTo>
                    <a:pt x="502920" y="0"/>
                  </a:lnTo>
                  <a:lnTo>
                    <a:pt x="501396" y="1524"/>
                  </a:lnTo>
                  <a:lnTo>
                    <a:pt x="501396" y="6096"/>
                  </a:lnTo>
                  <a:lnTo>
                    <a:pt x="502920" y="9144"/>
                  </a:lnTo>
                  <a:lnTo>
                    <a:pt x="534924" y="9144"/>
                  </a:lnTo>
                  <a:lnTo>
                    <a:pt x="536448" y="6096"/>
                  </a:lnTo>
                  <a:lnTo>
                    <a:pt x="536448" y="1524"/>
                  </a:lnTo>
                  <a:lnTo>
                    <a:pt x="534924" y="0"/>
                  </a:lnTo>
                  <a:close/>
                </a:path>
                <a:path w="1287779" h="9525">
                  <a:moveTo>
                    <a:pt x="597408" y="0"/>
                  </a:moveTo>
                  <a:lnTo>
                    <a:pt x="565404" y="0"/>
                  </a:lnTo>
                  <a:lnTo>
                    <a:pt x="563880" y="1524"/>
                  </a:lnTo>
                  <a:lnTo>
                    <a:pt x="563880" y="6096"/>
                  </a:lnTo>
                  <a:lnTo>
                    <a:pt x="565404" y="9144"/>
                  </a:lnTo>
                  <a:lnTo>
                    <a:pt x="597408" y="9144"/>
                  </a:lnTo>
                  <a:lnTo>
                    <a:pt x="598932" y="6096"/>
                  </a:lnTo>
                  <a:lnTo>
                    <a:pt x="598932" y="1524"/>
                  </a:lnTo>
                  <a:lnTo>
                    <a:pt x="597408" y="0"/>
                  </a:lnTo>
                  <a:close/>
                </a:path>
                <a:path w="1287779" h="9525">
                  <a:moveTo>
                    <a:pt x="659892" y="0"/>
                  </a:moveTo>
                  <a:lnTo>
                    <a:pt x="627888" y="0"/>
                  </a:lnTo>
                  <a:lnTo>
                    <a:pt x="626364" y="1524"/>
                  </a:lnTo>
                  <a:lnTo>
                    <a:pt x="626364" y="6096"/>
                  </a:lnTo>
                  <a:lnTo>
                    <a:pt x="627888" y="9144"/>
                  </a:lnTo>
                  <a:lnTo>
                    <a:pt x="659892" y="9144"/>
                  </a:lnTo>
                  <a:lnTo>
                    <a:pt x="661416" y="6096"/>
                  </a:lnTo>
                  <a:lnTo>
                    <a:pt x="661416" y="1524"/>
                  </a:lnTo>
                  <a:lnTo>
                    <a:pt x="659892" y="0"/>
                  </a:lnTo>
                  <a:close/>
                </a:path>
                <a:path w="1287779" h="9525">
                  <a:moveTo>
                    <a:pt x="722376" y="0"/>
                  </a:moveTo>
                  <a:lnTo>
                    <a:pt x="690372" y="0"/>
                  </a:lnTo>
                  <a:lnTo>
                    <a:pt x="688848" y="1524"/>
                  </a:lnTo>
                  <a:lnTo>
                    <a:pt x="688848" y="6096"/>
                  </a:lnTo>
                  <a:lnTo>
                    <a:pt x="690372" y="9144"/>
                  </a:lnTo>
                  <a:lnTo>
                    <a:pt x="722376" y="9144"/>
                  </a:lnTo>
                  <a:lnTo>
                    <a:pt x="723900" y="6096"/>
                  </a:lnTo>
                  <a:lnTo>
                    <a:pt x="723900" y="1524"/>
                  </a:lnTo>
                  <a:lnTo>
                    <a:pt x="722376" y="0"/>
                  </a:lnTo>
                  <a:close/>
                </a:path>
                <a:path w="1287779" h="9525">
                  <a:moveTo>
                    <a:pt x="784860" y="0"/>
                  </a:moveTo>
                  <a:lnTo>
                    <a:pt x="752856" y="0"/>
                  </a:lnTo>
                  <a:lnTo>
                    <a:pt x="751332" y="1524"/>
                  </a:lnTo>
                  <a:lnTo>
                    <a:pt x="751332" y="6096"/>
                  </a:lnTo>
                  <a:lnTo>
                    <a:pt x="752856" y="9144"/>
                  </a:lnTo>
                  <a:lnTo>
                    <a:pt x="784860" y="9144"/>
                  </a:lnTo>
                  <a:lnTo>
                    <a:pt x="786384" y="6096"/>
                  </a:lnTo>
                  <a:lnTo>
                    <a:pt x="786384" y="1524"/>
                  </a:lnTo>
                  <a:lnTo>
                    <a:pt x="784860" y="0"/>
                  </a:lnTo>
                  <a:close/>
                </a:path>
                <a:path w="1287779" h="9525">
                  <a:moveTo>
                    <a:pt x="847344" y="0"/>
                  </a:moveTo>
                  <a:lnTo>
                    <a:pt x="815340" y="0"/>
                  </a:lnTo>
                  <a:lnTo>
                    <a:pt x="813816" y="1524"/>
                  </a:lnTo>
                  <a:lnTo>
                    <a:pt x="813816" y="6096"/>
                  </a:lnTo>
                  <a:lnTo>
                    <a:pt x="815340" y="9144"/>
                  </a:lnTo>
                  <a:lnTo>
                    <a:pt x="847344" y="9144"/>
                  </a:lnTo>
                  <a:lnTo>
                    <a:pt x="848868" y="6096"/>
                  </a:lnTo>
                  <a:lnTo>
                    <a:pt x="848868" y="1524"/>
                  </a:lnTo>
                  <a:lnTo>
                    <a:pt x="847344" y="0"/>
                  </a:lnTo>
                  <a:close/>
                </a:path>
                <a:path w="1287779" h="9525">
                  <a:moveTo>
                    <a:pt x="909828" y="0"/>
                  </a:moveTo>
                  <a:lnTo>
                    <a:pt x="877824" y="0"/>
                  </a:lnTo>
                  <a:lnTo>
                    <a:pt x="876300" y="1524"/>
                  </a:lnTo>
                  <a:lnTo>
                    <a:pt x="876300" y="6096"/>
                  </a:lnTo>
                  <a:lnTo>
                    <a:pt x="877824" y="9144"/>
                  </a:lnTo>
                  <a:lnTo>
                    <a:pt x="909828" y="9144"/>
                  </a:lnTo>
                  <a:lnTo>
                    <a:pt x="912876" y="6096"/>
                  </a:lnTo>
                  <a:lnTo>
                    <a:pt x="912876" y="1524"/>
                  </a:lnTo>
                  <a:lnTo>
                    <a:pt x="909828" y="0"/>
                  </a:lnTo>
                  <a:close/>
                </a:path>
                <a:path w="1287779" h="9525">
                  <a:moveTo>
                    <a:pt x="972312" y="0"/>
                  </a:moveTo>
                  <a:lnTo>
                    <a:pt x="940308" y="0"/>
                  </a:lnTo>
                  <a:lnTo>
                    <a:pt x="938784" y="1524"/>
                  </a:lnTo>
                  <a:lnTo>
                    <a:pt x="938784" y="6096"/>
                  </a:lnTo>
                  <a:lnTo>
                    <a:pt x="940308" y="9144"/>
                  </a:lnTo>
                  <a:lnTo>
                    <a:pt x="972312" y="9144"/>
                  </a:lnTo>
                  <a:lnTo>
                    <a:pt x="975360" y="6096"/>
                  </a:lnTo>
                  <a:lnTo>
                    <a:pt x="975360" y="1524"/>
                  </a:lnTo>
                  <a:lnTo>
                    <a:pt x="972312" y="0"/>
                  </a:lnTo>
                  <a:close/>
                </a:path>
                <a:path w="1287779" h="9525">
                  <a:moveTo>
                    <a:pt x="1034796" y="0"/>
                  </a:moveTo>
                  <a:lnTo>
                    <a:pt x="1004316" y="0"/>
                  </a:lnTo>
                  <a:lnTo>
                    <a:pt x="1001268" y="1524"/>
                  </a:lnTo>
                  <a:lnTo>
                    <a:pt x="1001268" y="6096"/>
                  </a:lnTo>
                  <a:lnTo>
                    <a:pt x="1004316" y="9144"/>
                  </a:lnTo>
                  <a:lnTo>
                    <a:pt x="1034796" y="9144"/>
                  </a:lnTo>
                  <a:lnTo>
                    <a:pt x="1037844" y="6096"/>
                  </a:lnTo>
                  <a:lnTo>
                    <a:pt x="1037844" y="1524"/>
                  </a:lnTo>
                  <a:lnTo>
                    <a:pt x="1034796" y="0"/>
                  </a:lnTo>
                  <a:close/>
                </a:path>
                <a:path w="1287779" h="9525">
                  <a:moveTo>
                    <a:pt x="1097280" y="0"/>
                  </a:moveTo>
                  <a:lnTo>
                    <a:pt x="1066800" y="0"/>
                  </a:lnTo>
                  <a:lnTo>
                    <a:pt x="1063752" y="1524"/>
                  </a:lnTo>
                  <a:lnTo>
                    <a:pt x="1063752" y="6096"/>
                  </a:lnTo>
                  <a:lnTo>
                    <a:pt x="1066800" y="9144"/>
                  </a:lnTo>
                  <a:lnTo>
                    <a:pt x="1097280" y="9144"/>
                  </a:lnTo>
                  <a:lnTo>
                    <a:pt x="1100328" y="6096"/>
                  </a:lnTo>
                  <a:lnTo>
                    <a:pt x="1100328" y="1524"/>
                  </a:lnTo>
                  <a:lnTo>
                    <a:pt x="1097280" y="0"/>
                  </a:lnTo>
                  <a:close/>
                </a:path>
                <a:path w="1287779" h="9525">
                  <a:moveTo>
                    <a:pt x="1161288" y="0"/>
                  </a:moveTo>
                  <a:lnTo>
                    <a:pt x="1129284" y="0"/>
                  </a:lnTo>
                  <a:lnTo>
                    <a:pt x="1126236" y="1524"/>
                  </a:lnTo>
                  <a:lnTo>
                    <a:pt x="1126236" y="6096"/>
                  </a:lnTo>
                  <a:lnTo>
                    <a:pt x="1129284" y="9144"/>
                  </a:lnTo>
                  <a:lnTo>
                    <a:pt x="1161288" y="9144"/>
                  </a:lnTo>
                  <a:lnTo>
                    <a:pt x="1162812" y="6096"/>
                  </a:lnTo>
                  <a:lnTo>
                    <a:pt x="1162812" y="1524"/>
                  </a:lnTo>
                  <a:lnTo>
                    <a:pt x="1161288" y="0"/>
                  </a:lnTo>
                  <a:close/>
                </a:path>
                <a:path w="1287779" h="9525">
                  <a:moveTo>
                    <a:pt x="1223772" y="0"/>
                  </a:moveTo>
                  <a:lnTo>
                    <a:pt x="1191768" y="0"/>
                  </a:lnTo>
                  <a:lnTo>
                    <a:pt x="1188720" y="1524"/>
                  </a:lnTo>
                  <a:lnTo>
                    <a:pt x="1188720" y="6096"/>
                  </a:lnTo>
                  <a:lnTo>
                    <a:pt x="1191768" y="9144"/>
                  </a:lnTo>
                  <a:lnTo>
                    <a:pt x="1223772" y="9144"/>
                  </a:lnTo>
                  <a:lnTo>
                    <a:pt x="1225296" y="6096"/>
                  </a:lnTo>
                  <a:lnTo>
                    <a:pt x="1225296" y="1524"/>
                  </a:lnTo>
                  <a:lnTo>
                    <a:pt x="1223772" y="0"/>
                  </a:lnTo>
                  <a:close/>
                </a:path>
                <a:path w="1287779" h="9525">
                  <a:moveTo>
                    <a:pt x="1286256" y="0"/>
                  </a:moveTo>
                  <a:lnTo>
                    <a:pt x="1254252" y="0"/>
                  </a:lnTo>
                  <a:lnTo>
                    <a:pt x="1252728" y="1524"/>
                  </a:lnTo>
                  <a:lnTo>
                    <a:pt x="1252728" y="6096"/>
                  </a:lnTo>
                  <a:lnTo>
                    <a:pt x="1254252" y="9144"/>
                  </a:lnTo>
                  <a:lnTo>
                    <a:pt x="1286256" y="9144"/>
                  </a:lnTo>
                  <a:lnTo>
                    <a:pt x="1287780" y="6096"/>
                  </a:lnTo>
                  <a:lnTo>
                    <a:pt x="1287780" y="1524"/>
                  </a:lnTo>
                  <a:lnTo>
                    <a:pt x="12862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777995" y="2729479"/>
              <a:ext cx="1287780" cy="9525"/>
            </a:xfrm>
            <a:custGeom>
              <a:avLst/>
              <a:gdLst/>
              <a:ahLst/>
              <a:cxnLst/>
              <a:rect l="l" t="t" r="r" b="b"/>
              <a:pathLst>
                <a:path w="1287779" h="9525">
                  <a:moveTo>
                    <a:pt x="4571" y="0"/>
                  </a:moveTo>
                  <a:lnTo>
                    <a:pt x="30479" y="0"/>
                  </a:lnTo>
                  <a:lnTo>
                    <a:pt x="33527" y="0"/>
                  </a:lnTo>
                  <a:lnTo>
                    <a:pt x="35051" y="1523"/>
                  </a:lnTo>
                  <a:lnTo>
                    <a:pt x="35051" y="4571"/>
                  </a:lnTo>
                  <a:lnTo>
                    <a:pt x="35051" y="6095"/>
                  </a:lnTo>
                  <a:lnTo>
                    <a:pt x="33527" y="9143"/>
                  </a:lnTo>
                  <a:lnTo>
                    <a:pt x="30479" y="9143"/>
                  </a:lnTo>
                  <a:lnTo>
                    <a:pt x="4571" y="9143"/>
                  </a:lnTo>
                  <a:lnTo>
                    <a:pt x="1523" y="9143"/>
                  </a:lnTo>
                  <a:lnTo>
                    <a:pt x="0" y="6095"/>
                  </a:lnTo>
                  <a:lnTo>
                    <a:pt x="0" y="4571"/>
                  </a:lnTo>
                  <a:lnTo>
                    <a:pt x="0" y="1523"/>
                  </a:lnTo>
                  <a:lnTo>
                    <a:pt x="1523" y="0"/>
                  </a:lnTo>
                  <a:lnTo>
                    <a:pt x="4571" y="0"/>
                  </a:lnTo>
                  <a:close/>
                </a:path>
                <a:path w="1287779" h="9525">
                  <a:moveTo>
                    <a:pt x="67055" y="0"/>
                  </a:moveTo>
                  <a:lnTo>
                    <a:pt x="94487" y="0"/>
                  </a:lnTo>
                  <a:lnTo>
                    <a:pt x="96011" y="0"/>
                  </a:lnTo>
                  <a:lnTo>
                    <a:pt x="97535" y="1523"/>
                  </a:lnTo>
                  <a:lnTo>
                    <a:pt x="97535" y="4571"/>
                  </a:lnTo>
                  <a:lnTo>
                    <a:pt x="97535" y="6095"/>
                  </a:lnTo>
                  <a:lnTo>
                    <a:pt x="96011" y="9143"/>
                  </a:lnTo>
                  <a:lnTo>
                    <a:pt x="94487" y="9143"/>
                  </a:lnTo>
                  <a:lnTo>
                    <a:pt x="67055" y="9143"/>
                  </a:lnTo>
                  <a:lnTo>
                    <a:pt x="64007" y="9143"/>
                  </a:lnTo>
                  <a:lnTo>
                    <a:pt x="62483" y="6095"/>
                  </a:lnTo>
                  <a:lnTo>
                    <a:pt x="62483" y="4571"/>
                  </a:lnTo>
                  <a:lnTo>
                    <a:pt x="62483" y="1523"/>
                  </a:lnTo>
                  <a:lnTo>
                    <a:pt x="64007" y="0"/>
                  </a:lnTo>
                  <a:lnTo>
                    <a:pt x="67055" y="0"/>
                  </a:lnTo>
                  <a:close/>
                </a:path>
                <a:path w="1287779" h="9525">
                  <a:moveTo>
                    <a:pt x="129539" y="0"/>
                  </a:moveTo>
                  <a:lnTo>
                    <a:pt x="156971" y="0"/>
                  </a:lnTo>
                  <a:lnTo>
                    <a:pt x="158495" y="0"/>
                  </a:lnTo>
                  <a:lnTo>
                    <a:pt x="161543" y="1523"/>
                  </a:lnTo>
                  <a:lnTo>
                    <a:pt x="161543" y="4571"/>
                  </a:lnTo>
                  <a:lnTo>
                    <a:pt x="161543" y="6095"/>
                  </a:lnTo>
                  <a:lnTo>
                    <a:pt x="158495" y="9143"/>
                  </a:lnTo>
                  <a:lnTo>
                    <a:pt x="156971" y="9143"/>
                  </a:lnTo>
                  <a:lnTo>
                    <a:pt x="129539" y="9143"/>
                  </a:lnTo>
                  <a:lnTo>
                    <a:pt x="126491" y="9143"/>
                  </a:lnTo>
                  <a:lnTo>
                    <a:pt x="124967" y="6095"/>
                  </a:lnTo>
                  <a:lnTo>
                    <a:pt x="124967" y="4571"/>
                  </a:lnTo>
                  <a:lnTo>
                    <a:pt x="124967" y="1523"/>
                  </a:lnTo>
                  <a:lnTo>
                    <a:pt x="126491" y="0"/>
                  </a:lnTo>
                  <a:lnTo>
                    <a:pt x="129539" y="0"/>
                  </a:lnTo>
                  <a:close/>
                </a:path>
                <a:path w="1287779" h="9525">
                  <a:moveTo>
                    <a:pt x="192023" y="0"/>
                  </a:moveTo>
                  <a:lnTo>
                    <a:pt x="219455" y="0"/>
                  </a:lnTo>
                  <a:lnTo>
                    <a:pt x="220979" y="0"/>
                  </a:lnTo>
                  <a:lnTo>
                    <a:pt x="224027" y="1523"/>
                  </a:lnTo>
                  <a:lnTo>
                    <a:pt x="224027" y="4571"/>
                  </a:lnTo>
                  <a:lnTo>
                    <a:pt x="224027" y="6095"/>
                  </a:lnTo>
                  <a:lnTo>
                    <a:pt x="220979" y="9143"/>
                  </a:lnTo>
                  <a:lnTo>
                    <a:pt x="219455" y="9143"/>
                  </a:lnTo>
                  <a:lnTo>
                    <a:pt x="192023" y="9143"/>
                  </a:lnTo>
                  <a:lnTo>
                    <a:pt x="190499" y="9143"/>
                  </a:lnTo>
                  <a:lnTo>
                    <a:pt x="187451" y="6095"/>
                  </a:lnTo>
                  <a:lnTo>
                    <a:pt x="187451" y="4571"/>
                  </a:lnTo>
                  <a:lnTo>
                    <a:pt x="187451" y="1523"/>
                  </a:lnTo>
                  <a:lnTo>
                    <a:pt x="190499" y="0"/>
                  </a:lnTo>
                  <a:lnTo>
                    <a:pt x="192023" y="0"/>
                  </a:lnTo>
                  <a:close/>
                </a:path>
                <a:path w="1287779" h="9525">
                  <a:moveTo>
                    <a:pt x="254507" y="0"/>
                  </a:moveTo>
                  <a:lnTo>
                    <a:pt x="281939" y="0"/>
                  </a:lnTo>
                  <a:lnTo>
                    <a:pt x="283463" y="0"/>
                  </a:lnTo>
                  <a:lnTo>
                    <a:pt x="286511" y="1523"/>
                  </a:lnTo>
                  <a:lnTo>
                    <a:pt x="286511" y="4571"/>
                  </a:lnTo>
                  <a:lnTo>
                    <a:pt x="286511" y="6095"/>
                  </a:lnTo>
                  <a:lnTo>
                    <a:pt x="283463" y="9143"/>
                  </a:lnTo>
                  <a:lnTo>
                    <a:pt x="281939" y="9143"/>
                  </a:lnTo>
                  <a:lnTo>
                    <a:pt x="254507" y="9143"/>
                  </a:lnTo>
                  <a:lnTo>
                    <a:pt x="252983" y="9143"/>
                  </a:lnTo>
                  <a:lnTo>
                    <a:pt x="249935" y="6095"/>
                  </a:lnTo>
                  <a:lnTo>
                    <a:pt x="249935" y="4571"/>
                  </a:lnTo>
                  <a:lnTo>
                    <a:pt x="249935" y="1523"/>
                  </a:lnTo>
                  <a:lnTo>
                    <a:pt x="252983" y="0"/>
                  </a:lnTo>
                  <a:lnTo>
                    <a:pt x="254507" y="0"/>
                  </a:lnTo>
                  <a:close/>
                </a:path>
                <a:path w="1287779" h="9525">
                  <a:moveTo>
                    <a:pt x="316991" y="0"/>
                  </a:moveTo>
                  <a:lnTo>
                    <a:pt x="344423" y="0"/>
                  </a:lnTo>
                  <a:lnTo>
                    <a:pt x="347471" y="0"/>
                  </a:lnTo>
                  <a:lnTo>
                    <a:pt x="348995" y="1523"/>
                  </a:lnTo>
                  <a:lnTo>
                    <a:pt x="348995" y="4571"/>
                  </a:lnTo>
                  <a:lnTo>
                    <a:pt x="348995" y="6095"/>
                  </a:lnTo>
                  <a:lnTo>
                    <a:pt x="347471" y="9143"/>
                  </a:lnTo>
                  <a:lnTo>
                    <a:pt x="344423" y="9143"/>
                  </a:lnTo>
                  <a:lnTo>
                    <a:pt x="316991" y="9143"/>
                  </a:lnTo>
                  <a:lnTo>
                    <a:pt x="315467" y="9143"/>
                  </a:lnTo>
                  <a:lnTo>
                    <a:pt x="312419" y="6095"/>
                  </a:lnTo>
                  <a:lnTo>
                    <a:pt x="312419" y="4571"/>
                  </a:lnTo>
                  <a:lnTo>
                    <a:pt x="312419" y="1523"/>
                  </a:lnTo>
                  <a:lnTo>
                    <a:pt x="315467" y="0"/>
                  </a:lnTo>
                  <a:lnTo>
                    <a:pt x="316991" y="0"/>
                  </a:lnTo>
                  <a:close/>
                </a:path>
                <a:path w="1287779" h="9525">
                  <a:moveTo>
                    <a:pt x="379475" y="0"/>
                  </a:moveTo>
                  <a:lnTo>
                    <a:pt x="406907" y="0"/>
                  </a:lnTo>
                  <a:lnTo>
                    <a:pt x="409955" y="0"/>
                  </a:lnTo>
                  <a:lnTo>
                    <a:pt x="411479" y="1523"/>
                  </a:lnTo>
                  <a:lnTo>
                    <a:pt x="411479" y="4571"/>
                  </a:lnTo>
                  <a:lnTo>
                    <a:pt x="411479" y="6095"/>
                  </a:lnTo>
                  <a:lnTo>
                    <a:pt x="409955" y="9143"/>
                  </a:lnTo>
                  <a:lnTo>
                    <a:pt x="406907" y="9143"/>
                  </a:lnTo>
                  <a:lnTo>
                    <a:pt x="379475" y="9143"/>
                  </a:lnTo>
                  <a:lnTo>
                    <a:pt x="377951" y="9143"/>
                  </a:lnTo>
                  <a:lnTo>
                    <a:pt x="374903" y="6095"/>
                  </a:lnTo>
                  <a:lnTo>
                    <a:pt x="374903" y="4571"/>
                  </a:lnTo>
                  <a:lnTo>
                    <a:pt x="374903" y="1523"/>
                  </a:lnTo>
                  <a:lnTo>
                    <a:pt x="377951" y="0"/>
                  </a:lnTo>
                  <a:lnTo>
                    <a:pt x="379475" y="0"/>
                  </a:lnTo>
                  <a:close/>
                </a:path>
                <a:path w="1287779" h="9525">
                  <a:moveTo>
                    <a:pt x="441959" y="0"/>
                  </a:moveTo>
                  <a:lnTo>
                    <a:pt x="469391" y="0"/>
                  </a:lnTo>
                  <a:lnTo>
                    <a:pt x="472439" y="0"/>
                  </a:lnTo>
                  <a:lnTo>
                    <a:pt x="473963" y="1523"/>
                  </a:lnTo>
                  <a:lnTo>
                    <a:pt x="473963" y="4571"/>
                  </a:lnTo>
                  <a:lnTo>
                    <a:pt x="473963" y="6095"/>
                  </a:lnTo>
                  <a:lnTo>
                    <a:pt x="472439" y="9143"/>
                  </a:lnTo>
                  <a:lnTo>
                    <a:pt x="469391" y="9143"/>
                  </a:lnTo>
                  <a:lnTo>
                    <a:pt x="441959" y="9143"/>
                  </a:lnTo>
                  <a:lnTo>
                    <a:pt x="440435" y="9143"/>
                  </a:lnTo>
                  <a:lnTo>
                    <a:pt x="437387" y="6095"/>
                  </a:lnTo>
                  <a:lnTo>
                    <a:pt x="437387" y="4571"/>
                  </a:lnTo>
                  <a:lnTo>
                    <a:pt x="437387" y="1523"/>
                  </a:lnTo>
                  <a:lnTo>
                    <a:pt x="440435" y="0"/>
                  </a:lnTo>
                  <a:lnTo>
                    <a:pt x="441959" y="0"/>
                  </a:lnTo>
                  <a:close/>
                </a:path>
                <a:path w="1287779" h="9525">
                  <a:moveTo>
                    <a:pt x="504443" y="0"/>
                  </a:moveTo>
                  <a:lnTo>
                    <a:pt x="531875" y="0"/>
                  </a:lnTo>
                  <a:lnTo>
                    <a:pt x="534923" y="0"/>
                  </a:lnTo>
                  <a:lnTo>
                    <a:pt x="536447" y="1523"/>
                  </a:lnTo>
                  <a:lnTo>
                    <a:pt x="536447" y="4571"/>
                  </a:lnTo>
                  <a:lnTo>
                    <a:pt x="536447" y="6095"/>
                  </a:lnTo>
                  <a:lnTo>
                    <a:pt x="534923" y="9143"/>
                  </a:lnTo>
                  <a:lnTo>
                    <a:pt x="531875" y="9143"/>
                  </a:lnTo>
                  <a:lnTo>
                    <a:pt x="504443" y="9143"/>
                  </a:lnTo>
                  <a:lnTo>
                    <a:pt x="502919" y="9143"/>
                  </a:lnTo>
                  <a:lnTo>
                    <a:pt x="501395" y="6095"/>
                  </a:lnTo>
                  <a:lnTo>
                    <a:pt x="501395" y="4571"/>
                  </a:lnTo>
                  <a:lnTo>
                    <a:pt x="501395" y="1523"/>
                  </a:lnTo>
                  <a:lnTo>
                    <a:pt x="502919" y="0"/>
                  </a:lnTo>
                  <a:lnTo>
                    <a:pt x="504443" y="0"/>
                  </a:lnTo>
                  <a:close/>
                </a:path>
                <a:path w="1287779" h="9525">
                  <a:moveTo>
                    <a:pt x="568451" y="0"/>
                  </a:moveTo>
                  <a:lnTo>
                    <a:pt x="594359" y="0"/>
                  </a:lnTo>
                  <a:lnTo>
                    <a:pt x="597407" y="0"/>
                  </a:lnTo>
                  <a:lnTo>
                    <a:pt x="598931" y="1523"/>
                  </a:lnTo>
                  <a:lnTo>
                    <a:pt x="598931" y="4571"/>
                  </a:lnTo>
                  <a:lnTo>
                    <a:pt x="598931" y="6095"/>
                  </a:lnTo>
                  <a:lnTo>
                    <a:pt x="597407" y="9143"/>
                  </a:lnTo>
                  <a:lnTo>
                    <a:pt x="594359" y="9143"/>
                  </a:lnTo>
                  <a:lnTo>
                    <a:pt x="568451" y="9143"/>
                  </a:lnTo>
                  <a:lnTo>
                    <a:pt x="565403" y="9143"/>
                  </a:lnTo>
                  <a:lnTo>
                    <a:pt x="563879" y="6095"/>
                  </a:lnTo>
                  <a:lnTo>
                    <a:pt x="563879" y="4571"/>
                  </a:lnTo>
                  <a:lnTo>
                    <a:pt x="563879" y="1523"/>
                  </a:lnTo>
                  <a:lnTo>
                    <a:pt x="565403" y="0"/>
                  </a:lnTo>
                  <a:lnTo>
                    <a:pt x="568451" y="0"/>
                  </a:lnTo>
                  <a:close/>
                </a:path>
                <a:path w="1287779" h="9525">
                  <a:moveTo>
                    <a:pt x="630935" y="0"/>
                  </a:moveTo>
                  <a:lnTo>
                    <a:pt x="656843" y="0"/>
                  </a:lnTo>
                  <a:lnTo>
                    <a:pt x="659891" y="0"/>
                  </a:lnTo>
                  <a:lnTo>
                    <a:pt x="661415" y="1523"/>
                  </a:lnTo>
                  <a:lnTo>
                    <a:pt x="661415" y="4571"/>
                  </a:lnTo>
                  <a:lnTo>
                    <a:pt x="661415" y="6095"/>
                  </a:lnTo>
                  <a:lnTo>
                    <a:pt x="659891" y="9143"/>
                  </a:lnTo>
                  <a:lnTo>
                    <a:pt x="656843" y="9143"/>
                  </a:lnTo>
                  <a:lnTo>
                    <a:pt x="630935" y="9143"/>
                  </a:lnTo>
                  <a:lnTo>
                    <a:pt x="627887" y="9143"/>
                  </a:lnTo>
                  <a:lnTo>
                    <a:pt x="626363" y="6095"/>
                  </a:lnTo>
                  <a:lnTo>
                    <a:pt x="626363" y="4571"/>
                  </a:lnTo>
                  <a:lnTo>
                    <a:pt x="626363" y="1523"/>
                  </a:lnTo>
                  <a:lnTo>
                    <a:pt x="627887" y="0"/>
                  </a:lnTo>
                  <a:lnTo>
                    <a:pt x="630935" y="0"/>
                  </a:lnTo>
                  <a:close/>
                </a:path>
                <a:path w="1287779" h="9525">
                  <a:moveTo>
                    <a:pt x="693419" y="0"/>
                  </a:moveTo>
                  <a:lnTo>
                    <a:pt x="719327" y="0"/>
                  </a:lnTo>
                  <a:lnTo>
                    <a:pt x="722375" y="0"/>
                  </a:lnTo>
                  <a:lnTo>
                    <a:pt x="723899" y="1523"/>
                  </a:lnTo>
                  <a:lnTo>
                    <a:pt x="723899" y="4571"/>
                  </a:lnTo>
                  <a:lnTo>
                    <a:pt x="723899" y="6095"/>
                  </a:lnTo>
                  <a:lnTo>
                    <a:pt x="722375" y="9143"/>
                  </a:lnTo>
                  <a:lnTo>
                    <a:pt x="719327" y="9143"/>
                  </a:lnTo>
                  <a:lnTo>
                    <a:pt x="693419" y="9143"/>
                  </a:lnTo>
                  <a:lnTo>
                    <a:pt x="690371" y="9143"/>
                  </a:lnTo>
                  <a:lnTo>
                    <a:pt x="688847" y="6095"/>
                  </a:lnTo>
                  <a:lnTo>
                    <a:pt x="688847" y="4571"/>
                  </a:lnTo>
                  <a:lnTo>
                    <a:pt x="688847" y="1523"/>
                  </a:lnTo>
                  <a:lnTo>
                    <a:pt x="690371" y="0"/>
                  </a:lnTo>
                  <a:lnTo>
                    <a:pt x="693419" y="0"/>
                  </a:lnTo>
                  <a:close/>
                </a:path>
                <a:path w="1287779" h="9525">
                  <a:moveTo>
                    <a:pt x="755903" y="0"/>
                  </a:moveTo>
                  <a:lnTo>
                    <a:pt x="781811" y="0"/>
                  </a:lnTo>
                  <a:lnTo>
                    <a:pt x="784859" y="0"/>
                  </a:lnTo>
                  <a:lnTo>
                    <a:pt x="786383" y="1523"/>
                  </a:lnTo>
                  <a:lnTo>
                    <a:pt x="786383" y="4571"/>
                  </a:lnTo>
                  <a:lnTo>
                    <a:pt x="786383" y="6095"/>
                  </a:lnTo>
                  <a:lnTo>
                    <a:pt x="784859" y="9143"/>
                  </a:lnTo>
                  <a:lnTo>
                    <a:pt x="781811" y="9143"/>
                  </a:lnTo>
                  <a:lnTo>
                    <a:pt x="755903" y="9143"/>
                  </a:lnTo>
                  <a:lnTo>
                    <a:pt x="752855" y="9143"/>
                  </a:lnTo>
                  <a:lnTo>
                    <a:pt x="751331" y="6095"/>
                  </a:lnTo>
                  <a:lnTo>
                    <a:pt x="751331" y="4571"/>
                  </a:lnTo>
                  <a:lnTo>
                    <a:pt x="751331" y="1523"/>
                  </a:lnTo>
                  <a:lnTo>
                    <a:pt x="752855" y="0"/>
                  </a:lnTo>
                  <a:lnTo>
                    <a:pt x="755903" y="0"/>
                  </a:lnTo>
                  <a:close/>
                </a:path>
                <a:path w="1287779" h="9525">
                  <a:moveTo>
                    <a:pt x="818387" y="0"/>
                  </a:moveTo>
                  <a:lnTo>
                    <a:pt x="844295" y="0"/>
                  </a:lnTo>
                  <a:lnTo>
                    <a:pt x="847343" y="0"/>
                  </a:lnTo>
                  <a:lnTo>
                    <a:pt x="848867" y="1523"/>
                  </a:lnTo>
                  <a:lnTo>
                    <a:pt x="848867" y="4571"/>
                  </a:lnTo>
                  <a:lnTo>
                    <a:pt x="848867" y="6095"/>
                  </a:lnTo>
                  <a:lnTo>
                    <a:pt x="847343" y="9143"/>
                  </a:lnTo>
                  <a:lnTo>
                    <a:pt x="844295" y="9143"/>
                  </a:lnTo>
                  <a:lnTo>
                    <a:pt x="818387" y="9143"/>
                  </a:lnTo>
                  <a:lnTo>
                    <a:pt x="815339" y="9143"/>
                  </a:lnTo>
                  <a:lnTo>
                    <a:pt x="813815" y="6095"/>
                  </a:lnTo>
                  <a:lnTo>
                    <a:pt x="813815" y="4571"/>
                  </a:lnTo>
                  <a:lnTo>
                    <a:pt x="813815" y="1523"/>
                  </a:lnTo>
                  <a:lnTo>
                    <a:pt x="815339" y="0"/>
                  </a:lnTo>
                  <a:lnTo>
                    <a:pt x="818387" y="0"/>
                  </a:lnTo>
                  <a:close/>
                </a:path>
                <a:path w="1287779" h="9525">
                  <a:moveTo>
                    <a:pt x="880871" y="0"/>
                  </a:moveTo>
                  <a:lnTo>
                    <a:pt x="908303" y="0"/>
                  </a:lnTo>
                  <a:lnTo>
                    <a:pt x="909827" y="0"/>
                  </a:lnTo>
                  <a:lnTo>
                    <a:pt x="912875" y="1523"/>
                  </a:lnTo>
                  <a:lnTo>
                    <a:pt x="912875" y="4571"/>
                  </a:lnTo>
                  <a:lnTo>
                    <a:pt x="912875" y="6095"/>
                  </a:lnTo>
                  <a:lnTo>
                    <a:pt x="909827" y="9143"/>
                  </a:lnTo>
                  <a:lnTo>
                    <a:pt x="908303" y="9143"/>
                  </a:lnTo>
                  <a:lnTo>
                    <a:pt x="880871" y="9143"/>
                  </a:lnTo>
                  <a:lnTo>
                    <a:pt x="877823" y="9143"/>
                  </a:lnTo>
                  <a:lnTo>
                    <a:pt x="876299" y="6095"/>
                  </a:lnTo>
                  <a:lnTo>
                    <a:pt x="876299" y="4571"/>
                  </a:lnTo>
                  <a:lnTo>
                    <a:pt x="876299" y="1523"/>
                  </a:lnTo>
                  <a:lnTo>
                    <a:pt x="877823" y="0"/>
                  </a:lnTo>
                  <a:lnTo>
                    <a:pt x="880871" y="0"/>
                  </a:lnTo>
                  <a:close/>
                </a:path>
                <a:path w="1287779" h="9525">
                  <a:moveTo>
                    <a:pt x="943355" y="0"/>
                  </a:moveTo>
                  <a:lnTo>
                    <a:pt x="970787" y="0"/>
                  </a:lnTo>
                  <a:lnTo>
                    <a:pt x="972311" y="0"/>
                  </a:lnTo>
                  <a:lnTo>
                    <a:pt x="975359" y="1523"/>
                  </a:lnTo>
                  <a:lnTo>
                    <a:pt x="975359" y="4571"/>
                  </a:lnTo>
                  <a:lnTo>
                    <a:pt x="975359" y="6095"/>
                  </a:lnTo>
                  <a:lnTo>
                    <a:pt x="972311" y="9143"/>
                  </a:lnTo>
                  <a:lnTo>
                    <a:pt x="970787" y="9143"/>
                  </a:lnTo>
                  <a:lnTo>
                    <a:pt x="943355" y="9143"/>
                  </a:lnTo>
                  <a:lnTo>
                    <a:pt x="940307" y="9143"/>
                  </a:lnTo>
                  <a:lnTo>
                    <a:pt x="938783" y="6095"/>
                  </a:lnTo>
                  <a:lnTo>
                    <a:pt x="938783" y="4571"/>
                  </a:lnTo>
                  <a:lnTo>
                    <a:pt x="938783" y="1523"/>
                  </a:lnTo>
                  <a:lnTo>
                    <a:pt x="940307" y="0"/>
                  </a:lnTo>
                  <a:lnTo>
                    <a:pt x="943355" y="0"/>
                  </a:lnTo>
                  <a:close/>
                </a:path>
                <a:path w="1287779" h="9525">
                  <a:moveTo>
                    <a:pt x="1005839" y="0"/>
                  </a:moveTo>
                  <a:lnTo>
                    <a:pt x="1033271" y="0"/>
                  </a:lnTo>
                  <a:lnTo>
                    <a:pt x="1034795" y="0"/>
                  </a:lnTo>
                  <a:lnTo>
                    <a:pt x="1037843" y="1523"/>
                  </a:lnTo>
                  <a:lnTo>
                    <a:pt x="1037843" y="4571"/>
                  </a:lnTo>
                  <a:lnTo>
                    <a:pt x="1037843" y="6095"/>
                  </a:lnTo>
                  <a:lnTo>
                    <a:pt x="1034795" y="9143"/>
                  </a:lnTo>
                  <a:lnTo>
                    <a:pt x="1033271" y="9143"/>
                  </a:lnTo>
                  <a:lnTo>
                    <a:pt x="1005839" y="9143"/>
                  </a:lnTo>
                  <a:lnTo>
                    <a:pt x="1004315" y="9143"/>
                  </a:lnTo>
                  <a:lnTo>
                    <a:pt x="1001267" y="6095"/>
                  </a:lnTo>
                  <a:lnTo>
                    <a:pt x="1001267" y="4571"/>
                  </a:lnTo>
                  <a:lnTo>
                    <a:pt x="1001267" y="1523"/>
                  </a:lnTo>
                  <a:lnTo>
                    <a:pt x="1004315" y="0"/>
                  </a:lnTo>
                  <a:lnTo>
                    <a:pt x="1005839" y="0"/>
                  </a:lnTo>
                  <a:close/>
                </a:path>
                <a:path w="1287779" h="9525">
                  <a:moveTo>
                    <a:pt x="1068323" y="0"/>
                  </a:moveTo>
                  <a:lnTo>
                    <a:pt x="1095755" y="0"/>
                  </a:lnTo>
                  <a:lnTo>
                    <a:pt x="1097279" y="0"/>
                  </a:lnTo>
                  <a:lnTo>
                    <a:pt x="1100327" y="1523"/>
                  </a:lnTo>
                  <a:lnTo>
                    <a:pt x="1100327" y="4571"/>
                  </a:lnTo>
                  <a:lnTo>
                    <a:pt x="1100327" y="6095"/>
                  </a:lnTo>
                  <a:lnTo>
                    <a:pt x="1097279" y="9143"/>
                  </a:lnTo>
                  <a:lnTo>
                    <a:pt x="1095755" y="9143"/>
                  </a:lnTo>
                  <a:lnTo>
                    <a:pt x="1068323" y="9143"/>
                  </a:lnTo>
                  <a:lnTo>
                    <a:pt x="1066799" y="9143"/>
                  </a:lnTo>
                  <a:lnTo>
                    <a:pt x="1063751" y="6095"/>
                  </a:lnTo>
                  <a:lnTo>
                    <a:pt x="1063751" y="4571"/>
                  </a:lnTo>
                  <a:lnTo>
                    <a:pt x="1063751" y="1523"/>
                  </a:lnTo>
                  <a:lnTo>
                    <a:pt x="1066799" y="0"/>
                  </a:lnTo>
                  <a:lnTo>
                    <a:pt x="1068323" y="0"/>
                  </a:lnTo>
                  <a:close/>
                </a:path>
                <a:path w="1287779" h="9525">
                  <a:moveTo>
                    <a:pt x="1130807" y="0"/>
                  </a:moveTo>
                  <a:lnTo>
                    <a:pt x="1158239" y="0"/>
                  </a:lnTo>
                  <a:lnTo>
                    <a:pt x="1161287" y="0"/>
                  </a:lnTo>
                  <a:lnTo>
                    <a:pt x="1162811" y="1523"/>
                  </a:lnTo>
                  <a:lnTo>
                    <a:pt x="1162811" y="4571"/>
                  </a:lnTo>
                  <a:lnTo>
                    <a:pt x="1162811" y="6095"/>
                  </a:lnTo>
                  <a:lnTo>
                    <a:pt x="1161287" y="9143"/>
                  </a:lnTo>
                  <a:lnTo>
                    <a:pt x="1158239" y="9143"/>
                  </a:lnTo>
                  <a:lnTo>
                    <a:pt x="1130807" y="9143"/>
                  </a:lnTo>
                  <a:lnTo>
                    <a:pt x="1129283" y="9143"/>
                  </a:lnTo>
                  <a:lnTo>
                    <a:pt x="1126235" y="6095"/>
                  </a:lnTo>
                  <a:lnTo>
                    <a:pt x="1126235" y="4571"/>
                  </a:lnTo>
                  <a:lnTo>
                    <a:pt x="1126235" y="1523"/>
                  </a:lnTo>
                  <a:lnTo>
                    <a:pt x="1129283" y="0"/>
                  </a:lnTo>
                  <a:lnTo>
                    <a:pt x="1130807" y="0"/>
                  </a:lnTo>
                  <a:close/>
                </a:path>
                <a:path w="1287779" h="9525">
                  <a:moveTo>
                    <a:pt x="1193291" y="0"/>
                  </a:moveTo>
                  <a:lnTo>
                    <a:pt x="1220723" y="0"/>
                  </a:lnTo>
                  <a:lnTo>
                    <a:pt x="1223771" y="0"/>
                  </a:lnTo>
                  <a:lnTo>
                    <a:pt x="1225295" y="1523"/>
                  </a:lnTo>
                  <a:lnTo>
                    <a:pt x="1225295" y="4571"/>
                  </a:lnTo>
                  <a:lnTo>
                    <a:pt x="1225295" y="6095"/>
                  </a:lnTo>
                  <a:lnTo>
                    <a:pt x="1223771" y="9143"/>
                  </a:lnTo>
                  <a:lnTo>
                    <a:pt x="1220723" y="9143"/>
                  </a:lnTo>
                  <a:lnTo>
                    <a:pt x="1193291" y="9143"/>
                  </a:lnTo>
                  <a:lnTo>
                    <a:pt x="1191767" y="9143"/>
                  </a:lnTo>
                  <a:lnTo>
                    <a:pt x="1188719" y="6095"/>
                  </a:lnTo>
                  <a:lnTo>
                    <a:pt x="1188719" y="4571"/>
                  </a:lnTo>
                  <a:lnTo>
                    <a:pt x="1188719" y="1523"/>
                  </a:lnTo>
                  <a:lnTo>
                    <a:pt x="1191767" y="0"/>
                  </a:lnTo>
                  <a:lnTo>
                    <a:pt x="1193291" y="0"/>
                  </a:lnTo>
                  <a:close/>
                </a:path>
                <a:path w="1287779" h="9525">
                  <a:moveTo>
                    <a:pt x="1255775" y="0"/>
                  </a:moveTo>
                  <a:lnTo>
                    <a:pt x="1283207" y="0"/>
                  </a:lnTo>
                  <a:lnTo>
                    <a:pt x="1286255" y="0"/>
                  </a:lnTo>
                  <a:lnTo>
                    <a:pt x="1287779" y="1523"/>
                  </a:lnTo>
                  <a:lnTo>
                    <a:pt x="1287779" y="4571"/>
                  </a:lnTo>
                  <a:lnTo>
                    <a:pt x="1287779" y="6095"/>
                  </a:lnTo>
                  <a:lnTo>
                    <a:pt x="1286255" y="9143"/>
                  </a:lnTo>
                  <a:lnTo>
                    <a:pt x="1283207" y="9143"/>
                  </a:lnTo>
                  <a:lnTo>
                    <a:pt x="1255775" y="9143"/>
                  </a:lnTo>
                  <a:lnTo>
                    <a:pt x="1254251" y="9143"/>
                  </a:lnTo>
                  <a:lnTo>
                    <a:pt x="1252727" y="6095"/>
                  </a:lnTo>
                  <a:lnTo>
                    <a:pt x="1252727" y="4571"/>
                  </a:lnTo>
                  <a:lnTo>
                    <a:pt x="1252727" y="1523"/>
                  </a:lnTo>
                  <a:lnTo>
                    <a:pt x="1254251" y="0"/>
                  </a:lnTo>
                  <a:lnTo>
                    <a:pt x="1255775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777996" y="2697474"/>
              <a:ext cx="864235" cy="71755"/>
            </a:xfrm>
            <a:custGeom>
              <a:avLst/>
              <a:gdLst/>
              <a:ahLst/>
              <a:cxnLst/>
              <a:rect l="l" t="t" r="r" b="b"/>
              <a:pathLst>
                <a:path w="864235" h="71755">
                  <a:moveTo>
                    <a:pt x="792480" y="0"/>
                  </a:moveTo>
                  <a:lnTo>
                    <a:pt x="792480" y="30480"/>
                  </a:lnTo>
                  <a:lnTo>
                    <a:pt x="806196" y="30480"/>
                  </a:lnTo>
                  <a:lnTo>
                    <a:pt x="807720" y="33528"/>
                  </a:lnTo>
                  <a:lnTo>
                    <a:pt x="807720" y="38100"/>
                  </a:lnTo>
                  <a:lnTo>
                    <a:pt x="806196" y="39624"/>
                  </a:lnTo>
                  <a:lnTo>
                    <a:pt x="792480" y="39624"/>
                  </a:lnTo>
                  <a:lnTo>
                    <a:pt x="792480" y="71628"/>
                  </a:lnTo>
                  <a:lnTo>
                    <a:pt x="864108" y="35052"/>
                  </a:lnTo>
                  <a:lnTo>
                    <a:pt x="792480" y="0"/>
                  </a:lnTo>
                  <a:close/>
                </a:path>
                <a:path w="864235" h="71755">
                  <a:moveTo>
                    <a:pt x="792480" y="30480"/>
                  </a:moveTo>
                  <a:lnTo>
                    <a:pt x="3048" y="30480"/>
                  </a:lnTo>
                  <a:lnTo>
                    <a:pt x="0" y="33528"/>
                  </a:lnTo>
                  <a:lnTo>
                    <a:pt x="0" y="38100"/>
                  </a:lnTo>
                  <a:lnTo>
                    <a:pt x="3048" y="39624"/>
                  </a:lnTo>
                  <a:lnTo>
                    <a:pt x="792480" y="39624"/>
                  </a:lnTo>
                  <a:lnTo>
                    <a:pt x="792480" y="304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777995" y="2697475"/>
              <a:ext cx="864235" cy="71755"/>
            </a:xfrm>
            <a:custGeom>
              <a:avLst/>
              <a:gdLst/>
              <a:ahLst/>
              <a:cxnLst/>
              <a:rect l="l" t="t" r="r" b="b"/>
              <a:pathLst>
                <a:path w="864235" h="71755">
                  <a:moveTo>
                    <a:pt x="4571" y="30479"/>
                  </a:moveTo>
                  <a:lnTo>
                    <a:pt x="803147" y="30479"/>
                  </a:lnTo>
                  <a:lnTo>
                    <a:pt x="806195" y="30479"/>
                  </a:lnTo>
                  <a:lnTo>
                    <a:pt x="807719" y="33527"/>
                  </a:lnTo>
                  <a:lnTo>
                    <a:pt x="807719" y="35051"/>
                  </a:lnTo>
                  <a:lnTo>
                    <a:pt x="807719" y="38099"/>
                  </a:lnTo>
                  <a:lnTo>
                    <a:pt x="806195" y="39623"/>
                  </a:lnTo>
                  <a:lnTo>
                    <a:pt x="803147" y="39623"/>
                  </a:lnTo>
                  <a:lnTo>
                    <a:pt x="4571" y="39623"/>
                  </a:lnTo>
                  <a:lnTo>
                    <a:pt x="3047" y="39623"/>
                  </a:lnTo>
                  <a:lnTo>
                    <a:pt x="0" y="38099"/>
                  </a:lnTo>
                  <a:lnTo>
                    <a:pt x="0" y="35051"/>
                  </a:lnTo>
                  <a:lnTo>
                    <a:pt x="0" y="33527"/>
                  </a:lnTo>
                  <a:lnTo>
                    <a:pt x="3047" y="30479"/>
                  </a:lnTo>
                  <a:lnTo>
                    <a:pt x="4571" y="30479"/>
                  </a:lnTo>
                  <a:close/>
                </a:path>
                <a:path w="864235" h="71755">
                  <a:moveTo>
                    <a:pt x="792479" y="0"/>
                  </a:moveTo>
                  <a:lnTo>
                    <a:pt x="864107" y="35051"/>
                  </a:lnTo>
                  <a:lnTo>
                    <a:pt x="792479" y="71627"/>
                  </a:lnTo>
                  <a:lnTo>
                    <a:pt x="792479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636008" y="2790438"/>
              <a:ext cx="24384" cy="333755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453127" y="1813554"/>
              <a:ext cx="134112" cy="338327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453127" y="3046470"/>
              <a:ext cx="134112" cy="429768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131308" y="2404866"/>
              <a:ext cx="240791" cy="143255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4256531" y="2391151"/>
              <a:ext cx="146685" cy="454659"/>
            </a:xfrm>
            <a:custGeom>
              <a:avLst/>
              <a:gdLst/>
              <a:ahLst/>
              <a:cxnLst/>
              <a:rect l="l" t="t" r="r" b="b"/>
              <a:pathLst>
                <a:path w="146685" h="454660">
                  <a:moveTo>
                    <a:pt x="0" y="0"/>
                  </a:moveTo>
                  <a:lnTo>
                    <a:pt x="35877" y="33866"/>
                  </a:lnTo>
                  <a:lnTo>
                    <a:pt x="66959" y="70371"/>
                  </a:lnTo>
                  <a:lnTo>
                    <a:pt x="93136" y="109130"/>
                  </a:lnTo>
                  <a:lnTo>
                    <a:pt x="114298" y="149757"/>
                  </a:lnTo>
                  <a:lnTo>
                    <a:pt x="130335" y="191868"/>
                  </a:lnTo>
                  <a:lnTo>
                    <a:pt x="141137" y="235078"/>
                  </a:lnTo>
                  <a:lnTo>
                    <a:pt x="146594" y="279003"/>
                  </a:lnTo>
                  <a:lnTo>
                    <a:pt x="146597" y="323257"/>
                  </a:lnTo>
                  <a:lnTo>
                    <a:pt x="141034" y="367456"/>
                  </a:lnTo>
                  <a:lnTo>
                    <a:pt x="129797" y="411216"/>
                  </a:lnTo>
                  <a:lnTo>
                    <a:pt x="112775" y="454151"/>
                  </a:lnTo>
                </a:path>
              </a:pathLst>
            </a:custGeom>
            <a:ln w="6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194048" y="2346959"/>
              <a:ext cx="203200" cy="563880"/>
            </a:xfrm>
            <a:custGeom>
              <a:avLst/>
              <a:gdLst/>
              <a:ahLst/>
              <a:cxnLst/>
              <a:rect l="l" t="t" r="r" b="b"/>
              <a:pathLst>
                <a:path w="203200" h="563880">
                  <a:moveTo>
                    <a:pt x="85344" y="25908"/>
                  </a:moveTo>
                  <a:lnTo>
                    <a:pt x="0" y="0"/>
                  </a:lnTo>
                  <a:lnTo>
                    <a:pt x="53340" y="71628"/>
                  </a:lnTo>
                  <a:lnTo>
                    <a:pt x="85344" y="25908"/>
                  </a:lnTo>
                  <a:close/>
                </a:path>
                <a:path w="203200" h="563880">
                  <a:moveTo>
                    <a:pt x="202692" y="507492"/>
                  </a:moveTo>
                  <a:lnTo>
                    <a:pt x="153924" y="478536"/>
                  </a:lnTo>
                  <a:lnTo>
                    <a:pt x="135636" y="563880"/>
                  </a:lnTo>
                  <a:lnTo>
                    <a:pt x="202692" y="5074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030979" y="2513070"/>
              <a:ext cx="164591" cy="329183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235195" y="2513070"/>
              <a:ext cx="73151" cy="329183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277868" y="2522214"/>
              <a:ext cx="73151" cy="397764"/>
            </a:xfrm>
            <a:prstGeom prst="rect">
              <a:avLst/>
            </a:prstGeom>
          </p:spPr>
        </p:pic>
      </p:grpSp>
      <p:sp>
        <p:nvSpPr>
          <p:cNvPr id="46" name="object 46"/>
          <p:cNvSpPr/>
          <p:nvPr/>
        </p:nvSpPr>
        <p:spPr>
          <a:xfrm>
            <a:off x="1010413" y="3593591"/>
            <a:ext cx="510540" cy="0"/>
          </a:xfrm>
          <a:custGeom>
            <a:avLst/>
            <a:gdLst/>
            <a:ahLst/>
            <a:cxnLst/>
            <a:rect l="l" t="t" r="r" b="b"/>
            <a:pathLst>
              <a:path w="510540">
                <a:moveTo>
                  <a:pt x="0" y="0"/>
                </a:moveTo>
                <a:lnTo>
                  <a:pt x="510539" y="0"/>
                </a:lnTo>
              </a:path>
            </a:pathLst>
          </a:custGeom>
          <a:ln w="72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668527" y="3304797"/>
            <a:ext cx="2274570" cy="949960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82550">
              <a:lnSpc>
                <a:spcPct val="100000"/>
              </a:lnSpc>
              <a:spcBef>
                <a:spcPts val="405"/>
              </a:spcBef>
            </a:pPr>
            <a:r>
              <a:rPr sz="2025" i="1" spc="7" baseline="-34979" dirty="0">
                <a:latin typeface="Times New Roman"/>
                <a:cs typeface="Times New Roman"/>
              </a:rPr>
              <a:t>I</a:t>
            </a:r>
            <a:r>
              <a:rPr sz="2025" i="1" spc="209" baseline="-34979" dirty="0">
                <a:latin typeface="Times New Roman"/>
                <a:cs typeface="Times New Roman"/>
              </a:rPr>
              <a:t> </a:t>
            </a:r>
            <a:r>
              <a:rPr sz="2025" spc="15" baseline="-34979" dirty="0">
                <a:latin typeface="Symbol"/>
                <a:cs typeface="Symbol"/>
              </a:rPr>
              <a:t></a:t>
            </a:r>
            <a:r>
              <a:rPr sz="2025" spc="-37" baseline="-34979" dirty="0">
                <a:latin typeface="Times New Roman"/>
                <a:cs typeface="Times New Roman"/>
              </a:rPr>
              <a:t> </a:t>
            </a:r>
            <a:r>
              <a:rPr sz="1350" i="1" spc="5" dirty="0">
                <a:latin typeface="Times New Roman"/>
                <a:cs typeface="Times New Roman"/>
              </a:rPr>
              <a:t>Ui</a:t>
            </a:r>
            <a:r>
              <a:rPr sz="1350" i="1" spc="-35" dirty="0">
                <a:latin typeface="Times New Roman"/>
                <a:cs typeface="Times New Roman"/>
              </a:rPr>
              <a:t> </a:t>
            </a:r>
            <a:r>
              <a:rPr sz="1350" spc="10" dirty="0">
                <a:latin typeface="Symbol"/>
                <a:cs typeface="Symbol"/>
              </a:rPr>
              <a:t></a:t>
            </a:r>
            <a:r>
              <a:rPr sz="1350" spc="-215" dirty="0">
                <a:latin typeface="Times New Roman"/>
                <a:cs typeface="Times New Roman"/>
              </a:rPr>
              <a:t> </a:t>
            </a:r>
            <a:r>
              <a:rPr sz="1350" i="1" spc="5" dirty="0">
                <a:latin typeface="Times New Roman"/>
                <a:cs typeface="Times New Roman"/>
              </a:rPr>
              <a:t>Uj</a:t>
            </a:r>
            <a:endParaRPr sz="1350">
              <a:latin typeface="Times New Roman"/>
              <a:cs typeface="Times New Roman"/>
            </a:endParaRPr>
          </a:p>
          <a:p>
            <a:pPr marL="483234">
              <a:lnSpc>
                <a:spcPct val="100000"/>
              </a:lnSpc>
              <a:spcBef>
                <a:spcPts val="315"/>
              </a:spcBef>
            </a:pPr>
            <a:r>
              <a:rPr sz="1350" i="1" spc="5" dirty="0">
                <a:latin typeface="Times New Roman"/>
                <a:cs typeface="Times New Roman"/>
              </a:rPr>
              <a:t>jX</a:t>
            </a:r>
            <a:r>
              <a:rPr sz="1350" i="1" spc="-130" dirty="0">
                <a:latin typeface="Times New Roman"/>
                <a:cs typeface="Times New Roman"/>
              </a:rPr>
              <a:t> </a:t>
            </a:r>
            <a:r>
              <a:rPr sz="1200" i="1" baseline="-24305" dirty="0">
                <a:latin typeface="Times New Roman"/>
                <a:cs typeface="Times New Roman"/>
              </a:rPr>
              <a:t>i</a:t>
            </a:r>
            <a:r>
              <a:rPr sz="1200" i="1" spc="-7" baseline="-24305" dirty="0">
                <a:latin typeface="Times New Roman"/>
                <a:cs typeface="Times New Roman"/>
              </a:rPr>
              <a:t>j</a:t>
            </a:r>
            <a:endParaRPr sz="1200" baseline="-24305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5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</a:pPr>
            <a:r>
              <a:rPr sz="1400" i="1" spc="-5" dirty="0">
                <a:latin typeface="Times New Roman"/>
                <a:cs typeface="Times New Roman"/>
              </a:rPr>
              <a:t>P</a:t>
            </a:r>
            <a:r>
              <a:rPr sz="1350" i="1" spc="-7" baseline="-12345" dirty="0">
                <a:latin typeface="Times New Roman"/>
                <a:cs typeface="Times New Roman"/>
              </a:rPr>
              <a:t>ij</a:t>
            </a:r>
            <a:r>
              <a:rPr sz="1350" i="1" spc="172" baseline="-1234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=</a:t>
            </a:r>
            <a:r>
              <a:rPr sz="1400" i="1" spc="-1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Real{S</a:t>
            </a:r>
            <a:r>
              <a:rPr sz="1350" i="1" spc="-7" baseline="-12345" dirty="0">
                <a:latin typeface="Times New Roman"/>
                <a:cs typeface="Times New Roman"/>
              </a:rPr>
              <a:t>ij</a:t>
            </a:r>
            <a:r>
              <a:rPr sz="1400" i="1" spc="-5" dirty="0">
                <a:latin typeface="Times New Roman"/>
                <a:cs typeface="Times New Roman"/>
              </a:rPr>
              <a:t>} </a:t>
            </a:r>
            <a:r>
              <a:rPr sz="1400" i="1" dirty="0">
                <a:latin typeface="Times New Roman"/>
                <a:cs typeface="Times New Roman"/>
              </a:rPr>
              <a:t>=</a:t>
            </a:r>
            <a:r>
              <a:rPr sz="1400" i="1" spc="-1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Real{Ui </a:t>
            </a:r>
            <a:r>
              <a:rPr sz="1400" i="1" dirty="0">
                <a:latin typeface="Times New Roman"/>
                <a:cs typeface="Times New Roman"/>
              </a:rPr>
              <a:t>x</a:t>
            </a:r>
            <a:r>
              <a:rPr sz="1400" i="1" spc="-1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I*}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1120135" y="4788401"/>
            <a:ext cx="772795" cy="0"/>
          </a:xfrm>
          <a:custGeom>
            <a:avLst/>
            <a:gdLst/>
            <a:ahLst/>
            <a:cxnLst/>
            <a:rect l="l" t="t" r="r" b="b"/>
            <a:pathLst>
              <a:path w="772794">
                <a:moveTo>
                  <a:pt x="0" y="0"/>
                </a:moveTo>
                <a:lnTo>
                  <a:pt x="772662" y="0"/>
                </a:lnTo>
              </a:path>
            </a:pathLst>
          </a:custGeom>
          <a:ln w="74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1303018" y="4782758"/>
            <a:ext cx="419734" cy="2419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  <a:tabLst>
                <a:tab pos="356235" algn="l"/>
              </a:tabLst>
            </a:pPr>
            <a:r>
              <a:rPr sz="1400" spc="5" dirty="0">
                <a:latin typeface="Times New Roman"/>
                <a:cs typeface="Times New Roman"/>
              </a:rPr>
              <a:t>/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i="1" spc="10" dirty="0">
                <a:latin typeface="Times New Roman"/>
                <a:cs typeface="Times New Roman"/>
              </a:rPr>
              <a:t>X</a:t>
            </a:r>
            <a:r>
              <a:rPr sz="1400" i="1" dirty="0">
                <a:latin typeface="Times New Roman"/>
                <a:cs typeface="Times New Roman"/>
              </a:rPr>
              <a:t>	</a:t>
            </a:r>
            <a:r>
              <a:rPr sz="1400" spc="5" dirty="0">
                <a:latin typeface="Times New Roman"/>
                <a:cs typeface="Times New Roman"/>
              </a:rPr>
              <a:t>/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539239" y="4903648"/>
            <a:ext cx="71120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800" i="1" dirty="0">
                <a:latin typeface="Times New Roman"/>
                <a:cs typeface="Times New Roman"/>
              </a:rPr>
              <a:t>i</a:t>
            </a:r>
            <a:r>
              <a:rPr sz="800" i="1" spc="5" dirty="0">
                <a:latin typeface="Times New Roman"/>
                <a:cs typeface="Times New Roman"/>
              </a:rPr>
              <a:t>j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109978" y="4497771"/>
            <a:ext cx="805815" cy="2419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0"/>
              </a:spcBef>
            </a:pPr>
            <a:r>
              <a:rPr sz="1400" spc="5" dirty="0">
                <a:latin typeface="Times New Roman"/>
                <a:cs typeface="Times New Roman"/>
              </a:rPr>
              <a:t>/</a:t>
            </a:r>
            <a:r>
              <a:rPr sz="1400" spc="-204" dirty="0">
                <a:latin typeface="Times New Roman"/>
                <a:cs typeface="Times New Roman"/>
              </a:rPr>
              <a:t> </a:t>
            </a:r>
            <a:r>
              <a:rPr sz="1400" i="1" spc="170" dirty="0">
                <a:latin typeface="Times New Roman"/>
                <a:cs typeface="Times New Roman"/>
              </a:rPr>
              <a:t>U</a:t>
            </a:r>
            <a:r>
              <a:rPr sz="1200" i="1" spc="7" baseline="-24305" dirty="0">
                <a:latin typeface="Times New Roman"/>
                <a:cs typeface="Times New Roman"/>
              </a:rPr>
              <a:t>i</a:t>
            </a:r>
            <a:r>
              <a:rPr sz="1200" i="1" baseline="-24305" dirty="0">
                <a:latin typeface="Times New Roman"/>
                <a:cs typeface="Times New Roman"/>
              </a:rPr>
              <a:t> </a:t>
            </a:r>
            <a:r>
              <a:rPr sz="1200" i="1" spc="97" baseline="-2430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//</a:t>
            </a:r>
            <a:r>
              <a:rPr sz="1400" spc="-195" dirty="0">
                <a:latin typeface="Times New Roman"/>
                <a:cs typeface="Times New Roman"/>
              </a:rPr>
              <a:t> </a:t>
            </a:r>
            <a:r>
              <a:rPr sz="1400" i="1" spc="10" dirty="0">
                <a:latin typeface="Times New Roman"/>
                <a:cs typeface="Times New Roman"/>
              </a:rPr>
              <a:t>U</a:t>
            </a:r>
            <a:r>
              <a:rPr sz="1400" i="1" spc="-10" dirty="0">
                <a:latin typeface="Times New Roman"/>
                <a:cs typeface="Times New Roman"/>
              </a:rPr>
              <a:t> </a:t>
            </a:r>
            <a:r>
              <a:rPr sz="1200" i="1" spc="7" baseline="-24305" dirty="0">
                <a:latin typeface="Times New Roman"/>
                <a:cs typeface="Times New Roman"/>
              </a:rPr>
              <a:t>j</a:t>
            </a:r>
            <a:r>
              <a:rPr sz="1200" i="1" baseline="-24305" dirty="0">
                <a:latin typeface="Times New Roman"/>
                <a:cs typeface="Times New Roman"/>
              </a:rPr>
              <a:t> </a:t>
            </a:r>
            <a:r>
              <a:rPr sz="1200" i="1" spc="112" baseline="-2430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/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47343" y="4761916"/>
            <a:ext cx="71120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800" i="1" dirty="0">
                <a:latin typeface="Times New Roman"/>
                <a:cs typeface="Times New Roman"/>
              </a:rPr>
              <a:t>i</a:t>
            </a:r>
            <a:r>
              <a:rPr sz="800" i="1" spc="5" dirty="0">
                <a:latin typeface="Times New Roman"/>
                <a:cs typeface="Times New Roman"/>
              </a:rPr>
              <a:t>j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930899" y="4630778"/>
            <a:ext cx="827405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i="1" dirty="0">
                <a:latin typeface="Times New Roman"/>
                <a:cs typeface="Times New Roman"/>
              </a:rPr>
              <a:t>s</a:t>
            </a:r>
            <a:r>
              <a:rPr sz="1400" i="1" spc="-5" dirty="0">
                <a:latin typeface="Times New Roman"/>
                <a:cs typeface="Times New Roman"/>
              </a:rPr>
              <a:t>e</a:t>
            </a:r>
            <a:r>
              <a:rPr sz="1400" i="1" spc="35" dirty="0">
                <a:latin typeface="Times New Roman"/>
                <a:cs typeface="Times New Roman"/>
              </a:rPr>
              <a:t>n</a:t>
            </a:r>
            <a:r>
              <a:rPr sz="1400" spc="-50" dirty="0">
                <a:latin typeface="Times New Roman"/>
                <a:cs typeface="Times New Roman"/>
              </a:rPr>
              <a:t>(</a:t>
            </a:r>
            <a:r>
              <a:rPr sz="1500" spc="-60" dirty="0">
                <a:latin typeface="Symbol"/>
                <a:cs typeface="Symbol"/>
              </a:rPr>
              <a:t></a:t>
            </a:r>
            <a:r>
              <a:rPr sz="1400" i="1" spc="5" dirty="0">
                <a:latin typeface="Times New Roman"/>
                <a:cs typeface="Times New Roman"/>
              </a:rPr>
              <a:t>i</a:t>
            </a:r>
            <a:r>
              <a:rPr sz="1400" i="1" spc="-5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Symbol"/>
                <a:cs typeface="Symbol"/>
              </a:rPr>
              <a:t>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500" spc="-50" dirty="0">
                <a:latin typeface="Symbol"/>
                <a:cs typeface="Symbol"/>
              </a:rPr>
              <a:t></a:t>
            </a:r>
            <a:r>
              <a:rPr sz="1400" i="1" spc="75" dirty="0">
                <a:latin typeface="Times New Roman"/>
                <a:cs typeface="Times New Roman"/>
              </a:rPr>
              <a:t>j</a:t>
            </a:r>
            <a:r>
              <a:rPr sz="1400" spc="5" dirty="0">
                <a:latin typeface="Times New Roman"/>
                <a:cs typeface="Times New Roman"/>
              </a:rPr>
              <a:t>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58944" y="4641027"/>
            <a:ext cx="331470" cy="2419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1400" i="1" spc="10" dirty="0">
                <a:latin typeface="Times New Roman"/>
                <a:cs typeface="Times New Roman"/>
              </a:rPr>
              <a:t>P </a:t>
            </a:r>
            <a:r>
              <a:rPr sz="1400" i="1" spc="60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Symbol"/>
                <a:cs typeface="Symbol"/>
              </a:rPr>
              <a:t>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719328" y="4512563"/>
            <a:ext cx="2066925" cy="568960"/>
          </a:xfrm>
          <a:custGeom>
            <a:avLst/>
            <a:gdLst/>
            <a:ahLst/>
            <a:cxnLst/>
            <a:rect l="l" t="t" r="r" b="b"/>
            <a:pathLst>
              <a:path w="2066925" h="568960">
                <a:moveTo>
                  <a:pt x="2066544" y="0"/>
                </a:moveTo>
                <a:lnTo>
                  <a:pt x="2060448" y="0"/>
                </a:lnTo>
                <a:lnTo>
                  <a:pt x="2060448" y="6096"/>
                </a:lnTo>
                <a:lnTo>
                  <a:pt x="2060448" y="562356"/>
                </a:lnTo>
                <a:lnTo>
                  <a:pt x="6096" y="562356"/>
                </a:lnTo>
                <a:lnTo>
                  <a:pt x="6096" y="6096"/>
                </a:lnTo>
                <a:lnTo>
                  <a:pt x="2060448" y="6096"/>
                </a:lnTo>
                <a:lnTo>
                  <a:pt x="2060448" y="0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lnTo>
                  <a:pt x="0" y="562356"/>
                </a:lnTo>
                <a:lnTo>
                  <a:pt x="0" y="568452"/>
                </a:lnTo>
                <a:lnTo>
                  <a:pt x="6096" y="568452"/>
                </a:lnTo>
                <a:lnTo>
                  <a:pt x="2060448" y="568452"/>
                </a:lnTo>
                <a:lnTo>
                  <a:pt x="2066544" y="568452"/>
                </a:lnTo>
                <a:lnTo>
                  <a:pt x="2066544" y="562356"/>
                </a:lnTo>
                <a:lnTo>
                  <a:pt x="2066544" y="6096"/>
                </a:lnTo>
                <a:lnTo>
                  <a:pt x="20665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2779774" y="4638955"/>
            <a:ext cx="795020" cy="2647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sz="1500" spc="-7" baseline="-11111" dirty="0">
                <a:latin typeface="Times New Roman"/>
                <a:cs typeface="Times New Roman"/>
              </a:rPr>
              <a:t>=</a:t>
            </a:r>
            <a:r>
              <a:rPr sz="1500" spc="359" baseline="-11111" dirty="0">
                <a:latin typeface="Times New Roman"/>
                <a:cs typeface="Times New Roman"/>
              </a:rPr>
              <a:t> </a:t>
            </a:r>
            <a:r>
              <a:rPr sz="1550" spc="50" dirty="0">
                <a:latin typeface="Times New Roman"/>
                <a:cs typeface="Times New Roman"/>
              </a:rPr>
              <a:t>/</a:t>
            </a:r>
            <a:r>
              <a:rPr sz="1550" i="1" spc="50" dirty="0">
                <a:latin typeface="Times New Roman"/>
                <a:cs typeface="Times New Roman"/>
              </a:rPr>
              <a:t>U</a:t>
            </a:r>
            <a:r>
              <a:rPr sz="1550" i="1" spc="385" dirty="0">
                <a:latin typeface="Times New Roman"/>
                <a:cs typeface="Times New Roman"/>
              </a:rPr>
              <a:t> </a:t>
            </a:r>
            <a:r>
              <a:rPr sz="1550" spc="35" dirty="0">
                <a:latin typeface="Times New Roman"/>
                <a:cs typeface="Times New Roman"/>
              </a:rPr>
              <a:t>//</a:t>
            </a:r>
            <a:r>
              <a:rPr sz="1550" i="1" spc="35" dirty="0">
                <a:latin typeface="Times New Roman"/>
                <a:cs typeface="Times New Roman"/>
              </a:rPr>
              <a:t>U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917694" y="4770739"/>
            <a:ext cx="90170" cy="1651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900" i="1" spc="-5" dirty="0">
                <a:latin typeface="Times New Roman"/>
                <a:cs typeface="Times New Roman"/>
              </a:rPr>
              <a:t>i</a:t>
            </a:r>
            <a:r>
              <a:rPr sz="900" i="1" dirty="0">
                <a:latin typeface="Times New Roman"/>
                <a:cs typeface="Times New Roman"/>
              </a:rPr>
              <a:t>j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3564126" y="4770739"/>
            <a:ext cx="57785" cy="1651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900" i="1" dirty="0">
                <a:latin typeface="Times New Roman"/>
                <a:cs typeface="Times New Roman"/>
              </a:rPr>
              <a:t>j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169411" y="4770739"/>
            <a:ext cx="57785" cy="1651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900" i="1" dirty="0">
                <a:latin typeface="Times New Roman"/>
                <a:cs typeface="Times New Roman"/>
              </a:rPr>
              <a:t>i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464553" y="4651302"/>
            <a:ext cx="367665" cy="2628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50" i="1" spc="5" dirty="0">
                <a:latin typeface="Times New Roman"/>
                <a:cs typeface="Times New Roman"/>
              </a:rPr>
              <a:t>s</a:t>
            </a:r>
            <a:r>
              <a:rPr sz="1450" i="1" spc="10" dirty="0">
                <a:latin typeface="Times New Roman"/>
                <a:cs typeface="Times New Roman"/>
              </a:rPr>
              <a:t>e</a:t>
            </a:r>
            <a:r>
              <a:rPr sz="1450" i="1" spc="5" dirty="0">
                <a:latin typeface="Times New Roman"/>
                <a:cs typeface="Times New Roman"/>
              </a:rPr>
              <a:t>n</a:t>
            </a:r>
            <a:r>
              <a:rPr sz="1550" spc="-40" dirty="0">
                <a:latin typeface="Symbol"/>
                <a:cs typeface="Symbol"/>
              </a:rPr>
              <a:t>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3627117" y="4638305"/>
            <a:ext cx="1701164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325" baseline="3584" dirty="0">
                <a:latin typeface="Times New Roman"/>
                <a:cs typeface="Times New Roman"/>
              </a:rPr>
              <a:t>/</a:t>
            </a:r>
            <a:r>
              <a:rPr sz="2325" spc="7" baseline="3584" dirty="0">
                <a:latin typeface="Times New Roman"/>
                <a:cs typeface="Times New Roman"/>
              </a:rPr>
              <a:t>/</a:t>
            </a:r>
            <a:r>
              <a:rPr sz="2325" spc="-142" baseline="3584" dirty="0">
                <a:latin typeface="Times New Roman"/>
                <a:cs typeface="Times New Roman"/>
              </a:rPr>
              <a:t> </a:t>
            </a:r>
            <a:r>
              <a:rPr sz="2325" i="1" spc="15" baseline="3584" dirty="0">
                <a:latin typeface="Times New Roman"/>
                <a:cs typeface="Times New Roman"/>
              </a:rPr>
              <a:t>B</a:t>
            </a:r>
            <a:r>
              <a:rPr sz="2325" i="1" baseline="3584" dirty="0">
                <a:latin typeface="Times New Roman"/>
                <a:cs typeface="Times New Roman"/>
              </a:rPr>
              <a:t> </a:t>
            </a:r>
            <a:r>
              <a:rPr sz="2325" i="1" spc="202" baseline="3584" dirty="0">
                <a:latin typeface="Times New Roman"/>
                <a:cs typeface="Times New Roman"/>
              </a:rPr>
              <a:t> </a:t>
            </a:r>
            <a:r>
              <a:rPr sz="2325" spc="7" baseline="3584" dirty="0">
                <a:latin typeface="Times New Roman"/>
                <a:cs typeface="Times New Roman"/>
              </a:rPr>
              <a:t>/</a:t>
            </a:r>
            <a:r>
              <a:rPr sz="2325" spc="-179" baseline="3584" dirty="0">
                <a:latin typeface="Times New Roman"/>
                <a:cs typeface="Times New Roman"/>
              </a:rPr>
              <a:t> </a:t>
            </a:r>
            <a:r>
              <a:rPr sz="2325" i="1" spc="7" baseline="3584" dirty="0">
                <a:latin typeface="Times New Roman"/>
                <a:cs typeface="Times New Roman"/>
              </a:rPr>
              <a:t>s</a:t>
            </a:r>
            <a:r>
              <a:rPr sz="2325" i="1" baseline="3584" dirty="0">
                <a:latin typeface="Times New Roman"/>
                <a:cs typeface="Times New Roman"/>
              </a:rPr>
              <a:t>e</a:t>
            </a:r>
            <a:r>
              <a:rPr sz="2325" i="1" spc="-22" baseline="3584" dirty="0">
                <a:latin typeface="Times New Roman"/>
                <a:cs typeface="Times New Roman"/>
              </a:rPr>
              <a:t>n</a:t>
            </a:r>
            <a:r>
              <a:rPr sz="2325" spc="-75" baseline="3584" dirty="0">
                <a:latin typeface="Times New Roman"/>
                <a:cs typeface="Times New Roman"/>
              </a:rPr>
              <a:t>(</a:t>
            </a:r>
            <a:r>
              <a:rPr sz="2475" spc="-120" baseline="3367" dirty="0">
                <a:latin typeface="Symbol"/>
                <a:cs typeface="Symbol"/>
              </a:rPr>
              <a:t></a:t>
            </a:r>
            <a:r>
              <a:rPr sz="2325" i="1" spc="7" baseline="3584" dirty="0">
                <a:latin typeface="Times New Roman"/>
                <a:cs typeface="Times New Roman"/>
              </a:rPr>
              <a:t>i</a:t>
            </a:r>
            <a:r>
              <a:rPr sz="2325" i="1" spc="-120" baseline="3584" dirty="0">
                <a:latin typeface="Times New Roman"/>
                <a:cs typeface="Times New Roman"/>
              </a:rPr>
              <a:t> </a:t>
            </a:r>
            <a:r>
              <a:rPr sz="2325" spc="7" baseline="3584" dirty="0">
                <a:latin typeface="Symbol"/>
                <a:cs typeface="Symbol"/>
              </a:rPr>
              <a:t></a:t>
            </a:r>
            <a:r>
              <a:rPr sz="2325" spc="-330" baseline="3584" dirty="0">
                <a:latin typeface="Times New Roman"/>
                <a:cs typeface="Times New Roman"/>
              </a:rPr>
              <a:t> </a:t>
            </a:r>
            <a:r>
              <a:rPr sz="2475" spc="-97" baseline="3367" dirty="0">
                <a:latin typeface="Symbol"/>
                <a:cs typeface="Symbol"/>
              </a:rPr>
              <a:t></a:t>
            </a:r>
            <a:r>
              <a:rPr sz="2325" i="1" spc="104" baseline="3584" dirty="0">
                <a:latin typeface="Times New Roman"/>
                <a:cs typeface="Times New Roman"/>
              </a:rPr>
              <a:t>j</a:t>
            </a:r>
            <a:r>
              <a:rPr sz="2325" spc="7" baseline="3584" dirty="0">
                <a:latin typeface="Times New Roman"/>
                <a:cs typeface="Times New Roman"/>
              </a:rPr>
              <a:t>)</a:t>
            </a:r>
            <a:r>
              <a:rPr sz="2325" spc="-270" baseline="3584" dirty="0">
                <a:latin typeface="Times New Roman"/>
                <a:cs typeface="Times New Roman"/>
              </a:rPr>
              <a:t> </a:t>
            </a:r>
            <a:r>
              <a:rPr sz="1500" spc="-7" baseline="-8333" dirty="0">
                <a:latin typeface="Times New Roman"/>
                <a:cs typeface="Times New Roman"/>
              </a:rPr>
              <a:t>=</a:t>
            </a:r>
            <a:r>
              <a:rPr sz="1500" baseline="-8333" dirty="0">
                <a:latin typeface="Times New Roman"/>
                <a:cs typeface="Times New Roman"/>
              </a:rPr>
              <a:t> </a:t>
            </a:r>
            <a:r>
              <a:rPr sz="1500" spc="44" baseline="-8333" dirty="0">
                <a:latin typeface="Times New Roman"/>
                <a:cs typeface="Times New Roman"/>
              </a:rPr>
              <a:t> </a:t>
            </a:r>
            <a:r>
              <a:rPr sz="1450" i="1" spc="10" dirty="0">
                <a:latin typeface="Times New Roman"/>
                <a:cs typeface="Times New Roman"/>
              </a:rPr>
              <a:t>P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5258813" y="4785532"/>
            <a:ext cx="208279" cy="1568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50" i="1" dirty="0">
                <a:latin typeface="Times New Roman"/>
                <a:cs typeface="Times New Roman"/>
              </a:rPr>
              <a:t>máx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5993381" y="4713226"/>
            <a:ext cx="2990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(16)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681227" y="5151102"/>
            <a:ext cx="6196965" cy="166941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sz="1250" i="1" spc="-25" dirty="0">
                <a:latin typeface="Comic Sans MS"/>
                <a:cs typeface="Comic Sans MS"/>
              </a:rPr>
              <a:t>B</a:t>
            </a:r>
            <a:r>
              <a:rPr sz="1275" i="1" spc="-37" baseline="-9803" dirty="0">
                <a:latin typeface="Comic Sans MS"/>
                <a:cs typeface="Comic Sans MS"/>
              </a:rPr>
              <a:t>ij</a:t>
            </a:r>
            <a:r>
              <a:rPr sz="1275" i="1" spc="157" baseline="-9803" dirty="0">
                <a:latin typeface="Comic Sans MS"/>
                <a:cs typeface="Comic Sans MS"/>
              </a:rPr>
              <a:t> </a:t>
            </a:r>
            <a:r>
              <a:rPr sz="1250" i="1" spc="-30" dirty="0">
                <a:latin typeface="Comic Sans MS"/>
                <a:cs typeface="Comic Sans MS"/>
              </a:rPr>
              <a:t>=</a:t>
            </a:r>
            <a:r>
              <a:rPr sz="1250" i="1" spc="-10" dirty="0">
                <a:latin typeface="Comic Sans MS"/>
                <a:cs typeface="Comic Sans MS"/>
              </a:rPr>
              <a:t> </a:t>
            </a:r>
            <a:r>
              <a:rPr sz="1250" i="1" spc="-30" dirty="0">
                <a:latin typeface="Comic Sans MS"/>
                <a:cs typeface="Comic Sans MS"/>
              </a:rPr>
              <a:t>susceptancia</a:t>
            </a:r>
            <a:r>
              <a:rPr sz="1250" i="1" spc="-15" dirty="0">
                <a:latin typeface="Comic Sans MS"/>
                <a:cs typeface="Comic Sans MS"/>
              </a:rPr>
              <a:t> </a:t>
            </a:r>
            <a:r>
              <a:rPr sz="1250" i="1" spc="-25" dirty="0">
                <a:latin typeface="Comic Sans MS"/>
                <a:cs typeface="Comic Sans MS"/>
              </a:rPr>
              <a:t>entre</a:t>
            </a:r>
            <a:r>
              <a:rPr sz="1250" i="1" spc="-5" dirty="0">
                <a:latin typeface="Comic Sans MS"/>
                <a:cs typeface="Comic Sans MS"/>
              </a:rPr>
              <a:t> </a:t>
            </a:r>
            <a:r>
              <a:rPr sz="1250" i="1" spc="-30" dirty="0">
                <a:latin typeface="Comic Sans MS"/>
                <a:cs typeface="Comic Sans MS"/>
              </a:rPr>
              <a:t>los</a:t>
            </a:r>
            <a:r>
              <a:rPr sz="1250" i="1" spc="-10" dirty="0">
                <a:latin typeface="Comic Sans MS"/>
                <a:cs typeface="Comic Sans MS"/>
              </a:rPr>
              <a:t> </a:t>
            </a:r>
            <a:r>
              <a:rPr sz="1250" i="1" spc="-30" dirty="0">
                <a:latin typeface="Comic Sans MS"/>
                <a:cs typeface="Comic Sans MS"/>
              </a:rPr>
              <a:t>terminales</a:t>
            </a:r>
            <a:r>
              <a:rPr sz="1250" i="1" spc="-5" dirty="0">
                <a:latin typeface="Comic Sans MS"/>
                <a:cs typeface="Comic Sans MS"/>
              </a:rPr>
              <a:t> </a:t>
            </a:r>
            <a:r>
              <a:rPr sz="1250" i="1" spc="-15" dirty="0">
                <a:latin typeface="Comic Sans MS"/>
                <a:cs typeface="Comic Sans MS"/>
              </a:rPr>
              <a:t>i </a:t>
            </a:r>
            <a:r>
              <a:rPr sz="1250" i="1" spc="-30" dirty="0">
                <a:latin typeface="Comic Sans MS"/>
                <a:cs typeface="Comic Sans MS"/>
              </a:rPr>
              <a:t>y</a:t>
            </a:r>
            <a:r>
              <a:rPr sz="1250" i="1" spc="-10" dirty="0">
                <a:latin typeface="Comic Sans MS"/>
                <a:cs typeface="Comic Sans MS"/>
              </a:rPr>
              <a:t> </a:t>
            </a:r>
            <a:r>
              <a:rPr sz="1250" i="1" spc="-25" dirty="0">
                <a:latin typeface="Comic Sans MS"/>
                <a:cs typeface="Comic Sans MS"/>
              </a:rPr>
              <a:t>j</a:t>
            </a:r>
            <a:r>
              <a:rPr sz="1250" i="1" spc="-30" dirty="0">
                <a:latin typeface="Comic Sans MS"/>
                <a:cs typeface="Comic Sans MS"/>
              </a:rPr>
              <a:t> considerados</a:t>
            </a:r>
            <a:endParaRPr sz="1250">
              <a:latin typeface="Comic Sans MS"/>
              <a:cs typeface="Comic Sans MS"/>
            </a:endParaRPr>
          </a:p>
          <a:p>
            <a:pPr marL="38100">
              <a:lnSpc>
                <a:spcPct val="100000"/>
              </a:lnSpc>
              <a:spcBef>
                <a:spcPts val="1110"/>
              </a:spcBef>
            </a:pPr>
            <a:r>
              <a:rPr sz="1400" i="1" dirty="0">
                <a:latin typeface="Times New Roman"/>
                <a:cs typeface="Times New Roman"/>
              </a:rPr>
              <a:t>δ</a:t>
            </a:r>
            <a:r>
              <a:rPr sz="1400" i="1" spc="-1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=(</a:t>
            </a:r>
            <a:r>
              <a:rPr sz="1400" i="1" spc="-1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δi </a:t>
            </a:r>
            <a:r>
              <a:rPr sz="1400" i="1" dirty="0">
                <a:latin typeface="Times New Roman"/>
                <a:cs typeface="Times New Roman"/>
              </a:rPr>
              <a:t>–</a:t>
            </a:r>
            <a:r>
              <a:rPr sz="1400" i="1" spc="-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δj)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250" i="1" spc="-30" dirty="0">
                <a:latin typeface="Comic Sans MS"/>
                <a:cs typeface="Comic Sans MS"/>
              </a:rPr>
              <a:t>=</a:t>
            </a:r>
            <a:r>
              <a:rPr sz="1250" i="1" spc="-25" dirty="0">
                <a:latin typeface="Comic Sans MS"/>
                <a:cs typeface="Comic Sans MS"/>
              </a:rPr>
              <a:t> </a:t>
            </a:r>
            <a:r>
              <a:rPr sz="1250" i="1" spc="-30" dirty="0">
                <a:latin typeface="Comic Sans MS"/>
                <a:cs typeface="Comic Sans MS"/>
              </a:rPr>
              <a:t>diferencia</a:t>
            </a:r>
            <a:r>
              <a:rPr sz="1250" i="1" spc="-20" dirty="0">
                <a:latin typeface="Comic Sans MS"/>
                <a:cs typeface="Comic Sans MS"/>
              </a:rPr>
              <a:t> </a:t>
            </a:r>
            <a:r>
              <a:rPr sz="1250" i="1" spc="-30" dirty="0">
                <a:latin typeface="Comic Sans MS"/>
                <a:cs typeface="Comic Sans MS"/>
              </a:rPr>
              <a:t>angular</a:t>
            </a:r>
            <a:endParaRPr sz="1250">
              <a:latin typeface="Comic Sans MS"/>
              <a:cs typeface="Comic Sans MS"/>
            </a:endParaRPr>
          </a:p>
          <a:p>
            <a:pPr marL="38100" algn="just">
              <a:lnSpc>
                <a:spcPct val="100000"/>
              </a:lnSpc>
              <a:spcBef>
                <a:spcPts val="1340"/>
              </a:spcBef>
            </a:pP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puede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observar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similitud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existe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entre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expresión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(15)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(16).</a:t>
            </a:r>
            <a:endParaRPr sz="1200">
              <a:latin typeface="Comic Sans MS"/>
              <a:cs typeface="Comic Sans MS"/>
            </a:endParaRPr>
          </a:p>
          <a:p>
            <a:pPr marL="38100" marR="30480" algn="just">
              <a:lnSpc>
                <a:spcPct val="116300"/>
              </a:lnSpc>
              <a:spcBef>
                <a:spcPts val="835"/>
              </a:spcBef>
            </a:pPr>
            <a:r>
              <a:rPr sz="1200" spc="-5" dirty="0">
                <a:latin typeface="Comic Sans MS"/>
                <a:cs typeface="Comic Sans MS"/>
              </a:rPr>
              <a:t>Considerando que la inductancia y las tensiones </a:t>
            </a:r>
            <a:r>
              <a:rPr sz="1200" dirty="0">
                <a:latin typeface="Comic Sans MS"/>
                <a:cs typeface="Comic Sans MS"/>
              </a:rPr>
              <a:t>son </a:t>
            </a:r>
            <a:r>
              <a:rPr sz="1200" spc="-5" dirty="0">
                <a:latin typeface="Comic Sans MS"/>
                <a:cs typeface="Comic Sans MS"/>
              </a:rPr>
              <a:t>constantes, se grafica la potencia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transferida</a:t>
            </a:r>
            <a:r>
              <a:rPr sz="1200" spc="1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entre</a:t>
            </a:r>
            <a:r>
              <a:rPr sz="1200" spc="14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dos</a:t>
            </a:r>
            <a:r>
              <a:rPr sz="1200" spc="1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puntos</a:t>
            </a:r>
            <a:r>
              <a:rPr sz="1200" spc="1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cualquiera</a:t>
            </a:r>
            <a:r>
              <a:rPr sz="1200" spc="1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</a:t>
            </a:r>
            <a:r>
              <a:rPr sz="1200" spc="1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spc="1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j,</a:t>
            </a:r>
            <a:r>
              <a:rPr sz="1200" spc="1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spc="1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función</a:t>
            </a:r>
            <a:r>
              <a:rPr sz="1200" spc="1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1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1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diferencia</a:t>
            </a:r>
            <a:r>
              <a:rPr sz="1200" spc="1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angular</a:t>
            </a:r>
            <a:r>
              <a:rPr sz="1200" spc="1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tensiones: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706627" y="9483342"/>
            <a:ext cx="60960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máx.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potencia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puede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transferir, </a:t>
            </a:r>
            <a:r>
              <a:rPr sz="1200" spc="-10" dirty="0">
                <a:latin typeface="Comic Sans MS"/>
                <a:cs typeface="Comic Sans MS"/>
              </a:rPr>
              <a:t>se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logra </a:t>
            </a:r>
            <a:r>
              <a:rPr sz="1200" spc="-5" dirty="0">
                <a:latin typeface="Comic Sans MS"/>
                <a:cs typeface="Comic Sans MS"/>
              </a:rPr>
              <a:t>para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diferencia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angular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90º.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1720719" y="7012063"/>
            <a:ext cx="3165475" cy="2296795"/>
            <a:chOff x="1720719" y="7012063"/>
            <a:chExt cx="3165475" cy="2296795"/>
          </a:xfrm>
        </p:grpSpPr>
        <p:sp>
          <p:nvSpPr>
            <p:cNvPr id="67" name="object 67"/>
            <p:cNvSpPr/>
            <p:nvPr/>
          </p:nvSpPr>
          <p:spPr>
            <a:xfrm>
              <a:off x="1725164" y="7016508"/>
              <a:ext cx="3156585" cy="2287905"/>
            </a:xfrm>
            <a:custGeom>
              <a:avLst/>
              <a:gdLst/>
              <a:ahLst/>
              <a:cxnLst/>
              <a:rect l="l" t="t" r="r" b="b"/>
              <a:pathLst>
                <a:path w="3156585" h="2287904">
                  <a:moveTo>
                    <a:pt x="0" y="0"/>
                  </a:moveTo>
                  <a:lnTo>
                    <a:pt x="3156213" y="0"/>
                  </a:lnTo>
                  <a:lnTo>
                    <a:pt x="3156213" y="2287515"/>
                  </a:lnTo>
                  <a:lnTo>
                    <a:pt x="0" y="2287515"/>
                  </a:lnTo>
                  <a:lnTo>
                    <a:pt x="0" y="0"/>
                  </a:lnTo>
                  <a:close/>
                </a:path>
              </a:pathLst>
            </a:custGeom>
            <a:ln w="83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110740" y="7100310"/>
              <a:ext cx="2593975" cy="1659889"/>
            </a:xfrm>
            <a:custGeom>
              <a:avLst/>
              <a:gdLst/>
              <a:ahLst/>
              <a:cxnLst/>
              <a:rect l="l" t="t" r="r" b="b"/>
              <a:pathLst>
                <a:path w="2593975" h="1659890">
                  <a:moveTo>
                    <a:pt x="2593847" y="0"/>
                  </a:moveTo>
                  <a:lnTo>
                    <a:pt x="0" y="0"/>
                  </a:lnTo>
                  <a:lnTo>
                    <a:pt x="0" y="1659635"/>
                  </a:lnTo>
                  <a:lnTo>
                    <a:pt x="2593847" y="1659635"/>
                  </a:lnTo>
                  <a:lnTo>
                    <a:pt x="2593847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110733" y="7100328"/>
              <a:ext cx="2593975" cy="1659889"/>
            </a:xfrm>
            <a:custGeom>
              <a:avLst/>
              <a:gdLst/>
              <a:ahLst/>
              <a:cxnLst/>
              <a:rect l="l" t="t" r="r" b="b"/>
              <a:pathLst>
                <a:path w="2593975" h="1659890">
                  <a:moveTo>
                    <a:pt x="0" y="0"/>
                  </a:moveTo>
                  <a:lnTo>
                    <a:pt x="2593848" y="0"/>
                  </a:lnTo>
                </a:path>
                <a:path w="2593975" h="1659890">
                  <a:moveTo>
                    <a:pt x="2593848" y="0"/>
                  </a:moveTo>
                  <a:lnTo>
                    <a:pt x="2593848" y="1659623"/>
                  </a:lnTo>
                </a:path>
                <a:path w="2593975" h="1659890">
                  <a:moveTo>
                    <a:pt x="2593848" y="1659623"/>
                  </a:moveTo>
                  <a:lnTo>
                    <a:pt x="0" y="1659623"/>
                  </a:lnTo>
                </a:path>
                <a:path w="2593975" h="1659890">
                  <a:moveTo>
                    <a:pt x="0" y="1659623"/>
                  </a:moveTo>
                  <a:lnTo>
                    <a:pt x="0" y="0"/>
                  </a:lnTo>
                </a:path>
              </a:pathLst>
            </a:custGeom>
            <a:ln w="837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110740" y="8759946"/>
              <a:ext cx="2593975" cy="33655"/>
            </a:xfrm>
            <a:custGeom>
              <a:avLst/>
              <a:gdLst/>
              <a:ahLst/>
              <a:cxnLst/>
              <a:rect l="l" t="t" r="r" b="b"/>
              <a:pathLst>
                <a:path w="2593975" h="33654">
                  <a:moveTo>
                    <a:pt x="0" y="0"/>
                  </a:moveTo>
                  <a:lnTo>
                    <a:pt x="2593847" y="0"/>
                  </a:lnTo>
                </a:path>
                <a:path w="2593975" h="33654">
                  <a:moveTo>
                    <a:pt x="0" y="33527"/>
                  </a:moveTo>
                  <a:lnTo>
                    <a:pt x="0" y="0"/>
                  </a:lnTo>
                </a:path>
                <a:path w="2593975" h="33654">
                  <a:moveTo>
                    <a:pt x="434339" y="33527"/>
                  </a:moveTo>
                  <a:lnTo>
                    <a:pt x="434339" y="0"/>
                  </a:lnTo>
                </a:path>
                <a:path w="2593975" h="33654">
                  <a:moveTo>
                    <a:pt x="861059" y="33527"/>
                  </a:moveTo>
                  <a:lnTo>
                    <a:pt x="861059" y="0"/>
                  </a:lnTo>
                </a:path>
                <a:path w="2593975" h="33654">
                  <a:moveTo>
                    <a:pt x="1296923" y="33527"/>
                  </a:moveTo>
                  <a:lnTo>
                    <a:pt x="1296923" y="0"/>
                  </a:lnTo>
                </a:path>
                <a:path w="2593975" h="33654">
                  <a:moveTo>
                    <a:pt x="1732787" y="33527"/>
                  </a:moveTo>
                  <a:lnTo>
                    <a:pt x="1732787" y="0"/>
                  </a:lnTo>
                </a:path>
                <a:path w="2593975" h="33654">
                  <a:moveTo>
                    <a:pt x="2159507" y="33527"/>
                  </a:moveTo>
                  <a:lnTo>
                    <a:pt x="2159507" y="0"/>
                  </a:lnTo>
                </a:path>
                <a:path w="2593975" h="33654">
                  <a:moveTo>
                    <a:pt x="2593847" y="33527"/>
                  </a:moveTo>
                  <a:lnTo>
                    <a:pt x="259384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110733" y="7929377"/>
              <a:ext cx="434975" cy="830580"/>
            </a:xfrm>
            <a:custGeom>
              <a:avLst/>
              <a:gdLst/>
              <a:ahLst/>
              <a:cxnLst/>
              <a:rect l="l" t="t" r="r" b="b"/>
              <a:pathLst>
                <a:path w="434975" h="830579">
                  <a:moveTo>
                    <a:pt x="0" y="830574"/>
                  </a:moveTo>
                  <a:lnTo>
                    <a:pt x="108210" y="620262"/>
                  </a:lnTo>
                  <a:lnTo>
                    <a:pt x="216420" y="402343"/>
                  </a:lnTo>
                  <a:lnTo>
                    <a:pt x="326139" y="193556"/>
                  </a:lnTo>
                  <a:lnTo>
                    <a:pt x="384060" y="92966"/>
                  </a:lnTo>
                  <a:lnTo>
                    <a:pt x="434349" y="0"/>
                  </a:lnTo>
                </a:path>
              </a:pathLst>
            </a:custGeom>
            <a:ln w="8371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2545083" y="7325885"/>
              <a:ext cx="426720" cy="603885"/>
            </a:xfrm>
            <a:custGeom>
              <a:avLst/>
              <a:gdLst/>
              <a:ahLst/>
              <a:cxnLst/>
              <a:rect l="l" t="t" r="r" b="b"/>
              <a:pathLst>
                <a:path w="426719" h="603884">
                  <a:moveTo>
                    <a:pt x="0" y="603492"/>
                  </a:moveTo>
                  <a:lnTo>
                    <a:pt x="109718" y="428230"/>
                  </a:lnTo>
                  <a:lnTo>
                    <a:pt x="210311" y="260591"/>
                  </a:lnTo>
                  <a:lnTo>
                    <a:pt x="268217" y="193541"/>
                  </a:lnTo>
                  <a:lnTo>
                    <a:pt x="318506" y="117344"/>
                  </a:lnTo>
                  <a:lnTo>
                    <a:pt x="376428" y="59426"/>
                  </a:lnTo>
                  <a:lnTo>
                    <a:pt x="426717" y="0"/>
                  </a:lnTo>
                </a:path>
              </a:pathLst>
            </a:custGeom>
            <a:ln w="8371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2971800" y="7100328"/>
              <a:ext cx="436245" cy="226060"/>
            </a:xfrm>
            <a:custGeom>
              <a:avLst/>
              <a:gdLst/>
              <a:ahLst/>
              <a:cxnLst/>
              <a:rect l="l" t="t" r="r" b="b"/>
              <a:pathLst>
                <a:path w="436245" h="226059">
                  <a:moveTo>
                    <a:pt x="0" y="225556"/>
                  </a:moveTo>
                  <a:lnTo>
                    <a:pt x="109733" y="134114"/>
                  </a:lnTo>
                  <a:lnTo>
                    <a:pt x="160022" y="91442"/>
                  </a:lnTo>
                  <a:lnTo>
                    <a:pt x="217928" y="57917"/>
                  </a:lnTo>
                  <a:lnTo>
                    <a:pt x="268217" y="33524"/>
                  </a:lnTo>
                  <a:lnTo>
                    <a:pt x="327662" y="16770"/>
                  </a:lnTo>
                  <a:lnTo>
                    <a:pt x="376428" y="9147"/>
                  </a:lnTo>
                  <a:lnTo>
                    <a:pt x="435857" y="0"/>
                  </a:lnTo>
                </a:path>
              </a:pathLst>
            </a:custGeom>
            <a:ln w="837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407657" y="7100328"/>
              <a:ext cx="436245" cy="218440"/>
            </a:xfrm>
            <a:custGeom>
              <a:avLst/>
              <a:gdLst/>
              <a:ahLst/>
              <a:cxnLst/>
              <a:rect l="l" t="t" r="r" b="b"/>
              <a:pathLst>
                <a:path w="436245" h="218440">
                  <a:moveTo>
                    <a:pt x="0" y="0"/>
                  </a:moveTo>
                  <a:lnTo>
                    <a:pt x="57921" y="0"/>
                  </a:lnTo>
                  <a:lnTo>
                    <a:pt x="108210" y="16770"/>
                  </a:lnTo>
                  <a:lnTo>
                    <a:pt x="167639" y="33524"/>
                  </a:lnTo>
                  <a:lnTo>
                    <a:pt x="217944" y="57917"/>
                  </a:lnTo>
                  <a:lnTo>
                    <a:pt x="275850" y="83819"/>
                  </a:lnTo>
                  <a:lnTo>
                    <a:pt x="326139" y="124967"/>
                  </a:lnTo>
                  <a:lnTo>
                    <a:pt x="435872" y="217934"/>
                  </a:lnTo>
                </a:path>
              </a:pathLst>
            </a:custGeom>
            <a:ln w="837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843530" y="7318262"/>
              <a:ext cx="426720" cy="611505"/>
            </a:xfrm>
            <a:custGeom>
              <a:avLst/>
              <a:gdLst/>
              <a:ahLst/>
              <a:cxnLst/>
              <a:rect l="l" t="t" r="r" b="b"/>
              <a:pathLst>
                <a:path w="426720" h="611504">
                  <a:moveTo>
                    <a:pt x="0" y="0"/>
                  </a:moveTo>
                  <a:lnTo>
                    <a:pt x="48765" y="57902"/>
                  </a:lnTo>
                  <a:lnTo>
                    <a:pt x="108195" y="117344"/>
                  </a:lnTo>
                  <a:lnTo>
                    <a:pt x="158499" y="192016"/>
                  </a:lnTo>
                  <a:lnTo>
                    <a:pt x="208788" y="268213"/>
                  </a:lnTo>
                  <a:lnTo>
                    <a:pt x="316983" y="435853"/>
                  </a:lnTo>
                  <a:lnTo>
                    <a:pt x="426717" y="611115"/>
                  </a:lnTo>
                </a:path>
              </a:pathLst>
            </a:custGeom>
            <a:ln w="8371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270247" y="7929377"/>
              <a:ext cx="434340" cy="830580"/>
            </a:xfrm>
            <a:custGeom>
              <a:avLst/>
              <a:gdLst/>
              <a:ahLst/>
              <a:cxnLst/>
              <a:rect l="l" t="t" r="r" b="b"/>
              <a:pathLst>
                <a:path w="434339" h="830579">
                  <a:moveTo>
                    <a:pt x="0" y="0"/>
                  </a:moveTo>
                  <a:lnTo>
                    <a:pt x="50288" y="92966"/>
                  </a:lnTo>
                  <a:lnTo>
                    <a:pt x="108210" y="193556"/>
                  </a:lnTo>
                  <a:lnTo>
                    <a:pt x="216405" y="402343"/>
                  </a:lnTo>
                  <a:lnTo>
                    <a:pt x="326139" y="620262"/>
                  </a:lnTo>
                  <a:lnTo>
                    <a:pt x="434334" y="830574"/>
                  </a:lnTo>
                </a:path>
              </a:pathLst>
            </a:custGeom>
            <a:ln w="8371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7" name="object 77"/>
          <p:cNvSpPr txBox="1"/>
          <p:nvPr/>
        </p:nvSpPr>
        <p:spPr>
          <a:xfrm>
            <a:off x="2086355" y="8828827"/>
            <a:ext cx="73660" cy="1562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850" dirty="0">
                <a:latin typeface="Arial MT"/>
                <a:cs typeface="Arial MT"/>
              </a:rPr>
              <a:t>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2487184" y="8828827"/>
            <a:ext cx="132715" cy="1562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850" spc="-10" dirty="0">
                <a:latin typeface="Arial MT"/>
                <a:cs typeface="Arial MT"/>
              </a:rPr>
              <a:t>3</a:t>
            </a:r>
            <a:r>
              <a:rPr sz="850" dirty="0">
                <a:latin typeface="Arial MT"/>
                <a:cs typeface="Arial MT"/>
              </a:rPr>
              <a:t>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4622508" y="8828827"/>
            <a:ext cx="191135" cy="1562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850" spc="-25" dirty="0">
                <a:latin typeface="Arial MT"/>
                <a:cs typeface="Arial MT"/>
              </a:rPr>
              <a:t>1</a:t>
            </a:r>
            <a:r>
              <a:rPr sz="850" spc="-10" dirty="0">
                <a:latin typeface="Arial MT"/>
                <a:cs typeface="Arial MT"/>
              </a:rPr>
              <a:t>8</a:t>
            </a:r>
            <a:r>
              <a:rPr sz="850" dirty="0">
                <a:latin typeface="Arial MT"/>
                <a:cs typeface="Arial MT"/>
              </a:rPr>
              <a:t>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2764535" y="8765989"/>
            <a:ext cx="1612900" cy="412750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49225">
              <a:lnSpc>
                <a:spcPct val="100000"/>
              </a:lnSpc>
              <a:spcBef>
                <a:spcPts val="600"/>
              </a:spcBef>
              <a:tabLst>
                <a:tab pos="584835" algn="l"/>
                <a:tab pos="995044" algn="l"/>
                <a:tab pos="1421765" algn="l"/>
              </a:tabLst>
            </a:pPr>
            <a:r>
              <a:rPr sz="850" spc="-10" dirty="0">
                <a:latin typeface="Arial MT"/>
                <a:cs typeface="Arial MT"/>
              </a:rPr>
              <a:t>6</a:t>
            </a:r>
            <a:r>
              <a:rPr sz="850" dirty="0">
                <a:latin typeface="Arial MT"/>
                <a:cs typeface="Arial MT"/>
              </a:rPr>
              <a:t>0	</a:t>
            </a:r>
            <a:r>
              <a:rPr sz="850" spc="-25" dirty="0">
                <a:latin typeface="Arial MT"/>
                <a:cs typeface="Arial MT"/>
              </a:rPr>
              <a:t>9</a:t>
            </a:r>
            <a:r>
              <a:rPr sz="850" dirty="0">
                <a:latin typeface="Arial MT"/>
                <a:cs typeface="Arial MT"/>
              </a:rPr>
              <a:t>0	</a:t>
            </a:r>
            <a:r>
              <a:rPr sz="850" spc="-10" dirty="0">
                <a:latin typeface="Arial MT"/>
                <a:cs typeface="Arial MT"/>
              </a:rPr>
              <a:t>1</a:t>
            </a:r>
            <a:r>
              <a:rPr sz="850" spc="-25" dirty="0">
                <a:latin typeface="Arial MT"/>
                <a:cs typeface="Arial MT"/>
              </a:rPr>
              <a:t>2</a:t>
            </a:r>
            <a:r>
              <a:rPr sz="850" dirty="0">
                <a:latin typeface="Arial MT"/>
                <a:cs typeface="Arial MT"/>
              </a:rPr>
              <a:t>0	</a:t>
            </a:r>
            <a:r>
              <a:rPr sz="850" spc="-10" dirty="0">
                <a:latin typeface="Arial MT"/>
                <a:cs typeface="Arial MT"/>
              </a:rPr>
              <a:t>1</a:t>
            </a:r>
            <a:r>
              <a:rPr sz="850" spc="-25" dirty="0">
                <a:latin typeface="Arial MT"/>
                <a:cs typeface="Arial MT"/>
              </a:rPr>
              <a:t>5</a:t>
            </a:r>
            <a:r>
              <a:rPr sz="850" dirty="0">
                <a:latin typeface="Arial MT"/>
                <a:cs typeface="Arial MT"/>
              </a:rPr>
              <a:t>0</a:t>
            </a:r>
            <a:endParaRPr sz="8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5"/>
              </a:spcBef>
            </a:pPr>
            <a:r>
              <a:rPr sz="850" b="1" spc="10" dirty="0">
                <a:latin typeface="Arial"/>
                <a:cs typeface="Arial"/>
              </a:rPr>
              <a:t>diferencia</a:t>
            </a:r>
            <a:r>
              <a:rPr sz="850" b="1" spc="60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angular</a:t>
            </a:r>
            <a:r>
              <a:rPr sz="850" b="1" dirty="0">
                <a:latin typeface="Arial"/>
                <a:cs typeface="Arial"/>
              </a:rPr>
              <a:t> </a:t>
            </a:r>
            <a:r>
              <a:rPr sz="850" b="1" spc="10" dirty="0">
                <a:latin typeface="Arial"/>
                <a:cs typeface="Arial"/>
              </a:rPr>
              <a:t>δij</a:t>
            </a:r>
            <a:r>
              <a:rPr sz="850" b="1" spc="35" dirty="0">
                <a:latin typeface="Arial"/>
                <a:cs typeface="Arial"/>
              </a:rPr>
              <a:t> </a:t>
            </a:r>
            <a:r>
              <a:rPr sz="850" b="1" spc="-5" dirty="0">
                <a:latin typeface="Arial"/>
                <a:cs typeface="Arial"/>
              </a:rPr>
              <a:t>[º]</a:t>
            </a:r>
            <a:endParaRPr sz="850"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1831792" y="7334762"/>
            <a:ext cx="147320" cy="1236980"/>
          </a:xfrm>
          <a:prstGeom prst="rect">
            <a:avLst/>
          </a:prstGeom>
        </p:spPr>
        <p:txBody>
          <a:bodyPr vert="vert270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50" b="1" dirty="0">
                <a:latin typeface="Arial"/>
                <a:cs typeface="Arial"/>
              </a:rPr>
              <a:t>Potencia</a:t>
            </a:r>
            <a:r>
              <a:rPr sz="850" b="1" spc="-20" dirty="0">
                <a:latin typeface="Arial"/>
                <a:cs typeface="Arial"/>
              </a:rPr>
              <a:t> </a:t>
            </a:r>
            <a:r>
              <a:rPr sz="850" b="1" spc="-5" dirty="0">
                <a:latin typeface="Arial"/>
                <a:cs typeface="Arial"/>
              </a:rPr>
              <a:t>transferida</a:t>
            </a:r>
            <a:r>
              <a:rPr sz="850" b="1" spc="-20" dirty="0">
                <a:latin typeface="Arial"/>
                <a:cs typeface="Arial"/>
              </a:rPr>
              <a:t> </a:t>
            </a:r>
            <a:r>
              <a:rPr sz="850" b="1" spc="15" dirty="0">
                <a:latin typeface="Arial"/>
                <a:cs typeface="Arial"/>
              </a:rPr>
              <a:t>Pij</a:t>
            </a:r>
            <a:endParaRPr sz="850">
              <a:latin typeface="Arial"/>
              <a:cs typeface="Arial"/>
            </a:endParaRPr>
          </a:p>
        </p:txBody>
      </p:sp>
      <p:sp>
        <p:nvSpPr>
          <p:cNvPr id="82" name="object 82"/>
          <p:cNvSpPr/>
          <p:nvPr/>
        </p:nvSpPr>
        <p:spPr>
          <a:xfrm>
            <a:off x="1725164" y="7016508"/>
            <a:ext cx="3156585" cy="2287905"/>
          </a:xfrm>
          <a:custGeom>
            <a:avLst/>
            <a:gdLst/>
            <a:ahLst/>
            <a:cxnLst/>
            <a:rect l="l" t="t" r="r" b="b"/>
            <a:pathLst>
              <a:path w="3156585" h="2287904">
                <a:moveTo>
                  <a:pt x="0" y="0"/>
                </a:moveTo>
                <a:lnTo>
                  <a:pt x="3156213" y="0"/>
                </a:lnTo>
                <a:lnTo>
                  <a:pt x="3156213" y="2287515"/>
                </a:lnTo>
                <a:lnTo>
                  <a:pt x="0" y="2287515"/>
                </a:lnTo>
                <a:lnTo>
                  <a:pt x="0" y="0"/>
                </a:lnTo>
                <a:close/>
              </a:path>
            </a:pathLst>
          </a:custGeom>
          <a:ln w="83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 txBox="1"/>
          <p:nvPr/>
        </p:nvSpPr>
        <p:spPr>
          <a:xfrm>
            <a:off x="1828799" y="7035801"/>
            <a:ext cx="18669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600" spc="5" dirty="0">
                <a:latin typeface="Times New Roman"/>
                <a:cs typeface="Times New Roman"/>
              </a:rPr>
              <a:t>P</a:t>
            </a:r>
            <a:r>
              <a:rPr sz="600" spc="-30" dirty="0">
                <a:latin typeface="Times New Roman"/>
                <a:cs typeface="Times New Roman"/>
              </a:rPr>
              <a:t>m</a:t>
            </a:r>
            <a:r>
              <a:rPr sz="600" dirty="0">
                <a:latin typeface="Times New Roman"/>
                <a:cs typeface="Times New Roman"/>
              </a:rPr>
              <a:t>á</a:t>
            </a:r>
            <a:r>
              <a:rPr sz="600" spc="-5" dirty="0">
                <a:latin typeface="Times New Roman"/>
                <a:cs typeface="Times New Roman"/>
              </a:rPr>
              <a:t>x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3413759" y="7082022"/>
            <a:ext cx="0" cy="1676400"/>
          </a:xfrm>
          <a:custGeom>
            <a:avLst/>
            <a:gdLst/>
            <a:ahLst/>
            <a:cxnLst/>
            <a:rect l="l" t="t" r="r" b="b"/>
            <a:pathLst>
              <a:path h="1676400">
                <a:moveTo>
                  <a:pt x="0" y="1676399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86" name="object 8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21</a:t>
            </a:fld>
            <a:endParaRPr spc="-5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1225" y="1171450"/>
            <a:ext cx="6197600" cy="449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15799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Si</a:t>
            </a:r>
            <a:r>
              <a:rPr sz="1200" spc="204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2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considera</a:t>
            </a:r>
            <a:r>
              <a:rPr sz="1200" spc="204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ahora</a:t>
            </a:r>
            <a:r>
              <a:rPr sz="1200" spc="2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</a:t>
            </a:r>
            <a:r>
              <a:rPr sz="1200" spc="204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circuito</a:t>
            </a:r>
            <a:r>
              <a:rPr sz="1200" spc="2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</a:t>
            </a:r>
            <a:r>
              <a:rPr sz="1200" spc="1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</a:t>
            </a:r>
            <a:r>
              <a:rPr sz="1200" spc="2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spc="195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x</a:t>
            </a:r>
            <a:r>
              <a:rPr sz="1200" baseline="-10416" dirty="0">
                <a:latin typeface="Comic Sans MS"/>
                <a:cs typeface="Comic Sans MS"/>
              </a:rPr>
              <a:t>L</a:t>
            </a:r>
            <a:r>
              <a:rPr sz="1200" dirty="0">
                <a:latin typeface="Comic Sans MS"/>
                <a:cs typeface="Comic Sans MS"/>
              </a:rPr>
              <a:t>,</a:t>
            </a:r>
            <a:r>
              <a:rPr sz="1200" spc="21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se</a:t>
            </a:r>
            <a:r>
              <a:rPr sz="1200" spc="2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</a:t>
            </a:r>
            <a:r>
              <a:rPr sz="1200" spc="2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puede</a:t>
            </a:r>
            <a:r>
              <a:rPr sz="1200" spc="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modelar</a:t>
            </a:r>
            <a:r>
              <a:rPr sz="1200" spc="22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por</a:t>
            </a:r>
            <a:r>
              <a:rPr sz="1200" spc="2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medio</a:t>
            </a:r>
            <a:r>
              <a:rPr sz="1200" spc="204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2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cuadripolo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Π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FF0000"/>
                </a:solidFill>
                <a:latin typeface="Comic Sans MS"/>
                <a:cs typeface="Comic Sans MS"/>
              </a:rPr>
              <a:t>(Figxxx)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94004" y="2080255"/>
            <a:ext cx="3104515" cy="957580"/>
            <a:chOff x="794004" y="2080255"/>
            <a:chExt cx="3104515" cy="957580"/>
          </a:xfrm>
        </p:grpSpPr>
        <p:sp>
          <p:nvSpPr>
            <p:cNvPr id="4" name="object 4"/>
            <p:cNvSpPr/>
            <p:nvPr/>
          </p:nvSpPr>
          <p:spPr>
            <a:xfrm>
              <a:off x="1062227" y="2346955"/>
              <a:ext cx="0" cy="381000"/>
            </a:xfrm>
            <a:custGeom>
              <a:avLst/>
              <a:gdLst/>
              <a:ahLst/>
              <a:cxnLst/>
              <a:rect l="l" t="t" r="r" b="b"/>
              <a:pathLst>
                <a:path h="381000">
                  <a:moveTo>
                    <a:pt x="0" y="0"/>
                  </a:moveTo>
                  <a:lnTo>
                    <a:pt x="0" y="380999"/>
                  </a:lnTo>
                </a:path>
              </a:pathLst>
            </a:custGeom>
            <a:ln w="284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62227" y="2529835"/>
              <a:ext cx="638810" cy="0"/>
            </a:xfrm>
            <a:custGeom>
              <a:avLst/>
              <a:gdLst/>
              <a:ahLst/>
              <a:cxnLst/>
              <a:rect l="l" t="t" r="r" b="b"/>
              <a:pathLst>
                <a:path w="638810">
                  <a:moveTo>
                    <a:pt x="0" y="0"/>
                  </a:moveTo>
                  <a:lnTo>
                    <a:pt x="638555" y="0"/>
                  </a:lnTo>
                </a:path>
              </a:pathLst>
            </a:custGeom>
            <a:ln w="67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687068" y="2563363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4">
                  <a:moveTo>
                    <a:pt x="0" y="0"/>
                  </a:moveTo>
                  <a:lnTo>
                    <a:pt x="0" y="1066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97863" y="2715763"/>
              <a:ext cx="309880" cy="0"/>
            </a:xfrm>
            <a:custGeom>
              <a:avLst/>
              <a:gdLst/>
              <a:ahLst/>
              <a:cxnLst/>
              <a:rect l="l" t="t" r="r" b="b"/>
              <a:pathLst>
                <a:path w="309880">
                  <a:moveTo>
                    <a:pt x="0" y="0"/>
                  </a:moveTo>
                  <a:lnTo>
                    <a:pt x="309371" y="0"/>
                  </a:lnTo>
                </a:path>
              </a:pathLst>
            </a:custGeom>
            <a:ln w="1964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505711" y="2683759"/>
              <a:ext cx="102235" cy="67310"/>
            </a:xfrm>
            <a:custGeom>
              <a:avLst/>
              <a:gdLst/>
              <a:ahLst/>
              <a:cxnLst/>
              <a:rect l="l" t="t" r="r" b="b"/>
              <a:pathLst>
                <a:path w="102234" h="67310">
                  <a:moveTo>
                    <a:pt x="0" y="0"/>
                  </a:moveTo>
                  <a:lnTo>
                    <a:pt x="0" y="67055"/>
                  </a:lnTo>
                  <a:lnTo>
                    <a:pt x="102107" y="335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48740" y="2578603"/>
              <a:ext cx="24384" cy="34747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199387" y="2409439"/>
              <a:ext cx="268605" cy="0"/>
            </a:xfrm>
            <a:custGeom>
              <a:avLst/>
              <a:gdLst/>
              <a:ahLst/>
              <a:cxnLst/>
              <a:rect l="l" t="t" r="r" b="b"/>
              <a:pathLst>
                <a:path w="268605">
                  <a:moveTo>
                    <a:pt x="0" y="0"/>
                  </a:moveTo>
                  <a:lnTo>
                    <a:pt x="268223" y="0"/>
                  </a:lnTo>
                </a:path>
              </a:pathLst>
            </a:custGeom>
            <a:ln w="1964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456943" y="2366767"/>
              <a:ext cx="127000" cy="85725"/>
            </a:xfrm>
            <a:custGeom>
              <a:avLst/>
              <a:gdLst/>
              <a:ahLst/>
              <a:cxnLst/>
              <a:rect l="l" t="t" r="r" b="b"/>
              <a:pathLst>
                <a:path w="127000" h="85725">
                  <a:moveTo>
                    <a:pt x="0" y="0"/>
                  </a:moveTo>
                  <a:lnTo>
                    <a:pt x="0" y="85343"/>
                  </a:lnTo>
                  <a:lnTo>
                    <a:pt x="126491" y="426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57300" y="2244847"/>
              <a:ext cx="219456" cy="34747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725168" y="2491735"/>
              <a:ext cx="805180" cy="86995"/>
            </a:xfrm>
            <a:custGeom>
              <a:avLst/>
              <a:gdLst/>
              <a:ahLst/>
              <a:cxnLst/>
              <a:rect l="l" t="t" r="r" b="b"/>
              <a:pathLst>
                <a:path w="805180" h="86994">
                  <a:moveTo>
                    <a:pt x="0" y="82295"/>
                  </a:moveTo>
                  <a:lnTo>
                    <a:pt x="59435" y="0"/>
                  </a:lnTo>
                  <a:lnTo>
                    <a:pt x="115823" y="79247"/>
                  </a:lnTo>
                </a:path>
                <a:path w="805180" h="86994">
                  <a:moveTo>
                    <a:pt x="109727" y="86867"/>
                  </a:moveTo>
                  <a:lnTo>
                    <a:pt x="167639" y="4571"/>
                  </a:lnTo>
                  <a:lnTo>
                    <a:pt x="225551" y="85343"/>
                  </a:lnTo>
                </a:path>
                <a:path w="805180" h="86994">
                  <a:moveTo>
                    <a:pt x="219455" y="86867"/>
                  </a:moveTo>
                  <a:lnTo>
                    <a:pt x="277367" y="4571"/>
                  </a:lnTo>
                  <a:lnTo>
                    <a:pt x="333755" y="85343"/>
                  </a:lnTo>
                </a:path>
                <a:path w="805180" h="86994">
                  <a:moveTo>
                    <a:pt x="804671" y="38099"/>
                  </a:moveTo>
                  <a:lnTo>
                    <a:pt x="487679" y="38099"/>
                  </a:lnTo>
                </a:path>
              </a:pathLst>
            </a:custGeom>
            <a:ln w="67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212847" y="2487163"/>
              <a:ext cx="855344" cy="86995"/>
            </a:xfrm>
            <a:custGeom>
              <a:avLst/>
              <a:gdLst/>
              <a:ahLst/>
              <a:cxnLst/>
              <a:rect l="l" t="t" r="r" b="b"/>
              <a:pathLst>
                <a:path w="855344" h="86994">
                  <a:moveTo>
                    <a:pt x="330707" y="77723"/>
                  </a:moveTo>
                  <a:lnTo>
                    <a:pt x="330707" y="62483"/>
                  </a:lnTo>
                  <a:lnTo>
                    <a:pt x="332231" y="54863"/>
                  </a:lnTo>
                  <a:lnTo>
                    <a:pt x="335279" y="47243"/>
                  </a:lnTo>
                  <a:lnTo>
                    <a:pt x="336803" y="41147"/>
                  </a:lnTo>
                  <a:lnTo>
                    <a:pt x="339851" y="35051"/>
                  </a:lnTo>
                  <a:lnTo>
                    <a:pt x="344423" y="28955"/>
                  </a:lnTo>
                  <a:lnTo>
                    <a:pt x="347471" y="22859"/>
                  </a:lnTo>
                  <a:lnTo>
                    <a:pt x="352043" y="18287"/>
                  </a:lnTo>
                  <a:lnTo>
                    <a:pt x="358139" y="13715"/>
                  </a:lnTo>
                  <a:lnTo>
                    <a:pt x="362711" y="9143"/>
                  </a:lnTo>
                  <a:lnTo>
                    <a:pt x="368807" y="6095"/>
                  </a:lnTo>
                  <a:lnTo>
                    <a:pt x="373379" y="3047"/>
                  </a:lnTo>
                  <a:lnTo>
                    <a:pt x="377951" y="1523"/>
                  </a:lnTo>
                  <a:lnTo>
                    <a:pt x="380999" y="1523"/>
                  </a:lnTo>
                  <a:lnTo>
                    <a:pt x="384047" y="0"/>
                  </a:lnTo>
                  <a:lnTo>
                    <a:pt x="409955" y="0"/>
                  </a:lnTo>
                  <a:lnTo>
                    <a:pt x="413003" y="1523"/>
                  </a:lnTo>
                  <a:lnTo>
                    <a:pt x="416051" y="3047"/>
                  </a:lnTo>
                  <a:lnTo>
                    <a:pt x="419099" y="4571"/>
                  </a:lnTo>
                  <a:lnTo>
                    <a:pt x="425195" y="6095"/>
                  </a:lnTo>
                  <a:lnTo>
                    <a:pt x="431291" y="10667"/>
                  </a:lnTo>
                  <a:lnTo>
                    <a:pt x="435863" y="15239"/>
                  </a:lnTo>
                  <a:lnTo>
                    <a:pt x="440435" y="18287"/>
                  </a:lnTo>
                  <a:lnTo>
                    <a:pt x="445007" y="24383"/>
                  </a:lnTo>
                  <a:lnTo>
                    <a:pt x="449579" y="28955"/>
                  </a:lnTo>
                  <a:lnTo>
                    <a:pt x="452627" y="35051"/>
                  </a:lnTo>
                  <a:lnTo>
                    <a:pt x="455675" y="42671"/>
                  </a:lnTo>
                  <a:lnTo>
                    <a:pt x="457199" y="48767"/>
                  </a:lnTo>
                  <a:lnTo>
                    <a:pt x="460247" y="56387"/>
                  </a:lnTo>
                  <a:lnTo>
                    <a:pt x="461771" y="64007"/>
                  </a:lnTo>
                  <a:lnTo>
                    <a:pt x="461771" y="77723"/>
                  </a:lnTo>
                  <a:lnTo>
                    <a:pt x="461771" y="70103"/>
                  </a:lnTo>
                  <a:lnTo>
                    <a:pt x="463295" y="62483"/>
                  </a:lnTo>
                  <a:lnTo>
                    <a:pt x="463295" y="54863"/>
                  </a:lnTo>
                  <a:lnTo>
                    <a:pt x="466343" y="47243"/>
                  </a:lnTo>
                  <a:lnTo>
                    <a:pt x="469391" y="41147"/>
                  </a:lnTo>
                  <a:lnTo>
                    <a:pt x="470915" y="35051"/>
                  </a:lnTo>
                  <a:lnTo>
                    <a:pt x="475487" y="28955"/>
                  </a:lnTo>
                  <a:lnTo>
                    <a:pt x="480059" y="22859"/>
                  </a:lnTo>
                  <a:lnTo>
                    <a:pt x="483107" y="18287"/>
                  </a:lnTo>
                  <a:lnTo>
                    <a:pt x="489203" y="13715"/>
                  </a:lnTo>
                  <a:lnTo>
                    <a:pt x="493775" y="9143"/>
                  </a:lnTo>
                  <a:lnTo>
                    <a:pt x="499871" y="6095"/>
                  </a:lnTo>
                  <a:lnTo>
                    <a:pt x="504443" y="3047"/>
                  </a:lnTo>
                  <a:lnTo>
                    <a:pt x="507491" y="1523"/>
                  </a:lnTo>
                  <a:lnTo>
                    <a:pt x="512063" y="1523"/>
                  </a:lnTo>
                  <a:lnTo>
                    <a:pt x="513587" y="0"/>
                  </a:lnTo>
                  <a:lnTo>
                    <a:pt x="541019" y="0"/>
                  </a:lnTo>
                  <a:lnTo>
                    <a:pt x="544067" y="1523"/>
                  </a:lnTo>
                  <a:lnTo>
                    <a:pt x="547115" y="3047"/>
                  </a:lnTo>
                  <a:lnTo>
                    <a:pt x="550163" y="4571"/>
                  </a:lnTo>
                  <a:lnTo>
                    <a:pt x="556259" y="6095"/>
                  </a:lnTo>
                  <a:lnTo>
                    <a:pt x="560831" y="10667"/>
                  </a:lnTo>
                  <a:lnTo>
                    <a:pt x="566927" y="15239"/>
                  </a:lnTo>
                  <a:lnTo>
                    <a:pt x="571499" y="18287"/>
                  </a:lnTo>
                  <a:lnTo>
                    <a:pt x="576071" y="24383"/>
                  </a:lnTo>
                  <a:lnTo>
                    <a:pt x="579119" y="28955"/>
                  </a:lnTo>
                  <a:lnTo>
                    <a:pt x="583691" y="35051"/>
                  </a:lnTo>
                  <a:lnTo>
                    <a:pt x="586739" y="42671"/>
                  </a:lnTo>
                  <a:lnTo>
                    <a:pt x="588263" y="48767"/>
                  </a:lnTo>
                  <a:lnTo>
                    <a:pt x="591311" y="56387"/>
                  </a:lnTo>
                  <a:lnTo>
                    <a:pt x="591311" y="64007"/>
                  </a:lnTo>
                  <a:lnTo>
                    <a:pt x="592835" y="67055"/>
                  </a:lnTo>
                  <a:lnTo>
                    <a:pt x="592835" y="77723"/>
                  </a:lnTo>
                  <a:lnTo>
                    <a:pt x="592835" y="62483"/>
                  </a:lnTo>
                  <a:lnTo>
                    <a:pt x="594359" y="54863"/>
                  </a:lnTo>
                  <a:lnTo>
                    <a:pt x="597407" y="47243"/>
                  </a:lnTo>
                  <a:lnTo>
                    <a:pt x="598931" y="41147"/>
                  </a:lnTo>
                  <a:lnTo>
                    <a:pt x="601979" y="35051"/>
                  </a:lnTo>
                  <a:lnTo>
                    <a:pt x="606551" y="28955"/>
                  </a:lnTo>
                  <a:lnTo>
                    <a:pt x="609599" y="22859"/>
                  </a:lnTo>
                  <a:lnTo>
                    <a:pt x="614171" y="18287"/>
                  </a:lnTo>
                  <a:lnTo>
                    <a:pt x="618743" y="13715"/>
                  </a:lnTo>
                  <a:lnTo>
                    <a:pt x="624839" y="9143"/>
                  </a:lnTo>
                  <a:lnTo>
                    <a:pt x="630935" y="6095"/>
                  </a:lnTo>
                  <a:lnTo>
                    <a:pt x="635507" y="3047"/>
                  </a:lnTo>
                  <a:lnTo>
                    <a:pt x="640079" y="1523"/>
                  </a:lnTo>
                  <a:lnTo>
                    <a:pt x="643127" y="1523"/>
                  </a:lnTo>
                  <a:lnTo>
                    <a:pt x="646175" y="0"/>
                  </a:lnTo>
                  <a:lnTo>
                    <a:pt x="672083" y="0"/>
                  </a:lnTo>
                  <a:lnTo>
                    <a:pt x="675131" y="1523"/>
                  </a:lnTo>
                  <a:lnTo>
                    <a:pt x="678179" y="3047"/>
                  </a:lnTo>
                  <a:lnTo>
                    <a:pt x="681227" y="4571"/>
                  </a:lnTo>
                  <a:lnTo>
                    <a:pt x="687323" y="6095"/>
                  </a:lnTo>
                  <a:lnTo>
                    <a:pt x="693419" y="10667"/>
                  </a:lnTo>
                  <a:lnTo>
                    <a:pt x="697991" y="15239"/>
                  </a:lnTo>
                  <a:lnTo>
                    <a:pt x="702563" y="18287"/>
                  </a:lnTo>
                  <a:lnTo>
                    <a:pt x="707135" y="24383"/>
                  </a:lnTo>
                  <a:lnTo>
                    <a:pt x="711707" y="28955"/>
                  </a:lnTo>
                  <a:lnTo>
                    <a:pt x="714755" y="35051"/>
                  </a:lnTo>
                  <a:lnTo>
                    <a:pt x="717803" y="42671"/>
                  </a:lnTo>
                  <a:lnTo>
                    <a:pt x="719327" y="48767"/>
                  </a:lnTo>
                  <a:lnTo>
                    <a:pt x="722375" y="56387"/>
                  </a:lnTo>
                  <a:lnTo>
                    <a:pt x="723899" y="64007"/>
                  </a:lnTo>
                  <a:lnTo>
                    <a:pt x="723899" y="77723"/>
                  </a:lnTo>
                  <a:lnTo>
                    <a:pt x="723899" y="70103"/>
                  </a:lnTo>
                  <a:lnTo>
                    <a:pt x="725423" y="62483"/>
                  </a:lnTo>
                  <a:lnTo>
                    <a:pt x="725423" y="54863"/>
                  </a:lnTo>
                  <a:lnTo>
                    <a:pt x="728471" y="47243"/>
                  </a:lnTo>
                  <a:lnTo>
                    <a:pt x="731519" y="41147"/>
                  </a:lnTo>
                  <a:lnTo>
                    <a:pt x="733043" y="35051"/>
                  </a:lnTo>
                  <a:lnTo>
                    <a:pt x="737615" y="28955"/>
                  </a:lnTo>
                  <a:lnTo>
                    <a:pt x="742187" y="22859"/>
                  </a:lnTo>
                  <a:lnTo>
                    <a:pt x="745235" y="18287"/>
                  </a:lnTo>
                  <a:lnTo>
                    <a:pt x="749807" y="13715"/>
                  </a:lnTo>
                  <a:lnTo>
                    <a:pt x="755903" y="9143"/>
                  </a:lnTo>
                  <a:lnTo>
                    <a:pt x="761999" y="6095"/>
                  </a:lnTo>
                  <a:lnTo>
                    <a:pt x="768095" y="3047"/>
                  </a:lnTo>
                  <a:lnTo>
                    <a:pt x="771143" y="1523"/>
                  </a:lnTo>
                  <a:lnTo>
                    <a:pt x="774191" y="1523"/>
                  </a:lnTo>
                  <a:lnTo>
                    <a:pt x="777239" y="0"/>
                  </a:lnTo>
                  <a:lnTo>
                    <a:pt x="803147" y="0"/>
                  </a:lnTo>
                  <a:lnTo>
                    <a:pt x="806195" y="1523"/>
                  </a:lnTo>
                  <a:lnTo>
                    <a:pt x="810767" y="3047"/>
                  </a:lnTo>
                  <a:lnTo>
                    <a:pt x="812291" y="4571"/>
                  </a:lnTo>
                  <a:lnTo>
                    <a:pt x="818387" y="6095"/>
                  </a:lnTo>
                  <a:lnTo>
                    <a:pt x="824483" y="10667"/>
                  </a:lnTo>
                  <a:lnTo>
                    <a:pt x="829055" y="15239"/>
                  </a:lnTo>
                  <a:lnTo>
                    <a:pt x="835151" y="18287"/>
                  </a:lnTo>
                  <a:lnTo>
                    <a:pt x="838199" y="24383"/>
                  </a:lnTo>
                  <a:lnTo>
                    <a:pt x="841247" y="28955"/>
                  </a:lnTo>
                  <a:lnTo>
                    <a:pt x="845819" y="35051"/>
                  </a:lnTo>
                  <a:lnTo>
                    <a:pt x="848867" y="42671"/>
                  </a:lnTo>
                  <a:lnTo>
                    <a:pt x="850391" y="48767"/>
                  </a:lnTo>
                  <a:lnTo>
                    <a:pt x="853439" y="56387"/>
                  </a:lnTo>
                  <a:lnTo>
                    <a:pt x="853439" y="67055"/>
                  </a:lnTo>
                  <a:lnTo>
                    <a:pt x="854963" y="71627"/>
                  </a:lnTo>
                  <a:lnTo>
                    <a:pt x="854963" y="77723"/>
                  </a:lnTo>
                </a:path>
                <a:path w="855344" h="86994">
                  <a:moveTo>
                    <a:pt x="0" y="76199"/>
                  </a:moveTo>
                  <a:lnTo>
                    <a:pt x="0" y="8686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58439" y="2316475"/>
              <a:ext cx="195072" cy="347472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685543" y="2500879"/>
              <a:ext cx="524510" cy="83820"/>
            </a:xfrm>
            <a:custGeom>
              <a:avLst/>
              <a:gdLst/>
              <a:ahLst/>
              <a:cxnLst/>
              <a:rect l="l" t="t" r="r" b="b"/>
              <a:pathLst>
                <a:path w="524510" h="83819">
                  <a:moveTo>
                    <a:pt x="368807" y="83819"/>
                  </a:moveTo>
                  <a:lnTo>
                    <a:pt x="426719" y="0"/>
                  </a:lnTo>
                  <a:lnTo>
                    <a:pt x="483107" y="80771"/>
                  </a:lnTo>
                </a:path>
                <a:path w="524510" h="83819">
                  <a:moveTo>
                    <a:pt x="39623" y="73151"/>
                  </a:moveTo>
                  <a:lnTo>
                    <a:pt x="0" y="15239"/>
                  </a:lnTo>
                </a:path>
                <a:path w="524510" h="83819">
                  <a:moveTo>
                    <a:pt x="483107" y="80771"/>
                  </a:moveTo>
                  <a:lnTo>
                    <a:pt x="524255" y="21335"/>
                  </a:lnTo>
                </a:path>
              </a:pathLst>
            </a:custGeom>
            <a:ln w="67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15668" y="2310379"/>
              <a:ext cx="158495" cy="34747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595115" y="2346955"/>
              <a:ext cx="0" cy="381000"/>
            </a:xfrm>
            <a:custGeom>
              <a:avLst/>
              <a:gdLst/>
              <a:ahLst/>
              <a:cxnLst/>
              <a:rect l="l" t="t" r="r" b="b"/>
              <a:pathLst>
                <a:path h="381000">
                  <a:moveTo>
                    <a:pt x="0" y="0"/>
                  </a:moveTo>
                  <a:lnTo>
                    <a:pt x="0" y="380999"/>
                  </a:lnTo>
                </a:path>
              </a:pathLst>
            </a:custGeom>
            <a:ln w="284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534155" y="2205223"/>
              <a:ext cx="0" cy="129539"/>
            </a:xfrm>
            <a:custGeom>
              <a:avLst/>
              <a:gdLst/>
              <a:ahLst/>
              <a:cxnLst/>
              <a:rect l="l" t="t" r="r" b="b"/>
              <a:pathLst>
                <a:path h="129539">
                  <a:moveTo>
                    <a:pt x="0" y="0"/>
                  </a:moveTo>
                  <a:lnTo>
                    <a:pt x="0" y="129539"/>
                  </a:lnTo>
                </a:path>
              </a:pathLst>
            </a:custGeom>
            <a:ln w="67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35696" y="2655987"/>
              <a:ext cx="210991" cy="201847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3747515" y="2193031"/>
              <a:ext cx="0" cy="128270"/>
            </a:xfrm>
            <a:custGeom>
              <a:avLst/>
              <a:gdLst/>
              <a:ahLst/>
              <a:cxnLst/>
              <a:rect l="l" t="t" r="r" b="b"/>
              <a:pathLst>
                <a:path h="128269">
                  <a:moveTo>
                    <a:pt x="0" y="0"/>
                  </a:moveTo>
                  <a:lnTo>
                    <a:pt x="0" y="128015"/>
                  </a:lnTo>
                </a:path>
              </a:pathLst>
            </a:custGeom>
            <a:ln w="67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92068" y="2080255"/>
              <a:ext cx="306324" cy="38404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33571" y="2689855"/>
              <a:ext cx="73151" cy="347472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3093720" y="2537455"/>
              <a:ext cx="512445" cy="0"/>
            </a:xfrm>
            <a:custGeom>
              <a:avLst/>
              <a:gdLst/>
              <a:ahLst/>
              <a:cxnLst/>
              <a:rect l="l" t="t" r="r" b="b"/>
              <a:pathLst>
                <a:path w="512445">
                  <a:moveTo>
                    <a:pt x="0" y="0"/>
                  </a:moveTo>
                  <a:lnTo>
                    <a:pt x="512063" y="0"/>
                  </a:lnTo>
                </a:path>
              </a:pathLst>
            </a:custGeom>
            <a:ln w="67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94004" y="2196078"/>
              <a:ext cx="112775" cy="105155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943355" y="2167123"/>
              <a:ext cx="0" cy="129539"/>
            </a:xfrm>
            <a:custGeom>
              <a:avLst/>
              <a:gdLst/>
              <a:ahLst/>
              <a:cxnLst/>
              <a:rect l="l" t="t" r="r" b="b"/>
              <a:pathLst>
                <a:path h="129539">
                  <a:moveTo>
                    <a:pt x="0" y="0"/>
                  </a:moveTo>
                  <a:lnTo>
                    <a:pt x="0" y="129539"/>
                  </a:lnTo>
                </a:path>
              </a:pathLst>
            </a:custGeom>
            <a:ln w="67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81456" y="2081779"/>
              <a:ext cx="105155" cy="306324"/>
            </a:xfrm>
            <a:prstGeom prst="rect">
              <a:avLst/>
            </a:prstGeom>
          </p:spPr>
        </p:pic>
      </p:grpSp>
      <p:sp>
        <p:nvSpPr>
          <p:cNvPr id="28" name="object 28"/>
          <p:cNvSpPr/>
          <p:nvPr/>
        </p:nvSpPr>
        <p:spPr>
          <a:xfrm>
            <a:off x="737615" y="2179315"/>
            <a:ext cx="0" cy="129539"/>
          </a:xfrm>
          <a:custGeom>
            <a:avLst/>
            <a:gdLst/>
            <a:ahLst/>
            <a:cxnLst/>
            <a:rect l="l" t="t" r="r" b="b"/>
            <a:pathLst>
              <a:path h="129539">
                <a:moveTo>
                  <a:pt x="0" y="0"/>
                </a:moveTo>
                <a:lnTo>
                  <a:pt x="0" y="129539"/>
                </a:lnTo>
              </a:path>
            </a:pathLst>
          </a:custGeom>
          <a:ln w="67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9" name="object 29"/>
          <p:cNvGrpSpPr/>
          <p:nvPr/>
        </p:nvGrpSpPr>
        <p:grpSpPr>
          <a:xfrm>
            <a:off x="802808" y="2654463"/>
            <a:ext cx="186690" cy="382905"/>
            <a:chOff x="802808" y="2654463"/>
            <a:chExt cx="186690" cy="382905"/>
          </a:xfrm>
        </p:grpSpPr>
        <p:pic>
          <p:nvPicPr>
            <p:cNvPr id="30" name="object 3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02808" y="2654463"/>
              <a:ext cx="186607" cy="203371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06780" y="2689854"/>
              <a:ext cx="24384" cy="347472"/>
            </a:xfrm>
            <a:prstGeom prst="rect">
              <a:avLst/>
            </a:prstGeom>
          </p:spPr>
        </p:pic>
      </p:grpSp>
      <p:grpSp>
        <p:nvGrpSpPr>
          <p:cNvPr id="32" name="object 32"/>
          <p:cNvGrpSpPr/>
          <p:nvPr/>
        </p:nvGrpSpPr>
        <p:grpSpPr>
          <a:xfrm>
            <a:off x="4581956" y="1742739"/>
            <a:ext cx="1896745" cy="1191895"/>
            <a:chOff x="4581956" y="1742739"/>
            <a:chExt cx="1896745" cy="1191895"/>
          </a:xfrm>
        </p:grpSpPr>
        <p:sp>
          <p:nvSpPr>
            <p:cNvPr id="33" name="object 33"/>
            <p:cNvSpPr/>
            <p:nvPr/>
          </p:nvSpPr>
          <p:spPr>
            <a:xfrm>
              <a:off x="4664964" y="1924807"/>
              <a:ext cx="0" cy="295910"/>
            </a:xfrm>
            <a:custGeom>
              <a:avLst/>
              <a:gdLst/>
              <a:ahLst/>
              <a:cxnLst/>
              <a:rect l="l" t="t" r="r" b="b"/>
              <a:pathLst>
                <a:path h="295910">
                  <a:moveTo>
                    <a:pt x="0" y="0"/>
                  </a:moveTo>
                  <a:lnTo>
                    <a:pt x="0" y="295655"/>
                  </a:lnTo>
                </a:path>
              </a:pathLst>
            </a:custGeom>
            <a:ln w="325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664964" y="1969003"/>
              <a:ext cx="889000" cy="147955"/>
            </a:xfrm>
            <a:custGeom>
              <a:avLst/>
              <a:gdLst/>
              <a:ahLst/>
              <a:cxnLst/>
              <a:rect l="l" t="t" r="r" b="b"/>
              <a:pathLst>
                <a:path w="889000" h="147955">
                  <a:moveTo>
                    <a:pt x="385571" y="147827"/>
                  </a:moveTo>
                  <a:lnTo>
                    <a:pt x="888491" y="147827"/>
                  </a:lnTo>
                  <a:lnTo>
                    <a:pt x="888491" y="0"/>
                  </a:lnTo>
                  <a:lnTo>
                    <a:pt x="385571" y="0"/>
                  </a:lnTo>
                  <a:lnTo>
                    <a:pt x="385571" y="147827"/>
                  </a:lnTo>
                  <a:close/>
                </a:path>
                <a:path w="889000" h="147955">
                  <a:moveTo>
                    <a:pt x="0" y="74675"/>
                  </a:moveTo>
                  <a:lnTo>
                    <a:pt x="385571" y="74675"/>
                  </a:lnTo>
                </a:path>
              </a:pathLst>
            </a:custGeom>
            <a:ln w="75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996939" y="1924807"/>
              <a:ext cx="0" cy="295910"/>
            </a:xfrm>
            <a:custGeom>
              <a:avLst/>
              <a:gdLst/>
              <a:ahLst/>
              <a:cxnLst/>
              <a:rect l="l" t="t" r="r" b="b"/>
              <a:pathLst>
                <a:path h="295910">
                  <a:moveTo>
                    <a:pt x="0" y="0"/>
                  </a:moveTo>
                  <a:lnTo>
                    <a:pt x="0" y="295655"/>
                  </a:lnTo>
                </a:path>
              </a:pathLst>
            </a:custGeom>
            <a:ln w="325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664964" y="2043679"/>
              <a:ext cx="1332230" cy="887094"/>
            </a:xfrm>
            <a:custGeom>
              <a:avLst/>
              <a:gdLst/>
              <a:ahLst/>
              <a:cxnLst/>
              <a:rect l="l" t="t" r="r" b="b"/>
              <a:pathLst>
                <a:path w="1332229" h="887094">
                  <a:moveTo>
                    <a:pt x="888491" y="0"/>
                  </a:moveTo>
                  <a:lnTo>
                    <a:pt x="1331975" y="0"/>
                  </a:lnTo>
                </a:path>
                <a:path w="1332229" h="887094">
                  <a:moveTo>
                    <a:pt x="0" y="88391"/>
                  </a:moveTo>
                  <a:lnTo>
                    <a:pt x="155447" y="88391"/>
                  </a:lnTo>
                  <a:lnTo>
                    <a:pt x="155447" y="295655"/>
                  </a:lnTo>
                </a:path>
                <a:path w="1332229" h="887094">
                  <a:moveTo>
                    <a:pt x="1331975" y="88391"/>
                  </a:moveTo>
                  <a:lnTo>
                    <a:pt x="1199387" y="88391"/>
                  </a:lnTo>
                  <a:lnTo>
                    <a:pt x="1199387" y="288035"/>
                  </a:lnTo>
                </a:path>
                <a:path w="1332229" h="887094">
                  <a:moveTo>
                    <a:pt x="74675" y="650747"/>
                  </a:moveTo>
                  <a:lnTo>
                    <a:pt x="222503" y="650747"/>
                  </a:lnTo>
                  <a:lnTo>
                    <a:pt x="222503" y="295655"/>
                  </a:lnTo>
                  <a:lnTo>
                    <a:pt x="74675" y="295655"/>
                  </a:lnTo>
                  <a:lnTo>
                    <a:pt x="74675" y="650747"/>
                  </a:lnTo>
                  <a:close/>
                </a:path>
                <a:path w="1332229" h="887094">
                  <a:moveTo>
                    <a:pt x="147827" y="650747"/>
                  </a:moveTo>
                  <a:lnTo>
                    <a:pt x="147827" y="856487"/>
                  </a:lnTo>
                </a:path>
                <a:path w="1332229" h="887094">
                  <a:moveTo>
                    <a:pt x="30479" y="856487"/>
                  </a:moveTo>
                  <a:lnTo>
                    <a:pt x="266699" y="856487"/>
                  </a:lnTo>
                </a:path>
                <a:path w="1332229" h="887094">
                  <a:moveTo>
                    <a:pt x="118871" y="886967"/>
                  </a:moveTo>
                  <a:lnTo>
                    <a:pt x="192023" y="886967"/>
                  </a:lnTo>
                </a:path>
                <a:path w="1332229" h="887094">
                  <a:moveTo>
                    <a:pt x="1110995" y="650747"/>
                  </a:moveTo>
                  <a:lnTo>
                    <a:pt x="1258823" y="650747"/>
                  </a:lnTo>
                  <a:lnTo>
                    <a:pt x="1258823" y="295655"/>
                  </a:lnTo>
                  <a:lnTo>
                    <a:pt x="1110995" y="295655"/>
                  </a:lnTo>
                  <a:lnTo>
                    <a:pt x="1110995" y="650747"/>
                  </a:lnTo>
                  <a:close/>
                </a:path>
                <a:path w="1332229" h="887094">
                  <a:moveTo>
                    <a:pt x="1184147" y="650747"/>
                  </a:moveTo>
                  <a:lnTo>
                    <a:pt x="1184147" y="856487"/>
                  </a:lnTo>
                </a:path>
                <a:path w="1332229" h="887094">
                  <a:moveTo>
                    <a:pt x="1065275" y="856487"/>
                  </a:moveTo>
                  <a:lnTo>
                    <a:pt x="1303019" y="856487"/>
                  </a:lnTo>
                </a:path>
                <a:path w="1332229" h="887094">
                  <a:moveTo>
                    <a:pt x="1155191" y="886967"/>
                  </a:moveTo>
                  <a:lnTo>
                    <a:pt x="1228343" y="886967"/>
                  </a:lnTo>
                </a:path>
              </a:pathLst>
            </a:custGeom>
            <a:ln w="75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909360" y="1742739"/>
              <a:ext cx="155346" cy="155346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972556" y="1767834"/>
              <a:ext cx="60960" cy="269748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581956" y="1744263"/>
              <a:ext cx="155346" cy="155346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664964" y="1769358"/>
              <a:ext cx="12191" cy="269748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119116" y="1827270"/>
              <a:ext cx="417575" cy="347472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920996" y="2449063"/>
              <a:ext cx="437388" cy="347472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971032" y="2449063"/>
              <a:ext cx="507491" cy="347472"/>
            </a:xfrm>
            <a:prstGeom prst="rect">
              <a:avLst/>
            </a:prstGeom>
          </p:spPr>
        </p:pic>
      </p:grpSp>
      <p:sp>
        <p:nvSpPr>
          <p:cNvPr id="44" name="object 44"/>
          <p:cNvSpPr txBox="1"/>
          <p:nvPr/>
        </p:nvSpPr>
        <p:spPr>
          <a:xfrm>
            <a:off x="706627" y="3247139"/>
            <a:ext cx="36601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dirty="0">
                <a:latin typeface="Comic Sans MS"/>
                <a:cs typeface="Comic Sans MS"/>
              </a:rPr>
              <a:t> arma</a:t>
            </a:r>
            <a:r>
              <a:rPr sz="1200" spc="-5" dirty="0">
                <a:latin typeface="Comic Sans MS"/>
                <a:cs typeface="Comic Sans MS"/>
              </a:rPr>
              <a:t> una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matriz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admitancia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barra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2x2.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162303" y="3964180"/>
            <a:ext cx="178435" cy="1289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50" spc="10" dirty="0">
                <a:latin typeface="Times New Roman"/>
                <a:cs typeface="Times New Roman"/>
              </a:rPr>
              <a:t>2</a:t>
            </a:r>
            <a:r>
              <a:rPr sz="650" spc="-50" dirty="0">
                <a:latin typeface="Times New Roman"/>
                <a:cs typeface="Times New Roman"/>
              </a:rPr>
              <a:t> </a:t>
            </a:r>
            <a:r>
              <a:rPr sz="650" i="1" spc="10" dirty="0">
                <a:latin typeface="Times New Roman"/>
                <a:cs typeface="Times New Roman"/>
              </a:rPr>
              <a:t>x</a:t>
            </a:r>
            <a:r>
              <a:rPr sz="650" i="1" spc="-60" dirty="0">
                <a:latin typeface="Times New Roman"/>
                <a:cs typeface="Times New Roman"/>
              </a:rPr>
              <a:t> </a:t>
            </a:r>
            <a:r>
              <a:rPr sz="650" spc="10" dirty="0">
                <a:latin typeface="Times New Roman"/>
                <a:cs typeface="Times New Roman"/>
              </a:rPr>
              <a:t>2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860551" y="3900785"/>
            <a:ext cx="30226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i="1" dirty="0">
                <a:latin typeface="Times New Roman"/>
                <a:cs typeface="Times New Roman"/>
              </a:rPr>
              <a:t>ba</a:t>
            </a:r>
            <a:r>
              <a:rPr sz="950" i="1" spc="-5" dirty="0">
                <a:latin typeface="Times New Roman"/>
                <a:cs typeface="Times New Roman"/>
              </a:rPr>
              <a:t>rra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56919" y="3762863"/>
            <a:ext cx="77597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649605" algn="l"/>
              </a:tabLst>
            </a:pPr>
            <a:r>
              <a:rPr sz="1600" i="1" spc="10" dirty="0">
                <a:latin typeface="Times New Roman"/>
                <a:cs typeface="Times New Roman"/>
              </a:rPr>
              <a:t>Y	</a:t>
            </a:r>
            <a:r>
              <a:rPr sz="1600" spc="10" dirty="0">
                <a:latin typeface="Symbol"/>
                <a:cs typeface="Symbol"/>
              </a:rPr>
              <a:t>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337307" y="3781908"/>
            <a:ext cx="105410" cy="2743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600" spc="10" dirty="0">
                <a:latin typeface="Symbol"/>
                <a:cs typeface="Symbol"/>
              </a:rPr>
              <a:t>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611883" y="3781908"/>
            <a:ext cx="105410" cy="2743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600" spc="10" dirty="0">
                <a:latin typeface="Symbol"/>
                <a:cs typeface="Symbol"/>
              </a:rPr>
              <a:t>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681986" y="3879444"/>
            <a:ext cx="543560" cy="2743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414655" algn="l"/>
              </a:tabLst>
            </a:pPr>
            <a:r>
              <a:rPr sz="1600" i="1" spc="15" dirty="0">
                <a:latin typeface="Times New Roman"/>
                <a:cs typeface="Times New Roman"/>
              </a:rPr>
              <a:t>Y	Y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561083" y="3555322"/>
            <a:ext cx="932180" cy="653415"/>
          </a:xfrm>
          <a:prstGeom prst="rect">
            <a:avLst/>
          </a:prstGeom>
        </p:spPr>
        <p:txBody>
          <a:bodyPr vert="horz" wrap="square" lIns="0" tIns="81915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645"/>
              </a:spcBef>
              <a:tabLst>
                <a:tab pos="546100" algn="l"/>
              </a:tabLst>
            </a:pPr>
            <a:r>
              <a:rPr sz="2400" spc="-22" baseline="10416" dirty="0">
                <a:latin typeface="Symbol"/>
                <a:cs typeface="Symbol"/>
              </a:rPr>
              <a:t></a:t>
            </a:r>
            <a:r>
              <a:rPr sz="2400" i="1" spc="-22" baseline="13888" dirty="0">
                <a:latin typeface="Times New Roman"/>
                <a:cs typeface="Times New Roman"/>
              </a:rPr>
              <a:t>Y</a:t>
            </a:r>
            <a:r>
              <a:rPr sz="950" i="1" spc="-15" dirty="0">
                <a:latin typeface="Times New Roman"/>
                <a:cs typeface="Times New Roman"/>
              </a:rPr>
              <a:t>ii	</a:t>
            </a:r>
            <a:r>
              <a:rPr sz="2400" i="1" spc="-37" baseline="13888" dirty="0">
                <a:latin typeface="Times New Roman"/>
                <a:cs typeface="Times New Roman"/>
              </a:rPr>
              <a:t>Y</a:t>
            </a:r>
            <a:r>
              <a:rPr sz="950" i="1" spc="-25" dirty="0">
                <a:latin typeface="Times New Roman"/>
                <a:cs typeface="Times New Roman"/>
              </a:rPr>
              <a:t>ik</a:t>
            </a:r>
            <a:r>
              <a:rPr sz="950" i="1" spc="60" dirty="0">
                <a:latin typeface="Times New Roman"/>
                <a:cs typeface="Times New Roman"/>
              </a:rPr>
              <a:t> </a:t>
            </a:r>
            <a:r>
              <a:rPr sz="2400" spc="15" baseline="10416" dirty="0">
                <a:latin typeface="Symbol"/>
                <a:cs typeface="Symbol"/>
              </a:rPr>
              <a:t></a:t>
            </a:r>
            <a:endParaRPr sz="2400" baseline="10416">
              <a:latin typeface="Symbol"/>
              <a:cs typeface="Symbol"/>
            </a:endParaRPr>
          </a:p>
          <a:p>
            <a:pPr marL="63500">
              <a:lnSpc>
                <a:spcPct val="100000"/>
              </a:lnSpc>
              <a:spcBef>
                <a:spcPts val="550"/>
              </a:spcBef>
              <a:tabLst>
                <a:tab pos="643890" algn="l"/>
              </a:tabLst>
            </a:pPr>
            <a:r>
              <a:rPr sz="1600" spc="10" dirty="0">
                <a:latin typeface="Symbol"/>
                <a:cs typeface="Symbol"/>
              </a:rPr>
              <a:t></a:t>
            </a:r>
            <a:r>
              <a:rPr sz="1600" spc="375" dirty="0">
                <a:latin typeface="Times New Roman"/>
                <a:cs typeface="Times New Roman"/>
              </a:rPr>
              <a:t> </a:t>
            </a:r>
            <a:r>
              <a:rPr sz="950" i="1" spc="-5" dirty="0">
                <a:latin typeface="Times New Roman"/>
                <a:cs typeface="Times New Roman"/>
              </a:rPr>
              <a:t>ki	kk</a:t>
            </a:r>
            <a:r>
              <a:rPr sz="950" i="1" spc="-30" dirty="0">
                <a:latin typeface="Times New Roman"/>
                <a:cs typeface="Times New Roman"/>
              </a:rPr>
              <a:t> </a:t>
            </a:r>
            <a:r>
              <a:rPr sz="1600" spc="10" dirty="0">
                <a:latin typeface="Symbol"/>
                <a:cs typeface="Symbol"/>
              </a:rPr>
              <a:t>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46835" y="7253733"/>
            <a:ext cx="13144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i="1" dirty="0">
                <a:latin typeface="Times New Roman"/>
                <a:cs typeface="Times New Roman"/>
              </a:rPr>
              <a:t>ik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1178056" y="7200904"/>
            <a:ext cx="782320" cy="0"/>
          </a:xfrm>
          <a:custGeom>
            <a:avLst/>
            <a:gdLst/>
            <a:ahLst/>
            <a:cxnLst/>
            <a:rect l="l" t="t" r="r" b="b"/>
            <a:pathLst>
              <a:path w="782319">
                <a:moveTo>
                  <a:pt x="0" y="0"/>
                </a:moveTo>
                <a:lnTo>
                  <a:pt x="781820" y="0"/>
                </a:lnTo>
              </a:path>
            </a:pathLst>
          </a:custGeom>
          <a:ln w="78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1340611" y="7186070"/>
            <a:ext cx="80645" cy="1581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850" spc="5" dirty="0">
                <a:latin typeface="Times New Roman"/>
                <a:cs typeface="Times New Roman"/>
              </a:rPr>
              <a:t>2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68527" y="4397758"/>
            <a:ext cx="6222365" cy="2783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Donde:</a:t>
            </a:r>
            <a:endParaRPr sz="1200">
              <a:latin typeface="Comic Sans MS"/>
              <a:cs typeface="Comic Sans MS"/>
            </a:endParaRPr>
          </a:p>
          <a:p>
            <a:pPr marL="50800" marR="2781935">
              <a:lnSpc>
                <a:spcPct val="164300"/>
              </a:lnSpc>
              <a:spcBef>
                <a:spcPts val="100"/>
              </a:spcBef>
            </a:pPr>
            <a:r>
              <a:rPr sz="1400" i="1" dirty="0">
                <a:latin typeface="Times New Roman"/>
                <a:cs typeface="Times New Roman"/>
              </a:rPr>
              <a:t>Yii = </a:t>
            </a:r>
            <a:r>
              <a:rPr sz="1400" i="1" spc="-5" dirty="0">
                <a:latin typeface="Times New Roman"/>
                <a:cs typeface="Times New Roman"/>
              </a:rPr>
              <a:t>(gik+gio)+j(bik+bio) </a:t>
            </a:r>
            <a:r>
              <a:rPr sz="1400" i="1" dirty="0">
                <a:latin typeface="Times New Roman"/>
                <a:cs typeface="Times New Roman"/>
              </a:rPr>
              <a:t>= </a:t>
            </a:r>
            <a:r>
              <a:rPr sz="1400" i="1" spc="-5" dirty="0">
                <a:latin typeface="Times New Roman"/>
                <a:cs typeface="Times New Roman"/>
              </a:rPr>
              <a:t>Gii+jBii </a:t>
            </a:r>
            <a:r>
              <a:rPr sz="1400" i="1" dirty="0">
                <a:latin typeface="Times New Roman"/>
                <a:cs typeface="Times New Roman"/>
              </a:rPr>
              <a:t>= </a:t>
            </a:r>
            <a:r>
              <a:rPr sz="1400" i="1" spc="-5" dirty="0">
                <a:latin typeface="Times New Roman"/>
                <a:cs typeface="Times New Roman"/>
              </a:rPr>
              <a:t>/Yii/</a:t>
            </a:r>
            <a:r>
              <a:rPr sz="1350" i="1" spc="-7" baseline="40123" dirty="0">
                <a:latin typeface="Times New Roman"/>
                <a:cs typeface="Times New Roman"/>
              </a:rPr>
              <a:t>θii </a:t>
            </a:r>
            <a:r>
              <a:rPr sz="1350" i="1" spc="-315" baseline="40123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Yik</a:t>
            </a:r>
            <a:r>
              <a:rPr sz="1400" i="1" spc="-1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=</a:t>
            </a:r>
            <a:r>
              <a:rPr sz="1400" i="1" spc="-5" dirty="0">
                <a:latin typeface="Times New Roman"/>
                <a:cs typeface="Times New Roman"/>
              </a:rPr>
              <a:t> -(gik+jbik) </a:t>
            </a:r>
            <a:r>
              <a:rPr sz="1400" i="1" dirty="0">
                <a:latin typeface="Times New Roman"/>
                <a:cs typeface="Times New Roman"/>
              </a:rPr>
              <a:t>=</a:t>
            </a:r>
            <a:r>
              <a:rPr sz="1400" i="1" spc="-5" dirty="0">
                <a:latin typeface="Times New Roman"/>
                <a:cs typeface="Times New Roman"/>
              </a:rPr>
              <a:t> Gik </a:t>
            </a:r>
            <a:r>
              <a:rPr sz="1400" i="1" dirty="0">
                <a:latin typeface="Times New Roman"/>
                <a:cs typeface="Times New Roman"/>
              </a:rPr>
              <a:t>+</a:t>
            </a:r>
            <a:r>
              <a:rPr sz="1400" i="1" spc="-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j </a:t>
            </a:r>
            <a:r>
              <a:rPr sz="1400" i="1" spc="-10" dirty="0">
                <a:latin typeface="Times New Roman"/>
                <a:cs typeface="Times New Roman"/>
              </a:rPr>
              <a:t>Bik</a:t>
            </a:r>
            <a:r>
              <a:rPr sz="1400" i="1" spc="-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=</a:t>
            </a:r>
            <a:r>
              <a:rPr sz="1400" i="1" spc="-5" dirty="0">
                <a:latin typeface="Times New Roman"/>
                <a:cs typeface="Times New Roman"/>
              </a:rPr>
              <a:t> /Yik/</a:t>
            </a:r>
            <a:r>
              <a:rPr sz="1350" i="1" spc="-7" baseline="40123" dirty="0">
                <a:latin typeface="Times New Roman"/>
                <a:cs typeface="Times New Roman"/>
              </a:rPr>
              <a:t>θik</a:t>
            </a:r>
            <a:endParaRPr sz="1350" baseline="40123">
              <a:latin typeface="Times New Roman"/>
              <a:cs typeface="Times New Roman"/>
            </a:endParaRPr>
          </a:p>
          <a:p>
            <a:pPr marL="50800" marR="4343400">
              <a:lnSpc>
                <a:spcPts val="1610"/>
              </a:lnSpc>
              <a:spcBef>
                <a:spcPts val="960"/>
              </a:spcBef>
            </a:pPr>
            <a:r>
              <a:rPr sz="1400" i="1" dirty="0">
                <a:latin typeface="Times New Roman"/>
                <a:cs typeface="Times New Roman"/>
              </a:rPr>
              <a:t>rik</a:t>
            </a:r>
            <a:r>
              <a:rPr sz="1400" i="1" spc="-1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=</a:t>
            </a:r>
            <a:r>
              <a:rPr sz="1400" i="1" spc="-2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0</a:t>
            </a:r>
            <a:r>
              <a:rPr sz="1400" i="1" spc="340" dirty="0">
                <a:latin typeface="Times New Roman"/>
                <a:cs typeface="Times New Roman"/>
              </a:rPr>
              <a:t> </a:t>
            </a:r>
            <a:r>
              <a:rPr sz="1450" spc="-50" dirty="0">
                <a:latin typeface="Wingdings"/>
                <a:cs typeface="Wingdings"/>
              </a:rPr>
              <a:t>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θ</a:t>
            </a:r>
            <a:r>
              <a:rPr sz="1350" i="1" spc="-7" baseline="-12345" dirty="0">
                <a:latin typeface="Times New Roman"/>
                <a:cs typeface="Times New Roman"/>
              </a:rPr>
              <a:t>ii</a:t>
            </a:r>
            <a:r>
              <a:rPr sz="1350" i="1" spc="179" baseline="-1234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=</a:t>
            </a:r>
            <a:r>
              <a:rPr sz="1400" i="1" spc="-1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θ</a:t>
            </a:r>
            <a:r>
              <a:rPr sz="1350" i="1" spc="-7" baseline="-12345" dirty="0">
                <a:latin typeface="Times New Roman"/>
                <a:cs typeface="Times New Roman"/>
              </a:rPr>
              <a:t>ik</a:t>
            </a:r>
            <a:r>
              <a:rPr sz="1350" i="1" spc="165" baseline="-1234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=</a:t>
            </a:r>
            <a:r>
              <a:rPr sz="1400" i="1" spc="-2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90º </a:t>
            </a:r>
            <a:r>
              <a:rPr sz="1400" i="1" spc="-33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rik</a:t>
            </a:r>
            <a:r>
              <a:rPr sz="1400" i="1" spc="-1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=</a:t>
            </a:r>
            <a:r>
              <a:rPr sz="1400" i="1" spc="-2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0</a:t>
            </a:r>
            <a:r>
              <a:rPr sz="1400" i="1" spc="340" dirty="0">
                <a:latin typeface="Times New Roman"/>
                <a:cs typeface="Times New Roman"/>
              </a:rPr>
              <a:t> </a:t>
            </a:r>
            <a:r>
              <a:rPr sz="1450" spc="-50" dirty="0">
                <a:latin typeface="Wingdings"/>
                <a:cs typeface="Wingdings"/>
              </a:rPr>
              <a:t>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Gii </a:t>
            </a:r>
            <a:r>
              <a:rPr sz="1400" i="1" dirty="0">
                <a:latin typeface="Times New Roman"/>
                <a:cs typeface="Times New Roman"/>
              </a:rPr>
              <a:t>=</a:t>
            </a:r>
            <a:r>
              <a:rPr sz="1400" i="1" spc="-2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0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350">
              <a:latin typeface="Times New Roman"/>
              <a:cs typeface="Times New Roman"/>
            </a:endParaRPr>
          </a:p>
          <a:p>
            <a:pPr marL="50800" marR="43180">
              <a:lnSpc>
                <a:spcPct val="116700"/>
              </a:lnSpc>
            </a:pP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encuentra</a:t>
            </a:r>
            <a:r>
              <a:rPr sz="1200" spc="35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ahora</a:t>
            </a:r>
            <a:r>
              <a:rPr sz="1200" spc="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potencia</a:t>
            </a:r>
            <a:r>
              <a:rPr sz="1200" spc="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transmite</a:t>
            </a:r>
            <a:r>
              <a:rPr sz="1200" spc="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</a:t>
            </a:r>
            <a:r>
              <a:rPr sz="1200" spc="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punto</a:t>
            </a:r>
            <a:r>
              <a:rPr sz="1200" spc="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</a:t>
            </a:r>
            <a:r>
              <a:rPr sz="1200" spc="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spc="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uno</a:t>
            </a:r>
            <a:r>
              <a:rPr sz="1200" spc="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k</a:t>
            </a:r>
            <a:r>
              <a:rPr sz="1200" spc="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spc="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través</a:t>
            </a:r>
            <a:r>
              <a:rPr sz="1200" spc="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4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una </a:t>
            </a:r>
            <a:r>
              <a:rPr sz="1200" spc="-3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impedancia </a:t>
            </a:r>
            <a:r>
              <a:rPr sz="1200" dirty="0">
                <a:latin typeface="Comic Sans MS"/>
                <a:cs typeface="Comic Sans MS"/>
              </a:rPr>
              <a:t>(r</a:t>
            </a:r>
            <a:r>
              <a:rPr sz="1200" baseline="-10416" dirty="0">
                <a:latin typeface="Comic Sans MS"/>
                <a:cs typeface="Comic Sans MS"/>
              </a:rPr>
              <a:t>jk</a:t>
            </a:r>
            <a:r>
              <a:rPr sz="1200" spc="-7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+jx</a:t>
            </a:r>
            <a:r>
              <a:rPr sz="1200" spc="-7" baseline="-10416" dirty="0">
                <a:latin typeface="Comic Sans MS"/>
                <a:cs typeface="Comic Sans MS"/>
              </a:rPr>
              <a:t>ik</a:t>
            </a:r>
            <a:r>
              <a:rPr sz="1200" spc="-5" dirty="0">
                <a:latin typeface="Comic Sans MS"/>
                <a:cs typeface="Comic Sans MS"/>
              </a:rPr>
              <a:t>).</a:t>
            </a:r>
            <a:endParaRPr sz="1200">
              <a:latin typeface="Comic Sans MS"/>
              <a:cs typeface="Comic Sans MS"/>
            </a:endParaRPr>
          </a:p>
          <a:p>
            <a:pPr marL="50800">
              <a:lnSpc>
                <a:spcPct val="100000"/>
              </a:lnSpc>
              <a:spcBef>
                <a:spcPts val="635"/>
              </a:spcBef>
            </a:pPr>
            <a:r>
              <a:rPr sz="1800" i="1" dirty="0">
                <a:latin typeface="Times New Roman"/>
                <a:cs typeface="Times New Roman"/>
              </a:rPr>
              <a:t>P</a:t>
            </a:r>
            <a:r>
              <a:rPr sz="1725" i="1" baseline="-12077" dirty="0">
                <a:latin typeface="Times New Roman"/>
                <a:cs typeface="Times New Roman"/>
              </a:rPr>
              <a:t>ik</a:t>
            </a:r>
            <a:r>
              <a:rPr sz="1725" i="1" spc="225" baseline="-12077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=</a:t>
            </a:r>
            <a:r>
              <a:rPr sz="1400" i="1" spc="-1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Real{S</a:t>
            </a:r>
            <a:r>
              <a:rPr sz="1350" i="1" spc="-7" baseline="-12345" dirty="0">
                <a:latin typeface="Times New Roman"/>
                <a:cs typeface="Times New Roman"/>
              </a:rPr>
              <a:t>ik</a:t>
            </a:r>
            <a:r>
              <a:rPr sz="1400" i="1" spc="-5" dirty="0">
                <a:latin typeface="Times New Roman"/>
                <a:cs typeface="Times New Roman"/>
              </a:rPr>
              <a:t>} </a:t>
            </a:r>
            <a:r>
              <a:rPr sz="1400" i="1" dirty="0">
                <a:latin typeface="Times New Roman"/>
                <a:cs typeface="Times New Roman"/>
              </a:rPr>
              <a:t>=</a:t>
            </a:r>
            <a:r>
              <a:rPr sz="1400" i="1" spc="-1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Real{U</a:t>
            </a:r>
            <a:r>
              <a:rPr sz="1350" i="1" spc="-7" baseline="-12345" dirty="0">
                <a:latin typeface="Times New Roman"/>
                <a:cs typeface="Times New Roman"/>
              </a:rPr>
              <a:t>i</a:t>
            </a:r>
            <a:r>
              <a:rPr sz="1350" i="1" spc="179" baseline="-1234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x</a:t>
            </a:r>
            <a:r>
              <a:rPr sz="1400" i="1" spc="-1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I*}</a:t>
            </a:r>
            <a:endParaRPr sz="1400">
              <a:latin typeface="Times New Roman"/>
              <a:cs typeface="Times New Roman"/>
            </a:endParaRPr>
          </a:p>
          <a:p>
            <a:pPr marL="852169">
              <a:lnSpc>
                <a:spcPct val="100000"/>
              </a:lnSpc>
              <a:spcBef>
                <a:spcPts val="1010"/>
              </a:spcBef>
            </a:pPr>
            <a:r>
              <a:rPr sz="1450" spc="15" dirty="0">
                <a:latin typeface="Times New Roman"/>
                <a:cs typeface="Times New Roman"/>
              </a:rPr>
              <a:t>1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153667" y="7253560"/>
            <a:ext cx="213995" cy="252729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r>
              <a:rPr sz="2175" i="1" spc="-52" baseline="13409" dirty="0">
                <a:latin typeface="Times New Roman"/>
                <a:cs typeface="Times New Roman"/>
              </a:rPr>
              <a:t>r</a:t>
            </a:r>
            <a:r>
              <a:rPr sz="850" i="1" spc="-35" dirty="0">
                <a:latin typeface="Times New Roman"/>
                <a:cs typeface="Times New Roman"/>
              </a:rPr>
              <a:t>ik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681227" y="7139433"/>
            <a:ext cx="15360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321310" algn="l"/>
                <a:tab pos="1193165" algn="l"/>
              </a:tabLst>
            </a:pPr>
            <a:r>
              <a:rPr sz="1800" i="1" spc="-5" dirty="0">
                <a:latin typeface="Times New Roman"/>
                <a:cs typeface="Times New Roman"/>
              </a:rPr>
              <a:t>P	</a:t>
            </a:r>
            <a:r>
              <a:rPr sz="1400" dirty="0">
                <a:latin typeface="Times New Roman"/>
                <a:cs typeface="Times New Roman"/>
              </a:rPr>
              <a:t>=	</a:t>
            </a:r>
            <a:r>
              <a:rPr sz="1275" spc="7" baseline="35947" dirty="0">
                <a:latin typeface="Times New Roman"/>
                <a:cs typeface="Times New Roman"/>
              </a:rPr>
              <a:t>2</a:t>
            </a:r>
            <a:r>
              <a:rPr sz="1275" spc="120" baseline="35947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[</a:t>
            </a:r>
            <a:r>
              <a:rPr sz="1800" i="1" spc="-5" dirty="0">
                <a:latin typeface="Times New Roman"/>
                <a:cs typeface="Times New Roman"/>
              </a:rPr>
              <a:t>r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2281421" y="7213093"/>
            <a:ext cx="0" cy="213360"/>
          </a:xfrm>
          <a:custGeom>
            <a:avLst/>
            <a:gdLst/>
            <a:ahLst/>
            <a:cxnLst/>
            <a:rect l="l" t="t" r="r" b="b"/>
            <a:pathLst>
              <a:path h="213359">
                <a:moveTo>
                  <a:pt x="0" y="0"/>
                </a:moveTo>
                <a:lnTo>
                  <a:pt x="0" y="213359"/>
                </a:lnTo>
              </a:path>
            </a:pathLst>
          </a:custGeom>
          <a:ln w="74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482597" y="7213093"/>
            <a:ext cx="0" cy="213360"/>
          </a:xfrm>
          <a:custGeom>
            <a:avLst/>
            <a:gdLst/>
            <a:ahLst/>
            <a:cxnLst/>
            <a:rect l="l" t="t" r="r" b="b"/>
            <a:pathLst>
              <a:path h="213359">
                <a:moveTo>
                  <a:pt x="0" y="0"/>
                </a:moveTo>
                <a:lnTo>
                  <a:pt x="0" y="213359"/>
                </a:lnTo>
              </a:path>
            </a:pathLst>
          </a:custGeom>
          <a:ln w="74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2489706" y="7140819"/>
            <a:ext cx="77470" cy="1504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800" spc="5" dirty="0">
                <a:latin typeface="Times New Roman"/>
                <a:cs typeface="Times New Roman"/>
              </a:rPr>
              <a:t>2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416811" y="7207840"/>
            <a:ext cx="1071880" cy="252729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213360" indent="-163195">
              <a:lnSpc>
                <a:spcPct val="100000"/>
              </a:lnSpc>
              <a:spcBef>
                <a:spcPts val="140"/>
              </a:spcBef>
              <a:buFont typeface="Symbol"/>
              <a:buChar char=""/>
              <a:tabLst>
                <a:tab pos="213995" algn="l"/>
                <a:tab pos="748665" algn="l"/>
                <a:tab pos="1004569" algn="l"/>
              </a:tabLst>
            </a:pPr>
            <a:r>
              <a:rPr sz="1450" i="1" spc="20" dirty="0">
                <a:latin typeface="Times New Roman"/>
                <a:cs typeface="Times New Roman"/>
              </a:rPr>
              <a:t>X</a:t>
            </a:r>
            <a:r>
              <a:rPr sz="1450" i="1" spc="-165" dirty="0">
                <a:latin typeface="Times New Roman"/>
                <a:cs typeface="Times New Roman"/>
              </a:rPr>
              <a:t> </a:t>
            </a:r>
            <a:r>
              <a:rPr sz="1275" i="1" baseline="-22875" dirty="0">
                <a:latin typeface="Times New Roman"/>
                <a:cs typeface="Times New Roman"/>
              </a:rPr>
              <a:t>ik	</a:t>
            </a:r>
            <a:r>
              <a:rPr sz="900" i="1" spc="-5" dirty="0">
                <a:latin typeface="Times New Roman"/>
                <a:cs typeface="Times New Roman"/>
              </a:rPr>
              <a:t>ik	</a:t>
            </a:r>
            <a:r>
              <a:rPr sz="800" i="1" dirty="0">
                <a:latin typeface="Times New Roman"/>
                <a:cs typeface="Times New Roman"/>
              </a:rPr>
              <a:t>i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2267203" y="7174902"/>
            <a:ext cx="15430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5" dirty="0">
                <a:latin typeface="Times New Roman"/>
                <a:cs typeface="Times New Roman"/>
              </a:rPr>
              <a:t>U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2579622" y="7139433"/>
            <a:ext cx="2622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800" i="1" spc="-5" dirty="0">
                <a:latin typeface="Times New Roman"/>
                <a:cs typeface="Times New Roman"/>
              </a:rPr>
              <a:t>r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2815842" y="7279641"/>
            <a:ext cx="1085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i="1" spc="-5" dirty="0">
                <a:latin typeface="Times New Roman"/>
                <a:cs typeface="Times New Roman"/>
              </a:rPr>
              <a:t>ik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2948942" y="7188707"/>
            <a:ext cx="0" cy="233679"/>
          </a:xfrm>
          <a:custGeom>
            <a:avLst/>
            <a:gdLst/>
            <a:ahLst/>
            <a:cxnLst/>
            <a:rect l="l" t="t" r="r" b="b"/>
            <a:pathLst>
              <a:path h="233679">
                <a:moveTo>
                  <a:pt x="0" y="0"/>
                </a:moveTo>
                <a:lnTo>
                  <a:pt x="0" y="233169"/>
                </a:lnTo>
              </a:path>
            </a:pathLst>
          </a:custGeom>
          <a:ln w="81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179065" y="7188707"/>
            <a:ext cx="0" cy="233679"/>
          </a:xfrm>
          <a:custGeom>
            <a:avLst/>
            <a:gdLst/>
            <a:ahLst/>
            <a:cxnLst/>
            <a:rect l="l" t="t" r="r" b="b"/>
            <a:pathLst>
              <a:path h="233679">
                <a:moveTo>
                  <a:pt x="0" y="0"/>
                </a:moveTo>
                <a:lnTo>
                  <a:pt x="0" y="233169"/>
                </a:lnTo>
              </a:path>
            </a:pathLst>
          </a:custGeom>
          <a:ln w="81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328415" y="7184131"/>
            <a:ext cx="0" cy="238125"/>
          </a:xfrm>
          <a:custGeom>
            <a:avLst/>
            <a:gdLst/>
            <a:ahLst/>
            <a:cxnLst/>
            <a:rect l="l" t="t" r="r" b="b"/>
            <a:pathLst>
              <a:path h="238125">
                <a:moveTo>
                  <a:pt x="0" y="0"/>
                </a:moveTo>
                <a:lnTo>
                  <a:pt x="0" y="237743"/>
                </a:lnTo>
              </a:path>
            </a:pathLst>
          </a:custGeom>
          <a:ln w="81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573779" y="7184131"/>
            <a:ext cx="0" cy="238125"/>
          </a:xfrm>
          <a:custGeom>
            <a:avLst/>
            <a:gdLst/>
            <a:ahLst/>
            <a:cxnLst/>
            <a:rect l="l" t="t" r="r" b="b"/>
            <a:pathLst>
              <a:path h="238125">
                <a:moveTo>
                  <a:pt x="0" y="0"/>
                </a:moveTo>
                <a:lnTo>
                  <a:pt x="0" y="237743"/>
                </a:lnTo>
              </a:path>
            </a:pathLst>
          </a:custGeom>
          <a:ln w="81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 txBox="1"/>
          <p:nvPr/>
        </p:nvSpPr>
        <p:spPr>
          <a:xfrm>
            <a:off x="3096258" y="7275004"/>
            <a:ext cx="452120" cy="1644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387350" algn="l"/>
              </a:tabLst>
            </a:pPr>
            <a:r>
              <a:rPr sz="900" i="1" spc="-5" dirty="0">
                <a:latin typeface="Times New Roman"/>
                <a:cs typeface="Times New Roman"/>
              </a:rPr>
              <a:t>i	</a:t>
            </a:r>
            <a:r>
              <a:rPr sz="900" i="1" spc="5" dirty="0">
                <a:latin typeface="Times New Roman"/>
                <a:cs typeface="Times New Roman"/>
              </a:rPr>
              <a:t>k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3672330" y="7189725"/>
            <a:ext cx="64770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cos</a:t>
            </a:r>
            <a:r>
              <a:rPr sz="1400" dirty="0">
                <a:latin typeface="Symbol"/>
                <a:cs typeface="Symbol"/>
              </a:rPr>
              <a:t>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+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X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4454659" y="7188707"/>
            <a:ext cx="0" cy="233679"/>
          </a:xfrm>
          <a:custGeom>
            <a:avLst/>
            <a:gdLst/>
            <a:ahLst/>
            <a:cxnLst/>
            <a:rect l="l" t="t" r="r" b="b"/>
            <a:pathLst>
              <a:path h="233679">
                <a:moveTo>
                  <a:pt x="0" y="0"/>
                </a:moveTo>
                <a:lnTo>
                  <a:pt x="0" y="233169"/>
                </a:lnTo>
              </a:path>
            </a:pathLst>
          </a:custGeom>
          <a:ln w="81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4684781" y="7188707"/>
            <a:ext cx="0" cy="233679"/>
          </a:xfrm>
          <a:custGeom>
            <a:avLst/>
            <a:gdLst/>
            <a:ahLst/>
            <a:cxnLst/>
            <a:rect l="l" t="t" r="r" b="b"/>
            <a:pathLst>
              <a:path h="233679">
                <a:moveTo>
                  <a:pt x="0" y="0"/>
                </a:moveTo>
                <a:lnTo>
                  <a:pt x="0" y="233169"/>
                </a:lnTo>
              </a:path>
            </a:pathLst>
          </a:custGeom>
          <a:ln w="81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4834127" y="7184131"/>
            <a:ext cx="0" cy="238125"/>
          </a:xfrm>
          <a:custGeom>
            <a:avLst/>
            <a:gdLst/>
            <a:ahLst/>
            <a:cxnLst/>
            <a:rect l="l" t="t" r="r" b="b"/>
            <a:pathLst>
              <a:path h="238125">
                <a:moveTo>
                  <a:pt x="0" y="0"/>
                </a:moveTo>
                <a:lnTo>
                  <a:pt x="0" y="237743"/>
                </a:lnTo>
              </a:path>
            </a:pathLst>
          </a:custGeom>
          <a:ln w="81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 txBox="1"/>
          <p:nvPr/>
        </p:nvSpPr>
        <p:spPr>
          <a:xfrm>
            <a:off x="4294122" y="7278051"/>
            <a:ext cx="760095" cy="1644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320040" algn="l"/>
                <a:tab pos="695325" algn="l"/>
              </a:tabLst>
            </a:pPr>
            <a:r>
              <a:rPr sz="900" i="1" spc="-5" dirty="0">
                <a:latin typeface="Times New Roman"/>
                <a:cs typeface="Times New Roman"/>
              </a:rPr>
              <a:t>ik	i	</a:t>
            </a:r>
            <a:r>
              <a:rPr sz="900" i="1" spc="5" dirty="0">
                <a:latin typeface="Times New Roman"/>
                <a:cs typeface="Times New Roman"/>
              </a:rPr>
              <a:t>k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2936238" y="7143451"/>
            <a:ext cx="2052955" cy="2641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390525" algn="l"/>
                <a:tab pos="1518285" algn="l"/>
                <a:tab pos="1896110" algn="l"/>
              </a:tabLst>
            </a:pPr>
            <a:r>
              <a:rPr sz="1500" i="1" spc="25" dirty="0">
                <a:latin typeface="Times New Roman"/>
                <a:cs typeface="Times New Roman"/>
              </a:rPr>
              <a:t>U	</a:t>
            </a:r>
            <a:r>
              <a:rPr sz="1550" i="1" spc="5" dirty="0">
                <a:latin typeface="Times New Roman"/>
                <a:cs typeface="Times New Roman"/>
              </a:rPr>
              <a:t>U	</a:t>
            </a:r>
            <a:r>
              <a:rPr sz="1500" i="1" spc="25" dirty="0">
                <a:latin typeface="Times New Roman"/>
                <a:cs typeface="Times New Roman"/>
              </a:rPr>
              <a:t>U	</a:t>
            </a:r>
            <a:r>
              <a:rPr sz="1550" i="1" spc="5" dirty="0">
                <a:latin typeface="Times New Roman"/>
                <a:cs typeface="Times New Roman"/>
              </a:rPr>
              <a:t>U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5079491" y="7184131"/>
            <a:ext cx="0" cy="238125"/>
          </a:xfrm>
          <a:custGeom>
            <a:avLst/>
            <a:gdLst/>
            <a:ahLst/>
            <a:cxnLst/>
            <a:rect l="l" t="t" r="r" b="b"/>
            <a:pathLst>
              <a:path h="238125">
                <a:moveTo>
                  <a:pt x="0" y="0"/>
                </a:moveTo>
                <a:lnTo>
                  <a:pt x="0" y="237743"/>
                </a:lnTo>
              </a:path>
            </a:pathLst>
          </a:custGeom>
          <a:ln w="81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 txBox="1"/>
          <p:nvPr/>
        </p:nvSpPr>
        <p:spPr>
          <a:xfrm>
            <a:off x="5178042" y="7139433"/>
            <a:ext cx="427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5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5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Symbol"/>
                <a:cs typeface="Symbol"/>
              </a:rPr>
              <a:t></a:t>
            </a:r>
            <a:r>
              <a:rPr sz="1800" spc="-5" dirty="0">
                <a:latin typeface="Times New Roman"/>
                <a:cs typeface="Times New Roman"/>
              </a:rPr>
              <a:t>]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5799833" y="7215633"/>
            <a:ext cx="2990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(17)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668527" y="7630122"/>
            <a:ext cx="4878070" cy="1433830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590"/>
              </a:spcBef>
            </a:pPr>
            <a:r>
              <a:rPr sz="1200" spc="-5" dirty="0">
                <a:latin typeface="Comic Sans MS"/>
                <a:cs typeface="Comic Sans MS"/>
              </a:rPr>
              <a:t>Donde:</a:t>
            </a:r>
            <a:endParaRPr sz="1200">
              <a:latin typeface="Comic Sans MS"/>
              <a:cs typeface="Comic Sans MS"/>
            </a:endParaRPr>
          </a:p>
          <a:p>
            <a:pPr marL="50800">
              <a:lnSpc>
                <a:spcPct val="100000"/>
              </a:lnSpc>
              <a:spcBef>
                <a:spcPts val="580"/>
              </a:spcBef>
            </a:pPr>
            <a:r>
              <a:rPr sz="1400" i="1" dirty="0">
                <a:latin typeface="Times New Roman"/>
                <a:cs typeface="Times New Roman"/>
              </a:rPr>
              <a:t>δ</a:t>
            </a:r>
            <a:r>
              <a:rPr sz="1400" i="1" spc="-2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=</a:t>
            </a:r>
            <a:r>
              <a:rPr sz="1400" i="1" spc="-1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(δi</a:t>
            </a:r>
            <a:r>
              <a:rPr sz="1400" i="1" spc="-1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–</a:t>
            </a:r>
            <a:r>
              <a:rPr sz="1400" i="1" spc="-1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δk)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5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</a:pPr>
            <a:r>
              <a:rPr sz="1200" spc="-5" dirty="0">
                <a:latin typeface="Comic Sans MS"/>
                <a:cs typeface="Comic Sans MS"/>
              </a:rPr>
              <a:t>La unidad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</a:t>
            </a:r>
            <a:r>
              <a:rPr sz="1450" i="1" spc="-25" dirty="0">
                <a:latin typeface="Comic Sans MS"/>
                <a:cs typeface="Comic Sans MS"/>
              </a:rPr>
              <a:t>P</a:t>
            </a:r>
            <a:r>
              <a:rPr sz="1425" i="1" spc="-37" baseline="-11695" dirty="0">
                <a:latin typeface="Comic Sans MS"/>
                <a:cs typeface="Comic Sans MS"/>
              </a:rPr>
              <a:t>ik</a:t>
            </a:r>
            <a:r>
              <a:rPr sz="1425" i="1" spc="195" baseline="-116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puede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ser [MW], [MW/fase],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[pu]</a:t>
            </a:r>
            <a:endParaRPr sz="1200">
              <a:latin typeface="Comic Sans MS"/>
              <a:cs typeface="Comic Sans MS"/>
            </a:endParaRPr>
          </a:p>
          <a:p>
            <a:pPr marL="50800">
              <a:lnSpc>
                <a:spcPct val="100000"/>
              </a:lnSpc>
              <a:spcBef>
                <a:spcPts val="1585"/>
              </a:spcBef>
            </a:pPr>
            <a:r>
              <a:rPr sz="1200" spc="-5" dirty="0">
                <a:latin typeface="Comic Sans MS"/>
                <a:cs typeface="Comic Sans MS"/>
              </a:rPr>
              <a:t>Si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450" i="1" spc="-25" dirty="0">
                <a:latin typeface="Comic Sans MS"/>
                <a:cs typeface="Comic Sans MS"/>
              </a:rPr>
              <a:t>r</a:t>
            </a:r>
            <a:r>
              <a:rPr sz="1425" i="1" spc="-37" baseline="-11695" dirty="0">
                <a:latin typeface="Comic Sans MS"/>
                <a:cs typeface="Comic Sans MS"/>
              </a:rPr>
              <a:t>ik</a:t>
            </a:r>
            <a:r>
              <a:rPr sz="1425" i="1" spc="104" baseline="-116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=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0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Wingdings"/>
                <a:cs typeface="Wingdings"/>
              </a:rPr>
              <a:t>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obtiene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expresión</a:t>
            </a:r>
            <a:r>
              <a:rPr sz="1200" spc="-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(16)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encontrada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anteriormente: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1168908" y="9509758"/>
            <a:ext cx="817244" cy="0"/>
          </a:xfrm>
          <a:custGeom>
            <a:avLst/>
            <a:gdLst/>
            <a:ahLst/>
            <a:cxnLst/>
            <a:rect l="l" t="t" r="r" b="b"/>
            <a:pathLst>
              <a:path w="817244">
                <a:moveTo>
                  <a:pt x="0" y="0"/>
                </a:moveTo>
                <a:lnTo>
                  <a:pt x="816863" y="0"/>
                </a:lnTo>
              </a:path>
            </a:pathLst>
          </a:custGeom>
          <a:ln w="838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 txBox="1"/>
          <p:nvPr/>
        </p:nvSpPr>
        <p:spPr>
          <a:xfrm>
            <a:off x="1147572" y="9219600"/>
            <a:ext cx="8597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600" spc="75" dirty="0">
                <a:latin typeface="Times New Roman"/>
                <a:cs typeface="Times New Roman"/>
              </a:rPr>
              <a:t>/</a:t>
            </a:r>
            <a:r>
              <a:rPr sz="1600" i="1" spc="75" dirty="0">
                <a:latin typeface="Times New Roman"/>
                <a:cs typeface="Times New Roman"/>
              </a:rPr>
              <a:t>U</a:t>
            </a:r>
            <a:r>
              <a:rPr sz="1350" i="1" spc="112" baseline="-24691" dirty="0">
                <a:latin typeface="Times New Roman"/>
                <a:cs typeface="Times New Roman"/>
              </a:rPr>
              <a:t>i</a:t>
            </a:r>
            <a:r>
              <a:rPr sz="1350" i="1" spc="262" baseline="-24691" dirty="0">
                <a:latin typeface="Times New Roman"/>
                <a:cs typeface="Times New Roman"/>
              </a:rPr>
              <a:t> </a:t>
            </a:r>
            <a:r>
              <a:rPr sz="1600" spc="65" dirty="0">
                <a:latin typeface="Times New Roman"/>
                <a:cs typeface="Times New Roman"/>
              </a:rPr>
              <a:t>//</a:t>
            </a:r>
            <a:r>
              <a:rPr sz="1600" i="1" spc="65" dirty="0">
                <a:latin typeface="Times New Roman"/>
                <a:cs typeface="Times New Roman"/>
              </a:rPr>
              <a:t>U</a:t>
            </a:r>
            <a:r>
              <a:rPr sz="1350" i="1" spc="97" baseline="-24691" dirty="0">
                <a:latin typeface="Times New Roman"/>
                <a:cs typeface="Times New Roman"/>
              </a:rPr>
              <a:t>k</a:t>
            </a:r>
            <a:r>
              <a:rPr sz="1350" i="1" spc="330" baseline="-24691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/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9" name="object 8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90" name="object 9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22</a:t>
            </a:fld>
            <a:endParaRPr spc="-5" dirty="0"/>
          </a:p>
        </p:txBody>
      </p:sp>
      <p:sp>
        <p:nvSpPr>
          <p:cNvPr id="82" name="object 82"/>
          <p:cNvSpPr txBox="1"/>
          <p:nvPr/>
        </p:nvSpPr>
        <p:spPr>
          <a:xfrm>
            <a:off x="2454654" y="9480877"/>
            <a:ext cx="424180" cy="1676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358140" algn="l"/>
              </a:tabLst>
            </a:pPr>
            <a:r>
              <a:rPr sz="900" i="1" spc="5" dirty="0">
                <a:latin typeface="Times New Roman"/>
                <a:cs typeface="Times New Roman"/>
              </a:rPr>
              <a:t>i	</a:t>
            </a:r>
            <a:r>
              <a:rPr sz="900" i="1" spc="10" dirty="0">
                <a:latin typeface="Times New Roman"/>
                <a:cs typeface="Times New Roman"/>
              </a:rPr>
              <a:t>k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2011171" y="9346091"/>
            <a:ext cx="3644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i="1" spc="-5" dirty="0">
                <a:latin typeface="Times New Roman"/>
                <a:cs typeface="Times New Roman"/>
              </a:rPr>
              <a:t>s</a:t>
            </a:r>
            <a:r>
              <a:rPr sz="1600" i="1" spc="-10" dirty="0">
                <a:latin typeface="Times New Roman"/>
                <a:cs typeface="Times New Roman"/>
              </a:rPr>
              <a:t>e</a:t>
            </a:r>
            <a:r>
              <a:rPr sz="1600" i="1" dirty="0">
                <a:latin typeface="Times New Roman"/>
                <a:cs typeface="Times New Roman"/>
              </a:rPr>
              <a:t>n</a:t>
            </a:r>
            <a:r>
              <a:rPr sz="1600" spc="-5" dirty="0">
                <a:latin typeface="Times New Roman"/>
                <a:cs typeface="Times New Roman"/>
              </a:rPr>
              <a:t>(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2341878" y="9334574"/>
            <a:ext cx="637540" cy="2825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-30" dirty="0">
                <a:latin typeface="Symbol"/>
                <a:cs typeface="Symbol"/>
              </a:rPr>
              <a:t></a:t>
            </a:r>
            <a:r>
              <a:rPr sz="1650" spc="-30" dirty="0">
                <a:latin typeface="Times New Roman"/>
                <a:cs typeface="Times New Roman"/>
              </a:rPr>
              <a:t> </a:t>
            </a:r>
            <a:r>
              <a:rPr sz="1650" spc="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Symbol"/>
                <a:cs typeface="Symbol"/>
              </a:rPr>
              <a:t></a:t>
            </a:r>
            <a:r>
              <a:rPr sz="1600" spc="-220" dirty="0">
                <a:latin typeface="Times New Roman"/>
                <a:cs typeface="Times New Roman"/>
              </a:rPr>
              <a:t> </a:t>
            </a:r>
            <a:r>
              <a:rPr sz="1650" spc="-30" dirty="0">
                <a:latin typeface="Symbol"/>
                <a:cs typeface="Symbol"/>
              </a:rPr>
              <a:t></a:t>
            </a:r>
            <a:r>
              <a:rPr sz="1650" dirty="0">
                <a:latin typeface="Times New Roman"/>
                <a:cs typeface="Times New Roman"/>
              </a:rPr>
              <a:t> </a:t>
            </a:r>
            <a:r>
              <a:rPr sz="1650" spc="-2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1589022" y="9637849"/>
            <a:ext cx="111760" cy="1676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900" i="1" spc="10" dirty="0">
                <a:latin typeface="Times New Roman"/>
                <a:cs typeface="Times New Roman"/>
              </a:rPr>
              <a:t>ik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1337564" y="9503064"/>
            <a:ext cx="480059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10209" algn="l"/>
              </a:tabLst>
            </a:pPr>
            <a:r>
              <a:rPr sz="1600" spc="-5" dirty="0">
                <a:latin typeface="Times New Roman"/>
                <a:cs typeface="Times New Roman"/>
              </a:rPr>
              <a:t>/ </a:t>
            </a:r>
            <a:r>
              <a:rPr sz="1600" i="1" spc="-5" dirty="0">
                <a:latin typeface="Times New Roman"/>
                <a:cs typeface="Times New Roman"/>
              </a:rPr>
              <a:t>X</a:t>
            </a:r>
            <a:r>
              <a:rPr sz="1600" i="1" dirty="0">
                <a:latin typeface="Times New Roman"/>
                <a:cs typeface="Times New Roman"/>
              </a:rPr>
              <a:t>	</a:t>
            </a:r>
            <a:r>
              <a:rPr sz="1600" spc="-5" dirty="0">
                <a:latin typeface="Times New Roman"/>
                <a:cs typeface="Times New Roman"/>
              </a:rPr>
              <a:t>/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834641" y="9480877"/>
            <a:ext cx="111760" cy="1676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900" i="1" spc="10" dirty="0">
                <a:latin typeface="Times New Roman"/>
                <a:cs typeface="Times New Roman"/>
              </a:rPr>
              <a:t>ik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743204" y="9346091"/>
            <a:ext cx="3898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65430" algn="l"/>
              </a:tabLst>
            </a:pPr>
            <a:r>
              <a:rPr sz="1600" i="1" spc="-5" dirty="0">
                <a:latin typeface="Times New Roman"/>
                <a:cs typeface="Times New Roman"/>
              </a:rPr>
              <a:t>P	</a:t>
            </a:r>
            <a:r>
              <a:rPr sz="1600" spc="-5" dirty="0">
                <a:latin typeface="Symbol"/>
                <a:cs typeface="Symbol"/>
              </a:rPr>
              <a:t></a:t>
            </a:r>
            <a:endParaRPr sz="160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3927" y="1161048"/>
            <a:ext cx="3987165" cy="683260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695"/>
              </a:spcBef>
            </a:pPr>
            <a:r>
              <a:rPr sz="1200" dirty="0">
                <a:latin typeface="Comic Sans MS"/>
                <a:cs typeface="Comic Sans MS"/>
              </a:rPr>
              <a:t>Otra</a:t>
            </a:r>
            <a:r>
              <a:rPr sz="1200" spc="-5" dirty="0">
                <a:latin typeface="Comic Sans MS"/>
                <a:cs typeface="Comic Sans MS"/>
              </a:rPr>
              <a:t> manera de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escribir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ecuación (17):</a:t>
            </a:r>
            <a:endParaRPr sz="1200">
              <a:latin typeface="Comic Sans MS"/>
              <a:cs typeface="Comic Sans MS"/>
            </a:endParaRPr>
          </a:p>
          <a:p>
            <a:pPr marL="63500">
              <a:lnSpc>
                <a:spcPts val="1595"/>
              </a:lnSpc>
              <a:spcBef>
                <a:spcPts val="855"/>
              </a:spcBef>
              <a:tabLst>
                <a:tab pos="321945" algn="l"/>
                <a:tab pos="2167890" algn="l"/>
                <a:tab pos="2559685" algn="l"/>
                <a:tab pos="3589654" algn="l"/>
              </a:tabLst>
            </a:pPr>
            <a:r>
              <a:rPr sz="1600" i="1" spc="5" dirty="0">
                <a:latin typeface="Times New Roman"/>
                <a:cs typeface="Times New Roman"/>
              </a:rPr>
              <a:t>P	</a:t>
            </a:r>
            <a:r>
              <a:rPr sz="1600" spc="5" dirty="0">
                <a:latin typeface="Symbol"/>
                <a:cs typeface="Symbol"/>
              </a:rPr>
              <a:t>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125" dirty="0">
                <a:latin typeface="Times New Roman"/>
                <a:cs typeface="Times New Roman"/>
              </a:rPr>
              <a:t>/</a:t>
            </a:r>
            <a:r>
              <a:rPr sz="1600" i="1" spc="5" dirty="0">
                <a:latin typeface="Times New Roman"/>
                <a:cs typeface="Times New Roman"/>
              </a:rPr>
              <a:t>U</a:t>
            </a:r>
            <a:r>
              <a:rPr sz="1600" i="1" dirty="0">
                <a:latin typeface="Times New Roman"/>
                <a:cs typeface="Times New Roman"/>
              </a:rPr>
              <a:t> </a:t>
            </a:r>
            <a:r>
              <a:rPr sz="1600" i="1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/</a:t>
            </a:r>
            <a:r>
              <a:rPr sz="1600" spc="-265" dirty="0">
                <a:latin typeface="Times New Roman"/>
                <a:cs typeface="Times New Roman"/>
              </a:rPr>
              <a:t> </a:t>
            </a:r>
            <a:r>
              <a:rPr sz="1425" spc="-7" baseline="40935" dirty="0">
                <a:latin typeface="Times New Roman"/>
                <a:cs typeface="Times New Roman"/>
              </a:rPr>
              <a:t>2</a:t>
            </a:r>
            <a:r>
              <a:rPr sz="1425" spc="157" baseline="40935" dirty="0">
                <a:latin typeface="Times New Roman"/>
                <a:cs typeface="Times New Roman"/>
              </a:rPr>
              <a:t> </a:t>
            </a:r>
            <a:r>
              <a:rPr sz="1600" i="1" spc="5" dirty="0">
                <a:latin typeface="Times New Roman"/>
                <a:cs typeface="Times New Roman"/>
              </a:rPr>
              <a:t>G</a:t>
            </a:r>
            <a:r>
              <a:rPr sz="1600" i="1" dirty="0">
                <a:latin typeface="Times New Roman"/>
                <a:cs typeface="Times New Roman"/>
              </a:rPr>
              <a:t> </a:t>
            </a:r>
            <a:r>
              <a:rPr sz="1600" i="1" spc="190" dirty="0">
                <a:latin typeface="Times New Roman"/>
                <a:cs typeface="Times New Roman"/>
              </a:rPr>
              <a:t> </a:t>
            </a:r>
            <a:r>
              <a:rPr sz="1600" spc="5" dirty="0">
                <a:latin typeface="Symbol"/>
                <a:cs typeface="Symbol"/>
              </a:rPr>
              <a:t>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/</a:t>
            </a:r>
            <a:r>
              <a:rPr sz="1600" spc="-265" dirty="0">
                <a:latin typeface="Times New Roman"/>
                <a:cs typeface="Times New Roman"/>
              </a:rPr>
              <a:t> </a:t>
            </a:r>
            <a:r>
              <a:rPr sz="1600" i="1" spc="5" dirty="0">
                <a:latin typeface="Times New Roman"/>
                <a:cs typeface="Times New Roman"/>
              </a:rPr>
              <a:t>U</a:t>
            </a:r>
            <a:r>
              <a:rPr sz="1600" i="1" dirty="0">
                <a:latin typeface="Times New Roman"/>
                <a:cs typeface="Times New Roman"/>
              </a:rPr>
              <a:t> </a:t>
            </a:r>
            <a:r>
              <a:rPr sz="1600" i="1" spc="25" dirty="0">
                <a:latin typeface="Times New Roman"/>
                <a:cs typeface="Times New Roman"/>
              </a:rPr>
              <a:t> </a:t>
            </a:r>
            <a:r>
              <a:rPr sz="1600" spc="5" dirty="0">
                <a:latin typeface="Times New Roman"/>
                <a:cs typeface="Times New Roman"/>
              </a:rPr>
              <a:t>/</a:t>
            </a:r>
            <a:r>
              <a:rPr sz="1600" dirty="0">
                <a:latin typeface="Times New Roman"/>
                <a:cs typeface="Times New Roman"/>
              </a:rPr>
              <a:t>/</a:t>
            </a:r>
            <a:r>
              <a:rPr sz="1600" spc="-260" dirty="0">
                <a:latin typeface="Times New Roman"/>
                <a:cs typeface="Times New Roman"/>
              </a:rPr>
              <a:t> </a:t>
            </a:r>
            <a:r>
              <a:rPr sz="1600" i="1" spc="5" dirty="0">
                <a:latin typeface="Times New Roman"/>
                <a:cs typeface="Times New Roman"/>
              </a:rPr>
              <a:t>U</a:t>
            </a:r>
            <a:r>
              <a:rPr sz="1600" i="1" dirty="0">
                <a:latin typeface="Times New Roman"/>
                <a:cs typeface="Times New Roman"/>
              </a:rPr>
              <a:t>	</a:t>
            </a:r>
            <a:r>
              <a:rPr sz="1600" spc="5" dirty="0">
                <a:latin typeface="Times New Roman"/>
                <a:cs typeface="Times New Roman"/>
              </a:rPr>
              <a:t>/</a:t>
            </a:r>
            <a:r>
              <a:rPr sz="1600" dirty="0">
                <a:latin typeface="Times New Roman"/>
                <a:cs typeface="Times New Roman"/>
              </a:rPr>
              <a:t>/</a:t>
            </a:r>
            <a:r>
              <a:rPr sz="1600" spc="-215" dirty="0">
                <a:latin typeface="Times New Roman"/>
                <a:cs typeface="Times New Roman"/>
              </a:rPr>
              <a:t> </a:t>
            </a:r>
            <a:r>
              <a:rPr sz="1600" i="1" spc="5" dirty="0">
                <a:latin typeface="Times New Roman"/>
                <a:cs typeface="Times New Roman"/>
              </a:rPr>
              <a:t>Y</a:t>
            </a:r>
            <a:r>
              <a:rPr sz="1600" i="1" dirty="0">
                <a:latin typeface="Times New Roman"/>
                <a:cs typeface="Times New Roman"/>
              </a:rPr>
              <a:t>	</a:t>
            </a:r>
            <a:r>
              <a:rPr sz="1600" dirty="0">
                <a:latin typeface="Times New Roman"/>
                <a:cs typeface="Times New Roman"/>
              </a:rPr>
              <a:t>/</a:t>
            </a:r>
            <a:r>
              <a:rPr sz="1600" spc="-85" dirty="0">
                <a:latin typeface="Times New Roman"/>
                <a:cs typeface="Times New Roman"/>
              </a:rPr>
              <a:t> </a:t>
            </a:r>
            <a:r>
              <a:rPr sz="1600" i="1" spc="10" dirty="0">
                <a:latin typeface="Times New Roman"/>
                <a:cs typeface="Times New Roman"/>
              </a:rPr>
              <a:t>s</a:t>
            </a:r>
            <a:r>
              <a:rPr sz="1600" i="1" spc="5" dirty="0">
                <a:latin typeface="Times New Roman"/>
                <a:cs typeface="Times New Roman"/>
              </a:rPr>
              <a:t>e</a:t>
            </a:r>
            <a:r>
              <a:rPr sz="1600" i="1" spc="25" dirty="0">
                <a:latin typeface="Times New Roman"/>
                <a:cs typeface="Times New Roman"/>
              </a:rPr>
              <a:t>n</a:t>
            </a:r>
            <a:r>
              <a:rPr sz="1600" spc="-60" dirty="0">
                <a:latin typeface="Times New Roman"/>
                <a:cs typeface="Times New Roman"/>
              </a:rPr>
              <a:t>(</a:t>
            </a:r>
            <a:r>
              <a:rPr sz="1700" spc="-45" dirty="0">
                <a:latin typeface="Symbol"/>
                <a:cs typeface="Symbol"/>
              </a:rPr>
              <a:t></a:t>
            </a:r>
            <a:r>
              <a:rPr sz="1700" dirty="0">
                <a:latin typeface="Times New Roman"/>
                <a:cs typeface="Times New Roman"/>
              </a:rPr>
              <a:t> </a:t>
            </a:r>
            <a:r>
              <a:rPr sz="1700" spc="20" dirty="0">
                <a:latin typeface="Times New Roman"/>
                <a:cs typeface="Times New Roman"/>
              </a:rPr>
              <a:t> </a:t>
            </a:r>
            <a:r>
              <a:rPr sz="1600" spc="5" dirty="0">
                <a:latin typeface="Symbol"/>
                <a:cs typeface="Symbol"/>
              </a:rPr>
              <a:t></a:t>
            </a:r>
            <a:r>
              <a:rPr sz="1600" spc="-185" dirty="0">
                <a:latin typeface="Times New Roman"/>
                <a:cs typeface="Times New Roman"/>
              </a:rPr>
              <a:t> </a:t>
            </a:r>
            <a:r>
              <a:rPr sz="1700" spc="-45" dirty="0">
                <a:latin typeface="Symbol"/>
                <a:cs typeface="Symbol"/>
              </a:rPr>
              <a:t></a:t>
            </a:r>
            <a:r>
              <a:rPr sz="1700" dirty="0">
                <a:latin typeface="Times New Roman"/>
                <a:cs typeface="Times New Roman"/>
              </a:rPr>
              <a:t>	</a:t>
            </a:r>
            <a:r>
              <a:rPr sz="1600" spc="5" dirty="0">
                <a:latin typeface="Symbol"/>
                <a:cs typeface="Symbol"/>
              </a:rPr>
              <a:t></a:t>
            </a:r>
            <a:r>
              <a:rPr sz="1600" spc="-170" dirty="0">
                <a:latin typeface="Times New Roman"/>
                <a:cs typeface="Times New Roman"/>
              </a:rPr>
              <a:t> </a:t>
            </a:r>
            <a:r>
              <a:rPr sz="1700" spc="-40" dirty="0">
                <a:latin typeface="Symbol"/>
                <a:cs typeface="Symbol"/>
              </a:rPr>
              <a:t></a:t>
            </a:r>
            <a:r>
              <a:rPr sz="1700" spc="-1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)</a:t>
            </a:r>
            <a:endParaRPr sz="1600">
              <a:latin typeface="Times New Roman"/>
              <a:cs typeface="Times New Roman"/>
            </a:endParaRPr>
          </a:p>
          <a:p>
            <a:pPr marL="154940">
              <a:lnSpc>
                <a:spcPts val="695"/>
              </a:lnSpc>
              <a:tabLst>
                <a:tab pos="724535" algn="l"/>
                <a:tab pos="1136015" algn="l"/>
                <a:tab pos="1661795" algn="l"/>
                <a:tab pos="2051685" algn="l"/>
                <a:tab pos="2409825" algn="l"/>
                <a:tab pos="3110865" algn="l"/>
                <a:tab pos="3467735" algn="l"/>
              </a:tabLst>
            </a:pPr>
            <a:r>
              <a:rPr sz="950" i="1" spc="-5" dirty="0">
                <a:latin typeface="Times New Roman"/>
                <a:cs typeface="Times New Roman"/>
              </a:rPr>
              <a:t>ik	i	ii	i	k	ik	i	k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1227" y="1860810"/>
            <a:ext cx="727710" cy="700405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35"/>
              </a:spcBef>
            </a:pPr>
            <a:r>
              <a:rPr sz="1200" spc="-5" dirty="0">
                <a:latin typeface="Comic Sans MS"/>
                <a:cs typeface="Comic Sans MS"/>
              </a:rPr>
              <a:t>Donde:</a:t>
            </a:r>
            <a:endParaRPr sz="1200">
              <a:latin typeface="Comic Sans MS"/>
              <a:cs typeface="Comic Sans MS"/>
            </a:endParaRPr>
          </a:p>
          <a:p>
            <a:pPr marL="62230">
              <a:lnSpc>
                <a:spcPts val="1510"/>
              </a:lnSpc>
              <a:spcBef>
                <a:spcPts val="1030"/>
              </a:spcBef>
            </a:pPr>
            <a:r>
              <a:rPr sz="1500" spc="70" dirty="0">
                <a:latin typeface="Times New Roman"/>
                <a:cs typeface="Times New Roman"/>
              </a:rPr>
              <a:t>/</a:t>
            </a:r>
            <a:r>
              <a:rPr sz="1500" i="1" spc="-10" dirty="0">
                <a:latin typeface="Times New Roman"/>
                <a:cs typeface="Times New Roman"/>
              </a:rPr>
              <a:t>U</a:t>
            </a:r>
            <a:r>
              <a:rPr sz="1500" i="1" dirty="0">
                <a:latin typeface="Times New Roman"/>
                <a:cs typeface="Times New Roman"/>
              </a:rPr>
              <a:t> </a:t>
            </a:r>
            <a:r>
              <a:rPr sz="1500" i="1" spc="-30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/</a:t>
            </a:r>
            <a:r>
              <a:rPr sz="1500" spc="-215" dirty="0">
                <a:latin typeface="Times New Roman"/>
                <a:cs typeface="Times New Roman"/>
              </a:rPr>
              <a:t> </a:t>
            </a:r>
            <a:r>
              <a:rPr sz="975" baseline="55555" dirty="0">
                <a:latin typeface="Times New Roman"/>
                <a:cs typeface="Times New Roman"/>
              </a:rPr>
              <a:t>2 </a:t>
            </a:r>
            <a:r>
              <a:rPr sz="975" spc="-44" baseline="55555" dirty="0">
                <a:latin typeface="Times New Roman"/>
                <a:cs typeface="Times New Roman"/>
              </a:rPr>
              <a:t> </a:t>
            </a:r>
            <a:r>
              <a:rPr sz="1500" i="1" spc="-10" dirty="0">
                <a:latin typeface="Times New Roman"/>
                <a:cs typeface="Times New Roman"/>
              </a:rPr>
              <a:t>G</a:t>
            </a:r>
            <a:endParaRPr sz="1500">
              <a:latin typeface="Times New Roman"/>
              <a:cs typeface="Times New Roman"/>
            </a:endParaRPr>
          </a:p>
          <a:p>
            <a:pPr marL="280035">
              <a:lnSpc>
                <a:spcPts val="490"/>
              </a:lnSpc>
              <a:tabLst>
                <a:tab pos="642620" algn="l"/>
              </a:tabLst>
            </a:pPr>
            <a:r>
              <a:rPr sz="650" i="1" dirty="0">
                <a:latin typeface="Times New Roman"/>
                <a:cs typeface="Times New Roman"/>
              </a:rPr>
              <a:t>i	</a:t>
            </a:r>
            <a:r>
              <a:rPr sz="650" i="1" spc="-5" dirty="0">
                <a:latin typeface="Times New Roman"/>
                <a:cs typeface="Times New Roman"/>
              </a:rPr>
              <a:t>ii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53895" y="2193468"/>
            <a:ext cx="5173980" cy="58547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723265" marR="30480" indent="-685800">
              <a:lnSpc>
                <a:spcPct val="130900"/>
              </a:lnSpc>
              <a:spcBef>
                <a:spcPts val="250"/>
              </a:spcBef>
              <a:tabLst>
                <a:tab pos="650240" algn="l"/>
              </a:tabLst>
            </a:pPr>
            <a:r>
              <a:rPr sz="1200" spc="-5" dirty="0">
                <a:latin typeface="Comic Sans MS"/>
                <a:cs typeface="Comic Sans MS"/>
              </a:rPr>
              <a:t>=</a:t>
            </a:r>
            <a:r>
              <a:rPr sz="1200" spc="365" dirty="0">
                <a:latin typeface="Comic Sans MS"/>
                <a:cs typeface="Comic Sans MS"/>
              </a:rPr>
              <a:t> </a:t>
            </a:r>
            <a:r>
              <a:rPr sz="1450" i="1" spc="-30" dirty="0">
                <a:latin typeface="Comic Sans MS"/>
                <a:cs typeface="Comic Sans MS"/>
              </a:rPr>
              <a:t>P</a:t>
            </a:r>
            <a:r>
              <a:rPr sz="1425" i="1" spc="-44" baseline="-11695" dirty="0">
                <a:latin typeface="Comic Sans MS"/>
                <a:cs typeface="Comic Sans MS"/>
              </a:rPr>
              <a:t>C</a:t>
            </a:r>
            <a:r>
              <a:rPr sz="1425" i="1" spc="367" baseline="-11695" dirty="0">
                <a:latin typeface="Comic Sans MS"/>
                <a:cs typeface="Comic Sans MS"/>
              </a:rPr>
              <a:t> </a:t>
            </a:r>
            <a:r>
              <a:rPr sz="1250" i="1" spc="-30" dirty="0">
                <a:latin typeface="Comic Sans MS"/>
                <a:cs typeface="Comic Sans MS"/>
              </a:rPr>
              <a:t>=</a:t>
            </a:r>
            <a:r>
              <a:rPr sz="1250" spc="-30" dirty="0">
                <a:latin typeface="Times New Roman"/>
                <a:cs typeface="Times New Roman"/>
              </a:rPr>
              <a:t>	</a:t>
            </a:r>
            <a:r>
              <a:rPr sz="1200" spc="-5" dirty="0">
                <a:latin typeface="Comic Sans MS"/>
                <a:cs typeface="Comic Sans MS"/>
              </a:rPr>
              <a:t>valor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constante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(representa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pérdidas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activas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 constante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para una red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dada y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módulos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tensión constantes).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63016" y="4611136"/>
            <a:ext cx="5384165" cy="2755265"/>
            <a:chOff x="763016" y="4611136"/>
            <a:chExt cx="5384165" cy="2755265"/>
          </a:xfrm>
        </p:grpSpPr>
        <p:sp>
          <p:nvSpPr>
            <p:cNvPr id="6" name="object 6"/>
            <p:cNvSpPr/>
            <p:nvPr/>
          </p:nvSpPr>
          <p:spPr>
            <a:xfrm>
              <a:off x="768096" y="4616216"/>
              <a:ext cx="5374005" cy="2745105"/>
            </a:xfrm>
            <a:custGeom>
              <a:avLst/>
              <a:gdLst/>
              <a:ahLst/>
              <a:cxnLst/>
              <a:rect l="l" t="t" r="r" b="b"/>
              <a:pathLst>
                <a:path w="5374005" h="2745104">
                  <a:moveTo>
                    <a:pt x="0" y="0"/>
                  </a:moveTo>
                  <a:lnTo>
                    <a:pt x="5373619" y="0"/>
                  </a:lnTo>
                  <a:lnTo>
                    <a:pt x="5373619" y="2744717"/>
                  </a:lnTo>
                  <a:lnTo>
                    <a:pt x="0" y="2744717"/>
                  </a:lnTo>
                  <a:lnTo>
                    <a:pt x="0" y="0"/>
                  </a:lnTo>
                  <a:close/>
                </a:path>
              </a:pathLst>
            </a:custGeom>
            <a:ln w="101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65631" y="4718299"/>
              <a:ext cx="5187950" cy="2540635"/>
            </a:xfrm>
            <a:custGeom>
              <a:avLst/>
              <a:gdLst/>
              <a:ahLst/>
              <a:cxnLst/>
              <a:rect l="l" t="t" r="r" b="b"/>
              <a:pathLst>
                <a:path w="5187950" h="2540634">
                  <a:moveTo>
                    <a:pt x="5187695" y="0"/>
                  </a:moveTo>
                  <a:lnTo>
                    <a:pt x="0" y="0"/>
                  </a:lnTo>
                  <a:lnTo>
                    <a:pt x="0" y="2540507"/>
                  </a:lnTo>
                  <a:lnTo>
                    <a:pt x="5187695" y="2540507"/>
                  </a:lnTo>
                  <a:lnTo>
                    <a:pt x="5187695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65632" y="4718319"/>
              <a:ext cx="5187950" cy="2540635"/>
            </a:xfrm>
            <a:custGeom>
              <a:avLst/>
              <a:gdLst/>
              <a:ahLst/>
              <a:cxnLst/>
              <a:rect l="l" t="t" r="r" b="b"/>
              <a:pathLst>
                <a:path w="5187950" h="2540634">
                  <a:moveTo>
                    <a:pt x="0" y="0"/>
                  </a:moveTo>
                  <a:lnTo>
                    <a:pt x="5187698" y="0"/>
                  </a:lnTo>
                </a:path>
                <a:path w="5187950" h="2540634">
                  <a:moveTo>
                    <a:pt x="5187698" y="0"/>
                  </a:moveTo>
                  <a:lnTo>
                    <a:pt x="5187698" y="2540497"/>
                  </a:lnTo>
                </a:path>
                <a:path w="5187950" h="2540634">
                  <a:moveTo>
                    <a:pt x="5187698" y="2540497"/>
                  </a:moveTo>
                  <a:lnTo>
                    <a:pt x="0" y="2540497"/>
                  </a:lnTo>
                </a:path>
                <a:path w="5187950" h="2540634">
                  <a:moveTo>
                    <a:pt x="0" y="2540497"/>
                  </a:moveTo>
                  <a:lnTo>
                    <a:pt x="0" y="0"/>
                  </a:lnTo>
                </a:path>
              </a:pathLst>
            </a:custGeom>
            <a:ln w="99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65631" y="4718299"/>
              <a:ext cx="5187950" cy="2540635"/>
            </a:xfrm>
            <a:custGeom>
              <a:avLst/>
              <a:gdLst/>
              <a:ahLst/>
              <a:cxnLst/>
              <a:rect l="l" t="t" r="r" b="b"/>
              <a:pathLst>
                <a:path w="5187950" h="2540634">
                  <a:moveTo>
                    <a:pt x="1732787" y="0"/>
                  </a:moveTo>
                  <a:lnTo>
                    <a:pt x="1732787" y="2540507"/>
                  </a:lnTo>
                </a:path>
                <a:path w="5187950" h="2540634">
                  <a:moveTo>
                    <a:pt x="0" y="1591055"/>
                  </a:moveTo>
                  <a:lnTo>
                    <a:pt x="5187695" y="159105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60581" y="5035311"/>
              <a:ext cx="3915410" cy="1908175"/>
            </a:xfrm>
            <a:custGeom>
              <a:avLst/>
              <a:gdLst/>
              <a:ahLst/>
              <a:cxnLst/>
              <a:rect l="l" t="t" r="r" b="b"/>
              <a:pathLst>
                <a:path w="3915410" h="1908175">
                  <a:moveTo>
                    <a:pt x="0" y="1773926"/>
                  </a:moveTo>
                  <a:lnTo>
                    <a:pt x="48767" y="1815078"/>
                  </a:lnTo>
                  <a:lnTo>
                    <a:pt x="108193" y="1845561"/>
                  </a:lnTo>
                </a:path>
                <a:path w="3915410" h="1908175">
                  <a:moveTo>
                    <a:pt x="108193" y="1845561"/>
                  </a:moveTo>
                  <a:lnTo>
                    <a:pt x="166111" y="1866899"/>
                  </a:lnTo>
                  <a:lnTo>
                    <a:pt x="225552" y="1886713"/>
                  </a:lnTo>
                </a:path>
                <a:path w="3915410" h="1908175">
                  <a:moveTo>
                    <a:pt x="225552" y="1886713"/>
                  </a:moveTo>
                  <a:lnTo>
                    <a:pt x="283455" y="1897382"/>
                  </a:lnTo>
                  <a:lnTo>
                    <a:pt x="342896" y="1908051"/>
                  </a:lnTo>
                </a:path>
                <a:path w="3915410" h="1908175">
                  <a:moveTo>
                    <a:pt x="342896" y="1908051"/>
                  </a:moveTo>
                  <a:lnTo>
                    <a:pt x="400799" y="1897382"/>
                  </a:lnTo>
                  <a:lnTo>
                    <a:pt x="460240" y="1886713"/>
                  </a:lnTo>
                </a:path>
                <a:path w="3915410" h="1908175">
                  <a:moveTo>
                    <a:pt x="460240" y="1886713"/>
                  </a:moveTo>
                  <a:lnTo>
                    <a:pt x="518158" y="1866899"/>
                  </a:lnTo>
                  <a:lnTo>
                    <a:pt x="577584" y="1845561"/>
                  </a:lnTo>
                </a:path>
                <a:path w="3915410" h="1908175">
                  <a:moveTo>
                    <a:pt x="577584" y="1845561"/>
                  </a:moveTo>
                  <a:lnTo>
                    <a:pt x="626352" y="1815078"/>
                  </a:lnTo>
                  <a:lnTo>
                    <a:pt x="685793" y="1773926"/>
                  </a:lnTo>
                </a:path>
                <a:path w="3915410" h="1908175">
                  <a:moveTo>
                    <a:pt x="685793" y="1773926"/>
                  </a:moveTo>
                  <a:lnTo>
                    <a:pt x="803137" y="1682492"/>
                  </a:lnTo>
                </a:path>
                <a:path w="3915410" h="1908175">
                  <a:moveTo>
                    <a:pt x="803137" y="1682492"/>
                  </a:moveTo>
                  <a:lnTo>
                    <a:pt x="861055" y="1632195"/>
                  </a:lnTo>
                  <a:lnTo>
                    <a:pt x="920496" y="1571245"/>
                  </a:lnTo>
                </a:path>
                <a:path w="3915410" h="1908175">
                  <a:moveTo>
                    <a:pt x="920496" y="1571245"/>
                  </a:moveTo>
                  <a:lnTo>
                    <a:pt x="978399" y="1499610"/>
                  </a:lnTo>
                  <a:lnTo>
                    <a:pt x="1037840" y="1427990"/>
                  </a:lnTo>
                </a:path>
                <a:path w="3915410" h="1908175">
                  <a:moveTo>
                    <a:pt x="1037840" y="1427990"/>
                  </a:moveTo>
                  <a:lnTo>
                    <a:pt x="1144511" y="1274066"/>
                  </a:lnTo>
                </a:path>
                <a:path w="3915410" h="1908175">
                  <a:moveTo>
                    <a:pt x="1144511" y="1274066"/>
                  </a:moveTo>
                  <a:lnTo>
                    <a:pt x="1263392" y="1121667"/>
                  </a:lnTo>
                </a:path>
                <a:path w="3915410" h="1908175">
                  <a:moveTo>
                    <a:pt x="1263392" y="1121667"/>
                  </a:moveTo>
                  <a:lnTo>
                    <a:pt x="1380736" y="958598"/>
                  </a:lnTo>
                </a:path>
                <a:path w="3915410" h="1908175">
                  <a:moveTo>
                    <a:pt x="1380736" y="958598"/>
                  </a:moveTo>
                  <a:lnTo>
                    <a:pt x="1438654" y="867149"/>
                  </a:lnTo>
                  <a:lnTo>
                    <a:pt x="1498080" y="784860"/>
                  </a:lnTo>
                </a:path>
                <a:path w="3915410" h="1908175">
                  <a:moveTo>
                    <a:pt x="1498080" y="784860"/>
                  </a:moveTo>
                  <a:lnTo>
                    <a:pt x="1555998" y="702571"/>
                  </a:lnTo>
                  <a:lnTo>
                    <a:pt x="1615439" y="632460"/>
                  </a:lnTo>
                </a:path>
                <a:path w="3915410" h="1908175">
                  <a:moveTo>
                    <a:pt x="1615439" y="632460"/>
                  </a:moveTo>
                  <a:lnTo>
                    <a:pt x="1722110" y="478537"/>
                  </a:lnTo>
                </a:path>
                <a:path w="3915410" h="1908175">
                  <a:moveTo>
                    <a:pt x="1722110" y="478537"/>
                  </a:moveTo>
                  <a:lnTo>
                    <a:pt x="1781551" y="406917"/>
                  </a:lnTo>
                  <a:lnTo>
                    <a:pt x="1839469" y="335282"/>
                  </a:lnTo>
                </a:path>
                <a:path w="3915410" h="1908175">
                  <a:moveTo>
                    <a:pt x="1839469" y="335282"/>
                  </a:moveTo>
                  <a:lnTo>
                    <a:pt x="1898895" y="274316"/>
                  </a:lnTo>
                  <a:lnTo>
                    <a:pt x="1958336" y="224034"/>
                  </a:lnTo>
                </a:path>
                <a:path w="3915410" h="1908175">
                  <a:moveTo>
                    <a:pt x="1958336" y="224034"/>
                  </a:moveTo>
                  <a:lnTo>
                    <a:pt x="2075680" y="132585"/>
                  </a:lnTo>
                </a:path>
                <a:path w="3915410" h="1908175">
                  <a:moveTo>
                    <a:pt x="2075680" y="132585"/>
                  </a:moveTo>
                  <a:lnTo>
                    <a:pt x="2124447" y="91449"/>
                  </a:lnTo>
                  <a:lnTo>
                    <a:pt x="2182366" y="60966"/>
                  </a:lnTo>
                </a:path>
                <a:path w="3915410" h="1908175">
                  <a:moveTo>
                    <a:pt x="2182366" y="60966"/>
                  </a:moveTo>
                  <a:lnTo>
                    <a:pt x="2241791" y="39627"/>
                  </a:lnTo>
                  <a:lnTo>
                    <a:pt x="2299710" y="19813"/>
                  </a:lnTo>
                </a:path>
                <a:path w="3915410" h="1908175">
                  <a:moveTo>
                    <a:pt x="2299710" y="19813"/>
                  </a:moveTo>
                  <a:lnTo>
                    <a:pt x="2359150" y="9144"/>
                  </a:lnTo>
                  <a:lnTo>
                    <a:pt x="2417054" y="0"/>
                  </a:lnTo>
                </a:path>
                <a:path w="3915410" h="1908175">
                  <a:moveTo>
                    <a:pt x="2417054" y="0"/>
                  </a:moveTo>
                  <a:lnTo>
                    <a:pt x="2476494" y="9144"/>
                  </a:lnTo>
                  <a:lnTo>
                    <a:pt x="2535935" y="19813"/>
                  </a:lnTo>
                </a:path>
                <a:path w="3915410" h="1908175">
                  <a:moveTo>
                    <a:pt x="2535935" y="19813"/>
                  </a:moveTo>
                  <a:lnTo>
                    <a:pt x="2593838" y="39627"/>
                  </a:lnTo>
                  <a:lnTo>
                    <a:pt x="2653279" y="60966"/>
                  </a:lnTo>
                </a:path>
                <a:path w="3915410" h="1908175">
                  <a:moveTo>
                    <a:pt x="2653279" y="60966"/>
                  </a:moveTo>
                  <a:lnTo>
                    <a:pt x="2702047" y="91449"/>
                  </a:lnTo>
                  <a:lnTo>
                    <a:pt x="2759965" y="132585"/>
                  </a:lnTo>
                </a:path>
                <a:path w="3915410" h="1908175">
                  <a:moveTo>
                    <a:pt x="2759965" y="132585"/>
                  </a:moveTo>
                  <a:lnTo>
                    <a:pt x="2877309" y="224034"/>
                  </a:lnTo>
                </a:path>
                <a:path w="3915410" h="1908175">
                  <a:moveTo>
                    <a:pt x="2877309" y="224034"/>
                  </a:moveTo>
                  <a:lnTo>
                    <a:pt x="2936735" y="274316"/>
                  </a:lnTo>
                  <a:lnTo>
                    <a:pt x="2994653" y="335282"/>
                  </a:lnTo>
                </a:path>
                <a:path w="3915410" h="1908175">
                  <a:moveTo>
                    <a:pt x="2994653" y="335282"/>
                  </a:moveTo>
                  <a:lnTo>
                    <a:pt x="3054094" y="406917"/>
                  </a:lnTo>
                  <a:lnTo>
                    <a:pt x="3111997" y="478537"/>
                  </a:lnTo>
                </a:path>
                <a:path w="3915410" h="1908175">
                  <a:moveTo>
                    <a:pt x="3111997" y="478537"/>
                  </a:moveTo>
                  <a:lnTo>
                    <a:pt x="3220206" y="632460"/>
                  </a:lnTo>
                </a:path>
                <a:path w="3915410" h="1908175">
                  <a:moveTo>
                    <a:pt x="3220206" y="632460"/>
                  </a:moveTo>
                  <a:lnTo>
                    <a:pt x="3279646" y="702571"/>
                  </a:lnTo>
                  <a:lnTo>
                    <a:pt x="3337550" y="784860"/>
                  </a:lnTo>
                </a:path>
                <a:path w="3915410" h="1908175">
                  <a:moveTo>
                    <a:pt x="3337550" y="784860"/>
                  </a:moveTo>
                  <a:lnTo>
                    <a:pt x="3396990" y="867149"/>
                  </a:lnTo>
                  <a:lnTo>
                    <a:pt x="3454909" y="958598"/>
                  </a:lnTo>
                </a:path>
                <a:path w="3915410" h="1908175">
                  <a:moveTo>
                    <a:pt x="3454909" y="958598"/>
                  </a:moveTo>
                  <a:lnTo>
                    <a:pt x="3572253" y="1121667"/>
                  </a:lnTo>
                </a:path>
                <a:path w="3915410" h="1908175">
                  <a:moveTo>
                    <a:pt x="3572253" y="1121667"/>
                  </a:moveTo>
                  <a:lnTo>
                    <a:pt x="3689597" y="1274066"/>
                  </a:lnTo>
                </a:path>
                <a:path w="3915410" h="1908175">
                  <a:moveTo>
                    <a:pt x="3689597" y="1274066"/>
                  </a:moveTo>
                  <a:lnTo>
                    <a:pt x="3797805" y="1427990"/>
                  </a:lnTo>
                </a:path>
                <a:path w="3915410" h="1908175">
                  <a:moveTo>
                    <a:pt x="3797805" y="1427990"/>
                  </a:moveTo>
                  <a:lnTo>
                    <a:pt x="3915149" y="1571245"/>
                  </a:lnTo>
                </a:path>
              </a:pathLst>
            </a:custGeom>
            <a:ln w="9992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68096" y="4616216"/>
              <a:ext cx="5374005" cy="2745105"/>
            </a:xfrm>
            <a:custGeom>
              <a:avLst/>
              <a:gdLst/>
              <a:ahLst/>
              <a:cxnLst/>
              <a:rect l="l" t="t" r="r" b="b"/>
              <a:pathLst>
                <a:path w="5374005" h="2745104">
                  <a:moveTo>
                    <a:pt x="0" y="0"/>
                  </a:moveTo>
                  <a:lnTo>
                    <a:pt x="5373619" y="0"/>
                  </a:lnTo>
                  <a:lnTo>
                    <a:pt x="5373619" y="2744717"/>
                  </a:lnTo>
                  <a:lnTo>
                    <a:pt x="0" y="2744717"/>
                  </a:lnTo>
                  <a:lnTo>
                    <a:pt x="0" y="0"/>
                  </a:lnTo>
                  <a:close/>
                </a:path>
              </a:pathLst>
            </a:custGeom>
            <a:ln w="101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6527" y="5923782"/>
              <a:ext cx="4229100" cy="0"/>
            </a:xfrm>
            <a:custGeom>
              <a:avLst/>
              <a:gdLst/>
              <a:ahLst/>
              <a:cxnLst/>
              <a:rect l="l" t="t" r="r" b="b"/>
              <a:pathLst>
                <a:path w="4229100">
                  <a:moveTo>
                    <a:pt x="0" y="0"/>
                  </a:moveTo>
                  <a:lnTo>
                    <a:pt x="4229099" y="0"/>
                  </a:lnTo>
                </a:path>
              </a:pathLst>
            </a:custGeom>
            <a:ln w="952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005327" y="5923782"/>
              <a:ext cx="0" cy="457200"/>
            </a:xfrm>
            <a:custGeom>
              <a:avLst/>
              <a:gdLst/>
              <a:ahLst/>
              <a:cxnLst/>
              <a:rect l="l" t="t" r="r" b="b"/>
              <a:pathLst>
                <a:path h="457200">
                  <a:moveTo>
                    <a:pt x="0" y="0"/>
                  </a:moveTo>
                  <a:lnTo>
                    <a:pt x="0" y="457199"/>
                  </a:lnTo>
                </a:path>
              </a:pathLst>
            </a:custGeom>
            <a:ln w="9524">
              <a:solidFill>
                <a:srgbClr val="FF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706627" y="7600525"/>
            <a:ext cx="4066540" cy="85725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sz="1200" spc="-5" dirty="0">
                <a:latin typeface="Comic Sans MS"/>
                <a:cs typeface="Comic Sans MS"/>
              </a:rPr>
              <a:t>Si se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considera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 circuito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resistencias:</a:t>
            </a:r>
            <a:endParaRPr sz="12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1400" i="1" spc="-5" dirty="0">
                <a:latin typeface="Times New Roman"/>
                <a:cs typeface="Times New Roman"/>
              </a:rPr>
              <a:t>Gii</a:t>
            </a:r>
            <a:r>
              <a:rPr sz="1400" i="1" spc="-1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=</a:t>
            </a:r>
            <a:r>
              <a:rPr sz="1400" i="1" spc="32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0</a:t>
            </a:r>
            <a:r>
              <a:rPr sz="1400" i="1" spc="-15" dirty="0">
                <a:latin typeface="Times New Roman"/>
                <a:cs typeface="Times New Roman"/>
              </a:rPr>
              <a:t> </a:t>
            </a:r>
            <a:r>
              <a:rPr sz="1450" spc="-50" dirty="0">
                <a:latin typeface="Wingdings"/>
                <a:cs typeface="Wingdings"/>
              </a:rPr>
              <a:t>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Pc</a:t>
            </a:r>
            <a:r>
              <a:rPr sz="1400" i="1" spc="-1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=</a:t>
            </a:r>
            <a:r>
              <a:rPr sz="1400" i="1" spc="-1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0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  <a:tabLst>
                <a:tab pos="3676015" algn="l"/>
              </a:tabLst>
            </a:pPr>
            <a:r>
              <a:rPr sz="1400" i="1" spc="-10" dirty="0">
                <a:latin typeface="Times New Roman"/>
                <a:cs typeface="Times New Roman"/>
              </a:rPr>
              <a:t>G</a:t>
            </a:r>
            <a:r>
              <a:rPr sz="1400" i="1" spc="5" dirty="0">
                <a:latin typeface="Times New Roman"/>
                <a:cs typeface="Times New Roman"/>
              </a:rPr>
              <a:t>i</a:t>
            </a:r>
            <a:r>
              <a:rPr sz="1400" i="1" dirty="0">
                <a:latin typeface="Times New Roman"/>
                <a:cs typeface="Times New Roman"/>
              </a:rPr>
              <a:t>k</a:t>
            </a:r>
            <a:r>
              <a:rPr sz="1400" i="1" spc="-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=</a:t>
            </a:r>
            <a:r>
              <a:rPr sz="1400" i="1" spc="-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0</a:t>
            </a:r>
            <a:r>
              <a:rPr sz="1400" i="1" spc="-10" dirty="0">
                <a:latin typeface="Times New Roman"/>
                <a:cs typeface="Times New Roman"/>
              </a:rPr>
              <a:t> </a:t>
            </a:r>
            <a:r>
              <a:rPr sz="1450" spc="-50" dirty="0">
                <a:latin typeface="Wingdings"/>
                <a:cs typeface="Wingdings"/>
              </a:rPr>
              <a:t></a:t>
            </a:r>
            <a:r>
              <a:rPr sz="1450" dirty="0">
                <a:latin typeface="Times New Roman"/>
                <a:cs typeface="Times New Roman"/>
              </a:rPr>
              <a:t> 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Times New Roman"/>
                <a:cs typeface="Times New Roman"/>
              </a:rPr>
              <a:t>θ</a:t>
            </a:r>
            <a:r>
              <a:rPr sz="1400" i="1" spc="5" dirty="0">
                <a:latin typeface="Times New Roman"/>
                <a:cs typeface="Times New Roman"/>
              </a:rPr>
              <a:t>i</a:t>
            </a:r>
            <a:r>
              <a:rPr sz="1400" i="1" dirty="0">
                <a:latin typeface="Times New Roman"/>
                <a:cs typeface="Times New Roman"/>
              </a:rPr>
              <a:t>k</a:t>
            </a:r>
            <a:r>
              <a:rPr sz="1400" i="1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=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Times New Roman"/>
                <a:cs typeface="Times New Roman"/>
              </a:rPr>
              <a:t>Π/</a:t>
            </a:r>
            <a:r>
              <a:rPr sz="1400" i="1" dirty="0">
                <a:latin typeface="Times New Roman"/>
                <a:cs typeface="Times New Roman"/>
              </a:rPr>
              <a:t>2</a:t>
            </a:r>
            <a:r>
              <a:rPr sz="1400" i="1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,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15" dirty="0">
                <a:latin typeface="Times New Roman"/>
                <a:cs typeface="Times New Roman"/>
              </a:rPr>
              <a:t>o</a:t>
            </a:r>
            <a:r>
              <a:rPr sz="1400" spc="-2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o </a:t>
            </a:r>
            <a:r>
              <a:rPr sz="1600" i="1" spc="-5" dirty="0">
                <a:latin typeface="Times New Roman"/>
                <a:cs typeface="Times New Roman"/>
              </a:rPr>
              <a:t>γ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i="1" spc="-5" dirty="0">
                <a:latin typeface="Times New Roman"/>
                <a:cs typeface="Times New Roman"/>
              </a:rPr>
              <a:t>=</a:t>
            </a:r>
            <a:r>
              <a:rPr sz="1600" i="1" spc="10" dirty="0">
                <a:latin typeface="Times New Roman"/>
                <a:cs typeface="Times New Roman"/>
              </a:rPr>
              <a:t> </a:t>
            </a:r>
            <a:r>
              <a:rPr sz="1600" i="1" spc="-10" dirty="0">
                <a:latin typeface="Times New Roman"/>
                <a:cs typeface="Times New Roman"/>
              </a:rPr>
              <a:t>θ</a:t>
            </a:r>
            <a:r>
              <a:rPr sz="1600" i="1" spc="-5" dirty="0">
                <a:latin typeface="Times New Roman"/>
                <a:cs typeface="Times New Roman"/>
              </a:rPr>
              <a:t>ik –</a:t>
            </a:r>
            <a:r>
              <a:rPr sz="1600" i="1" spc="15" dirty="0">
                <a:latin typeface="Times New Roman"/>
                <a:cs typeface="Times New Roman"/>
              </a:rPr>
              <a:t> </a:t>
            </a:r>
            <a:r>
              <a:rPr sz="1600" i="1" spc="5" dirty="0">
                <a:latin typeface="Times New Roman"/>
                <a:cs typeface="Times New Roman"/>
              </a:rPr>
              <a:t>Π</a:t>
            </a:r>
            <a:r>
              <a:rPr sz="1600" i="1" spc="-5" dirty="0">
                <a:latin typeface="Times New Roman"/>
                <a:cs typeface="Times New Roman"/>
              </a:rPr>
              <a:t>/2</a:t>
            </a:r>
            <a:r>
              <a:rPr sz="1600" i="1" dirty="0">
                <a:latin typeface="Times New Roman"/>
                <a:cs typeface="Times New Roman"/>
              </a:rPr>
              <a:t> </a:t>
            </a:r>
            <a:r>
              <a:rPr sz="1600" i="1" spc="-5" dirty="0">
                <a:latin typeface="Times New Roman"/>
                <a:cs typeface="Times New Roman"/>
              </a:rPr>
              <a:t> </a:t>
            </a:r>
            <a:r>
              <a:rPr sz="1650" spc="-55" dirty="0">
                <a:latin typeface="Wingdings"/>
                <a:cs typeface="Wingdings"/>
              </a:rPr>
              <a:t></a:t>
            </a:r>
            <a:r>
              <a:rPr sz="1650" dirty="0">
                <a:latin typeface="Times New Roman"/>
                <a:cs typeface="Times New Roman"/>
              </a:rPr>
              <a:t>	</a:t>
            </a:r>
            <a:r>
              <a:rPr sz="1600" i="1" spc="-5" dirty="0">
                <a:latin typeface="Times New Roman"/>
                <a:cs typeface="Times New Roman"/>
              </a:rPr>
              <a:t>γ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=</a:t>
            </a:r>
            <a:r>
              <a:rPr sz="1400" i="1" spc="-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782566" y="6403341"/>
            <a:ext cx="2292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i="1" spc="-10" dirty="0">
                <a:latin typeface="Times New Roman"/>
                <a:cs typeface="Times New Roman"/>
              </a:rPr>
              <a:t>θ</a:t>
            </a:r>
            <a:r>
              <a:rPr sz="1400" i="1" spc="5" dirty="0">
                <a:latin typeface="Times New Roman"/>
                <a:cs typeface="Times New Roman"/>
              </a:rPr>
              <a:t>i</a:t>
            </a:r>
            <a:r>
              <a:rPr sz="1400" i="1" dirty="0">
                <a:latin typeface="Times New Roman"/>
                <a:cs typeface="Times New Roman"/>
              </a:rPr>
              <a:t>k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543365" y="5004620"/>
            <a:ext cx="1381125" cy="1757680"/>
            <a:chOff x="2543365" y="5004620"/>
            <a:chExt cx="1381125" cy="1757680"/>
          </a:xfrm>
        </p:grpSpPr>
        <p:sp>
          <p:nvSpPr>
            <p:cNvPr id="17" name="object 17"/>
            <p:cNvSpPr/>
            <p:nvPr/>
          </p:nvSpPr>
          <p:spPr>
            <a:xfrm>
              <a:off x="3919727" y="5009382"/>
              <a:ext cx="0" cy="1371600"/>
            </a:xfrm>
            <a:custGeom>
              <a:avLst/>
              <a:gdLst/>
              <a:ahLst/>
              <a:cxnLst/>
              <a:rect l="l" t="t" r="r" b="b"/>
              <a:pathLst>
                <a:path h="1371600">
                  <a:moveTo>
                    <a:pt x="0" y="0"/>
                  </a:moveTo>
                  <a:lnTo>
                    <a:pt x="0" y="1371599"/>
                  </a:lnTo>
                </a:path>
              </a:pathLst>
            </a:custGeom>
            <a:ln w="9524">
              <a:solidFill>
                <a:srgbClr val="FF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548127" y="5009382"/>
              <a:ext cx="1371600" cy="0"/>
            </a:xfrm>
            <a:custGeom>
              <a:avLst/>
              <a:gdLst/>
              <a:ahLst/>
              <a:cxnLst/>
              <a:rect l="l" t="t" r="r" b="b"/>
              <a:pathLst>
                <a:path w="1371600">
                  <a:moveTo>
                    <a:pt x="0" y="0"/>
                  </a:moveTo>
                  <a:lnTo>
                    <a:pt x="1371599" y="0"/>
                  </a:lnTo>
                </a:path>
              </a:pathLst>
            </a:custGeom>
            <a:ln w="9524">
              <a:solidFill>
                <a:srgbClr val="0000FF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000756" y="6685782"/>
              <a:ext cx="919480" cy="76200"/>
            </a:xfrm>
            <a:custGeom>
              <a:avLst/>
              <a:gdLst/>
              <a:ahLst/>
              <a:cxnLst/>
              <a:rect l="l" t="t" r="r" b="b"/>
              <a:pathLst>
                <a:path w="919479" h="76200">
                  <a:moveTo>
                    <a:pt x="842772" y="0"/>
                  </a:moveTo>
                  <a:lnTo>
                    <a:pt x="842772" y="76200"/>
                  </a:lnTo>
                  <a:lnTo>
                    <a:pt x="906780" y="44196"/>
                  </a:lnTo>
                  <a:lnTo>
                    <a:pt x="856488" y="44196"/>
                  </a:lnTo>
                  <a:lnTo>
                    <a:pt x="859536" y="42672"/>
                  </a:lnTo>
                  <a:lnTo>
                    <a:pt x="861060" y="38100"/>
                  </a:lnTo>
                  <a:lnTo>
                    <a:pt x="859536" y="35052"/>
                  </a:lnTo>
                  <a:lnTo>
                    <a:pt x="856488" y="33528"/>
                  </a:lnTo>
                  <a:lnTo>
                    <a:pt x="909828" y="33528"/>
                  </a:lnTo>
                  <a:lnTo>
                    <a:pt x="842772" y="0"/>
                  </a:lnTo>
                  <a:close/>
                </a:path>
                <a:path w="919479" h="76200">
                  <a:moveTo>
                    <a:pt x="842772" y="33528"/>
                  </a:moveTo>
                  <a:lnTo>
                    <a:pt x="4572" y="33528"/>
                  </a:lnTo>
                  <a:lnTo>
                    <a:pt x="1524" y="35052"/>
                  </a:lnTo>
                  <a:lnTo>
                    <a:pt x="0" y="38100"/>
                  </a:lnTo>
                  <a:lnTo>
                    <a:pt x="1524" y="42672"/>
                  </a:lnTo>
                  <a:lnTo>
                    <a:pt x="4572" y="44196"/>
                  </a:lnTo>
                  <a:lnTo>
                    <a:pt x="842772" y="44196"/>
                  </a:lnTo>
                  <a:lnTo>
                    <a:pt x="842772" y="33528"/>
                  </a:lnTo>
                  <a:close/>
                </a:path>
                <a:path w="919479" h="76200">
                  <a:moveTo>
                    <a:pt x="909828" y="33528"/>
                  </a:moveTo>
                  <a:lnTo>
                    <a:pt x="856488" y="33528"/>
                  </a:lnTo>
                  <a:lnTo>
                    <a:pt x="859536" y="35052"/>
                  </a:lnTo>
                  <a:lnTo>
                    <a:pt x="861060" y="38100"/>
                  </a:lnTo>
                  <a:lnTo>
                    <a:pt x="859536" y="42672"/>
                  </a:lnTo>
                  <a:lnTo>
                    <a:pt x="856488" y="44196"/>
                  </a:lnTo>
                  <a:lnTo>
                    <a:pt x="906780" y="44196"/>
                  </a:lnTo>
                  <a:lnTo>
                    <a:pt x="918972" y="38100"/>
                  </a:lnTo>
                  <a:lnTo>
                    <a:pt x="909828" y="3352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05328" y="6685782"/>
              <a:ext cx="234696" cy="76200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2982466" y="6345429"/>
            <a:ext cx="1028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i="1" spc="-5" dirty="0">
                <a:latin typeface="Times New Roman"/>
                <a:cs typeface="Times New Roman"/>
              </a:rPr>
              <a:t>γ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296666" y="5720589"/>
            <a:ext cx="1733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i="1" spc="-10" dirty="0">
                <a:latin typeface="Times New Roman"/>
                <a:cs typeface="Times New Roman"/>
              </a:rPr>
              <a:t>P</a:t>
            </a:r>
            <a:r>
              <a:rPr sz="1200" i="1" spc="-5" dirty="0">
                <a:latin typeface="Times New Roman"/>
                <a:cs typeface="Times New Roman"/>
              </a:rPr>
              <a:t>c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839965" y="6060441"/>
            <a:ext cx="9588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i="1" dirty="0">
                <a:latin typeface="Times New Roman"/>
                <a:cs typeface="Times New Roman"/>
              </a:rPr>
              <a:t>δ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325366" y="6520689"/>
            <a:ext cx="2413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i="1" spc="-10" dirty="0">
                <a:latin typeface="Times New Roman"/>
                <a:cs typeface="Times New Roman"/>
              </a:rPr>
              <a:t>Π</a:t>
            </a:r>
            <a:r>
              <a:rPr sz="1200" i="1" spc="-5" dirty="0">
                <a:latin typeface="Times New Roman"/>
                <a:cs typeface="Times New Roman"/>
              </a:rPr>
              <a:t>/2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011166" y="6749289"/>
            <a:ext cx="1231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i="1" spc="-5" dirty="0">
                <a:latin typeface="Times New Roman"/>
                <a:cs typeface="Times New Roman"/>
              </a:rPr>
              <a:t>Π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3005328" y="5923782"/>
            <a:ext cx="1948180" cy="1066800"/>
            <a:chOff x="3005328" y="5923782"/>
            <a:chExt cx="1948180" cy="1066800"/>
          </a:xfrm>
        </p:grpSpPr>
        <p:pic>
          <p:nvPicPr>
            <p:cNvPr id="27" name="object 2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05328" y="6914382"/>
              <a:ext cx="234696" cy="76200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3229356" y="6914382"/>
              <a:ext cx="1719580" cy="76200"/>
            </a:xfrm>
            <a:custGeom>
              <a:avLst/>
              <a:gdLst/>
              <a:ahLst/>
              <a:cxnLst/>
              <a:rect l="l" t="t" r="r" b="b"/>
              <a:pathLst>
                <a:path w="1719579" h="76200">
                  <a:moveTo>
                    <a:pt x="1642872" y="0"/>
                  </a:moveTo>
                  <a:lnTo>
                    <a:pt x="1642872" y="76200"/>
                  </a:lnTo>
                  <a:lnTo>
                    <a:pt x="1706880" y="44196"/>
                  </a:lnTo>
                  <a:lnTo>
                    <a:pt x="1656588" y="44196"/>
                  </a:lnTo>
                  <a:lnTo>
                    <a:pt x="1659636" y="42672"/>
                  </a:lnTo>
                  <a:lnTo>
                    <a:pt x="1661160" y="38100"/>
                  </a:lnTo>
                  <a:lnTo>
                    <a:pt x="1659636" y="35052"/>
                  </a:lnTo>
                  <a:lnTo>
                    <a:pt x="1656588" y="33528"/>
                  </a:lnTo>
                  <a:lnTo>
                    <a:pt x="1709928" y="33528"/>
                  </a:lnTo>
                  <a:lnTo>
                    <a:pt x="1642872" y="0"/>
                  </a:lnTo>
                  <a:close/>
                </a:path>
                <a:path w="1719579" h="76200">
                  <a:moveTo>
                    <a:pt x="1642872" y="33528"/>
                  </a:moveTo>
                  <a:lnTo>
                    <a:pt x="4572" y="33528"/>
                  </a:lnTo>
                  <a:lnTo>
                    <a:pt x="1524" y="35052"/>
                  </a:lnTo>
                  <a:lnTo>
                    <a:pt x="0" y="38100"/>
                  </a:lnTo>
                  <a:lnTo>
                    <a:pt x="1524" y="42672"/>
                  </a:lnTo>
                  <a:lnTo>
                    <a:pt x="4572" y="44196"/>
                  </a:lnTo>
                  <a:lnTo>
                    <a:pt x="1642872" y="44196"/>
                  </a:lnTo>
                  <a:lnTo>
                    <a:pt x="1642872" y="33528"/>
                  </a:lnTo>
                  <a:close/>
                </a:path>
                <a:path w="1719579" h="76200">
                  <a:moveTo>
                    <a:pt x="1709928" y="33528"/>
                  </a:moveTo>
                  <a:lnTo>
                    <a:pt x="1656588" y="33528"/>
                  </a:lnTo>
                  <a:lnTo>
                    <a:pt x="1659636" y="35052"/>
                  </a:lnTo>
                  <a:lnTo>
                    <a:pt x="1661160" y="38100"/>
                  </a:lnTo>
                  <a:lnTo>
                    <a:pt x="1659636" y="42672"/>
                  </a:lnTo>
                  <a:lnTo>
                    <a:pt x="1656588" y="44196"/>
                  </a:lnTo>
                  <a:lnTo>
                    <a:pt x="1706880" y="44196"/>
                  </a:lnTo>
                  <a:lnTo>
                    <a:pt x="1719072" y="38100"/>
                  </a:lnTo>
                  <a:lnTo>
                    <a:pt x="1709928" y="3352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948427" y="5923782"/>
              <a:ext cx="0" cy="457200"/>
            </a:xfrm>
            <a:custGeom>
              <a:avLst/>
              <a:gdLst/>
              <a:ahLst/>
              <a:cxnLst/>
              <a:rect l="l" t="t" r="r" b="b"/>
              <a:pathLst>
                <a:path h="457200">
                  <a:moveTo>
                    <a:pt x="0" y="0"/>
                  </a:moveTo>
                  <a:lnTo>
                    <a:pt x="0" y="457199"/>
                  </a:lnTo>
                </a:path>
              </a:pathLst>
            </a:custGeom>
            <a:ln w="9524">
              <a:solidFill>
                <a:srgbClr val="FF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655822" y="2826515"/>
            <a:ext cx="6248400" cy="23679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95"/>
              </a:spcBef>
            </a:pPr>
            <a:r>
              <a:rPr sz="1600" i="1" spc="-5" dirty="0">
                <a:latin typeface="Times New Roman"/>
                <a:cs typeface="Times New Roman"/>
              </a:rPr>
              <a:t>γ</a:t>
            </a:r>
            <a:r>
              <a:rPr sz="1600" i="1" spc="-25" dirty="0">
                <a:latin typeface="Times New Roman"/>
                <a:cs typeface="Times New Roman"/>
              </a:rPr>
              <a:t> </a:t>
            </a:r>
            <a:r>
              <a:rPr sz="1600" i="1" spc="-5" dirty="0">
                <a:latin typeface="Times New Roman"/>
                <a:cs typeface="Times New Roman"/>
              </a:rPr>
              <a:t>=</a:t>
            </a:r>
            <a:r>
              <a:rPr sz="1600" i="1" spc="-10" dirty="0">
                <a:latin typeface="Times New Roman"/>
                <a:cs typeface="Times New Roman"/>
              </a:rPr>
              <a:t> </a:t>
            </a:r>
            <a:r>
              <a:rPr sz="1600" i="1" spc="-5" dirty="0">
                <a:latin typeface="Times New Roman"/>
                <a:cs typeface="Times New Roman"/>
              </a:rPr>
              <a:t>θik</a:t>
            </a:r>
            <a:r>
              <a:rPr sz="1600" i="1" spc="-20" dirty="0">
                <a:latin typeface="Times New Roman"/>
                <a:cs typeface="Times New Roman"/>
              </a:rPr>
              <a:t> </a:t>
            </a:r>
            <a:r>
              <a:rPr sz="1600" i="1" spc="-5" dirty="0">
                <a:latin typeface="Times New Roman"/>
                <a:cs typeface="Times New Roman"/>
              </a:rPr>
              <a:t>–</a:t>
            </a:r>
            <a:r>
              <a:rPr sz="1600" i="1" dirty="0">
                <a:latin typeface="Times New Roman"/>
                <a:cs typeface="Times New Roman"/>
              </a:rPr>
              <a:t> </a:t>
            </a:r>
            <a:r>
              <a:rPr sz="1600" i="1" spc="-5" dirty="0">
                <a:latin typeface="Times New Roman"/>
                <a:cs typeface="Times New Roman"/>
              </a:rPr>
              <a:t>Π/2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marL="63500" marR="57785">
              <a:lnSpc>
                <a:spcPct val="109700"/>
              </a:lnSpc>
            </a:pPr>
            <a:r>
              <a:rPr sz="1200" spc="-5" dirty="0">
                <a:latin typeface="Comic Sans MS"/>
                <a:cs typeface="Comic Sans MS"/>
              </a:rPr>
              <a:t>Por</a:t>
            </a:r>
            <a:r>
              <a:rPr sz="1200" spc="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</a:t>
            </a:r>
            <a:r>
              <a:rPr sz="1200" spc="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tanto</a:t>
            </a:r>
            <a:r>
              <a:rPr sz="1200" spc="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curva</a:t>
            </a:r>
            <a:r>
              <a:rPr sz="1200" spc="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potencia</a:t>
            </a:r>
            <a:r>
              <a:rPr sz="1200" spc="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transmitida</a:t>
            </a:r>
            <a:r>
              <a:rPr sz="1200" spc="25" dirty="0">
                <a:latin typeface="Comic Sans MS"/>
                <a:cs typeface="Comic Sans MS"/>
              </a:rPr>
              <a:t> </a:t>
            </a:r>
            <a:r>
              <a:rPr sz="1450" i="1" spc="-20" dirty="0">
                <a:latin typeface="Comic Sans MS"/>
                <a:cs typeface="Comic Sans MS"/>
              </a:rPr>
              <a:t>P</a:t>
            </a:r>
            <a:r>
              <a:rPr sz="1425" i="1" spc="-30" baseline="-11695" dirty="0">
                <a:latin typeface="Comic Sans MS"/>
                <a:cs typeface="Comic Sans MS"/>
              </a:rPr>
              <a:t>ik</a:t>
            </a:r>
            <a:r>
              <a:rPr sz="1200" spc="-30" baseline="-10416" dirty="0">
                <a:latin typeface="Comic Sans MS"/>
                <a:cs typeface="Comic Sans MS"/>
              </a:rPr>
              <a:t>,</a:t>
            </a:r>
            <a:r>
              <a:rPr sz="1200" spc="247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está</a:t>
            </a:r>
            <a:r>
              <a:rPr sz="1200" spc="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desfasada</a:t>
            </a:r>
            <a:r>
              <a:rPr sz="1200" spc="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</a:t>
            </a:r>
            <a:r>
              <a:rPr sz="1200" spc="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ángulo</a:t>
            </a:r>
            <a:r>
              <a:rPr sz="1200" spc="30" dirty="0">
                <a:latin typeface="Comic Sans MS"/>
                <a:cs typeface="Comic Sans MS"/>
              </a:rPr>
              <a:t> </a:t>
            </a:r>
            <a:r>
              <a:rPr sz="1600" i="1" spc="-5" dirty="0">
                <a:latin typeface="Times New Roman"/>
                <a:cs typeface="Times New Roman"/>
              </a:rPr>
              <a:t>γ</a:t>
            </a:r>
            <a:r>
              <a:rPr sz="1600" i="1" spc="3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desplazada un valor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450" i="1" spc="-35" dirty="0">
                <a:latin typeface="Comic Sans MS"/>
                <a:cs typeface="Comic Sans MS"/>
              </a:rPr>
              <a:t>P</a:t>
            </a:r>
            <a:r>
              <a:rPr sz="1425" i="1" spc="-52" baseline="-11695" dirty="0">
                <a:latin typeface="Comic Sans MS"/>
                <a:cs typeface="Comic Sans MS"/>
              </a:rPr>
              <a:t>c</a:t>
            </a:r>
            <a:r>
              <a:rPr sz="1425" i="1" spc="-75" baseline="-11695" dirty="0">
                <a:latin typeface="Comic Sans MS"/>
                <a:cs typeface="Comic Sans MS"/>
              </a:rPr>
              <a:t> </a:t>
            </a:r>
            <a:r>
              <a:rPr sz="1350" i="1" spc="-7" baseline="-12345" dirty="0">
                <a:latin typeface="Times New Roman"/>
                <a:cs typeface="Times New Roman"/>
              </a:rPr>
              <a:t>.</a:t>
            </a:r>
            <a:endParaRPr sz="1350" baseline="-12345">
              <a:latin typeface="Times New Roman"/>
              <a:cs typeface="Times New Roman"/>
            </a:endParaRPr>
          </a:p>
          <a:p>
            <a:pPr marL="63500" marR="55880">
              <a:lnSpc>
                <a:spcPct val="111200"/>
              </a:lnSpc>
              <a:spcBef>
                <a:spcPts val="1240"/>
              </a:spcBef>
            </a:pP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3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grafica</a:t>
            </a:r>
            <a:r>
              <a:rPr sz="1200" spc="3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3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expresión</a:t>
            </a:r>
            <a:r>
              <a:rPr sz="1200" spc="3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3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potencia</a:t>
            </a:r>
            <a:r>
              <a:rPr sz="1200" spc="3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transmitida</a:t>
            </a:r>
            <a:r>
              <a:rPr sz="1200" spc="3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spc="3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función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</a:t>
            </a:r>
            <a:r>
              <a:rPr sz="1200" spc="3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ángulo</a:t>
            </a:r>
            <a:r>
              <a:rPr sz="1200" spc="335" dirty="0">
                <a:latin typeface="Comic Sans MS"/>
                <a:cs typeface="Comic Sans MS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δ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para</a:t>
            </a:r>
            <a:r>
              <a:rPr sz="1200" spc="3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circuito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 resistencia 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inductancia.</a:t>
            </a:r>
            <a:endParaRPr sz="1200">
              <a:latin typeface="Comic Sans MS"/>
              <a:cs typeface="Comic Sans MS"/>
            </a:endParaRPr>
          </a:p>
          <a:p>
            <a:pPr marL="1526540" marR="4366895" indent="114300">
              <a:lnSpc>
                <a:spcPct val="192500"/>
              </a:lnSpc>
              <a:spcBef>
                <a:spcPts val="565"/>
              </a:spcBef>
            </a:pPr>
            <a:r>
              <a:rPr sz="1200" i="1" spc="-5" dirty="0">
                <a:latin typeface="Times New Roman"/>
                <a:cs typeface="Times New Roman"/>
              </a:rPr>
              <a:t>Pik </a:t>
            </a:r>
            <a:r>
              <a:rPr sz="1200" i="1" spc="-285" dirty="0">
                <a:latin typeface="Times New Roman"/>
                <a:cs typeface="Times New Roman"/>
              </a:rPr>
              <a:t> </a:t>
            </a:r>
            <a:r>
              <a:rPr sz="1200" i="1" spc="-10" dirty="0">
                <a:latin typeface="Times New Roman"/>
                <a:cs typeface="Times New Roman"/>
              </a:rPr>
              <a:t>Pm</a:t>
            </a:r>
            <a:r>
              <a:rPr sz="1200" i="1" spc="-5" dirty="0">
                <a:latin typeface="Times New Roman"/>
                <a:cs typeface="Times New Roman"/>
              </a:rPr>
              <a:t>ax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32" name="object 3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23</a:t>
            </a:fld>
            <a:endParaRPr spc="-5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1236983"/>
            <a:ext cx="4523105" cy="527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Comic Sans MS"/>
                <a:cs typeface="Comic Sans MS"/>
              </a:rPr>
              <a:t>Admitancia e Impedancia de transferencia</a:t>
            </a:r>
            <a:endParaRPr sz="12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sz="1200" spc="-5" dirty="0">
                <a:latin typeface="Comic Sans MS"/>
                <a:cs typeface="Comic Sans MS"/>
              </a:rPr>
              <a:t>Para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usar</a:t>
            </a:r>
            <a:r>
              <a:rPr sz="1200" spc="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apropiadamente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expresión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-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potencia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transferida: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68908" y="2098543"/>
            <a:ext cx="809625" cy="0"/>
          </a:xfrm>
          <a:custGeom>
            <a:avLst/>
            <a:gdLst/>
            <a:ahLst/>
            <a:cxnLst/>
            <a:rect l="l" t="t" r="r" b="b"/>
            <a:pathLst>
              <a:path w="809625">
                <a:moveTo>
                  <a:pt x="0" y="0"/>
                </a:moveTo>
                <a:lnTo>
                  <a:pt x="809243" y="0"/>
                </a:lnTo>
              </a:path>
            </a:pathLst>
          </a:custGeom>
          <a:ln w="79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436366" y="2071647"/>
            <a:ext cx="423545" cy="1619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360045" algn="l"/>
              </a:tabLst>
            </a:pPr>
            <a:r>
              <a:rPr sz="900" i="1" spc="-5" dirty="0">
                <a:latin typeface="Times New Roman"/>
                <a:cs typeface="Times New Roman"/>
              </a:rPr>
              <a:t>i	k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33902" y="1930940"/>
            <a:ext cx="424180" cy="2717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500" spc="15" dirty="0">
                <a:latin typeface="Symbol"/>
                <a:cs typeface="Symbol"/>
              </a:rPr>
              <a:t></a:t>
            </a:r>
            <a:r>
              <a:rPr sz="1500" spc="-150" dirty="0">
                <a:latin typeface="Times New Roman"/>
                <a:cs typeface="Times New Roman"/>
              </a:rPr>
              <a:t> </a:t>
            </a:r>
            <a:r>
              <a:rPr sz="1600" spc="-40" dirty="0">
                <a:latin typeface="Symbol"/>
                <a:cs typeface="Symbol"/>
              </a:rPr>
              <a:t></a:t>
            </a:r>
            <a:r>
              <a:rPr sz="1600" dirty="0">
                <a:latin typeface="Times New Roman"/>
                <a:cs typeface="Times New Roman"/>
              </a:rPr>
              <a:t>  </a:t>
            </a:r>
            <a:r>
              <a:rPr sz="1500" spc="5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70792" y="1805973"/>
            <a:ext cx="1501140" cy="2717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sz="2250" spc="22" baseline="-37037" dirty="0">
                <a:latin typeface="Symbol"/>
                <a:cs typeface="Symbol"/>
              </a:rPr>
              <a:t></a:t>
            </a:r>
            <a:r>
              <a:rPr sz="2250" spc="262" baseline="-37037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/</a:t>
            </a:r>
            <a:r>
              <a:rPr sz="1500" spc="-225" dirty="0">
                <a:latin typeface="Times New Roman"/>
                <a:cs typeface="Times New Roman"/>
              </a:rPr>
              <a:t> </a:t>
            </a:r>
            <a:r>
              <a:rPr sz="1500" i="1" spc="140" dirty="0">
                <a:latin typeface="Times New Roman"/>
                <a:cs typeface="Times New Roman"/>
              </a:rPr>
              <a:t>U</a:t>
            </a:r>
            <a:r>
              <a:rPr sz="1350" i="1" spc="-7" baseline="-24691" dirty="0">
                <a:latin typeface="Times New Roman"/>
                <a:cs typeface="Times New Roman"/>
              </a:rPr>
              <a:t>i</a:t>
            </a:r>
            <a:r>
              <a:rPr sz="1350" i="1" baseline="-24691" dirty="0">
                <a:latin typeface="Times New Roman"/>
                <a:cs typeface="Times New Roman"/>
              </a:rPr>
              <a:t> </a:t>
            </a:r>
            <a:r>
              <a:rPr sz="1350" i="1" spc="30" baseline="-24691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/</a:t>
            </a:r>
            <a:r>
              <a:rPr sz="1500" spc="5" dirty="0">
                <a:latin typeface="Times New Roman"/>
                <a:cs typeface="Times New Roman"/>
              </a:rPr>
              <a:t>/</a:t>
            </a:r>
            <a:r>
              <a:rPr sz="1500" spc="-215" dirty="0">
                <a:latin typeface="Times New Roman"/>
                <a:cs typeface="Times New Roman"/>
              </a:rPr>
              <a:t> </a:t>
            </a:r>
            <a:r>
              <a:rPr sz="1500" i="1" spc="175" dirty="0">
                <a:latin typeface="Times New Roman"/>
                <a:cs typeface="Times New Roman"/>
              </a:rPr>
              <a:t>U</a:t>
            </a:r>
            <a:r>
              <a:rPr sz="1350" i="1" spc="-7" baseline="-24691" dirty="0">
                <a:latin typeface="Times New Roman"/>
                <a:cs typeface="Times New Roman"/>
              </a:rPr>
              <a:t>k</a:t>
            </a:r>
            <a:r>
              <a:rPr sz="1350" i="1" baseline="-24691" dirty="0">
                <a:latin typeface="Times New Roman"/>
                <a:cs typeface="Times New Roman"/>
              </a:rPr>
              <a:t> </a:t>
            </a:r>
            <a:r>
              <a:rPr sz="1350" i="1" spc="75" baseline="-24691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/</a:t>
            </a:r>
            <a:r>
              <a:rPr sz="1500" spc="75" dirty="0">
                <a:latin typeface="Times New Roman"/>
                <a:cs typeface="Times New Roman"/>
              </a:rPr>
              <a:t> </a:t>
            </a:r>
            <a:r>
              <a:rPr sz="2250" i="1" baseline="-37037" dirty="0">
                <a:latin typeface="Times New Roman"/>
                <a:cs typeface="Times New Roman"/>
              </a:rPr>
              <a:t>se</a:t>
            </a:r>
            <a:r>
              <a:rPr sz="2250" i="1" spc="52" baseline="-37037" dirty="0">
                <a:latin typeface="Times New Roman"/>
                <a:cs typeface="Times New Roman"/>
              </a:rPr>
              <a:t>n</a:t>
            </a:r>
            <a:r>
              <a:rPr sz="2250" spc="-75" baseline="-37037" dirty="0">
                <a:latin typeface="Times New Roman"/>
                <a:cs typeface="Times New Roman"/>
              </a:rPr>
              <a:t>(</a:t>
            </a:r>
            <a:r>
              <a:rPr sz="2400" spc="-60" baseline="-34722" dirty="0">
                <a:latin typeface="Symbol"/>
                <a:cs typeface="Symbol"/>
              </a:rPr>
              <a:t></a:t>
            </a:r>
            <a:endParaRPr sz="2400" baseline="-34722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84451" y="2221000"/>
            <a:ext cx="107950" cy="1619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900" i="1" spc="-5" dirty="0">
                <a:latin typeface="Times New Roman"/>
                <a:cs typeface="Times New Roman"/>
              </a:rPr>
              <a:t>ik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36039" y="2092846"/>
            <a:ext cx="475615" cy="2584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408305" algn="l"/>
              </a:tabLst>
            </a:pPr>
            <a:r>
              <a:rPr sz="1500" spc="5" dirty="0">
                <a:latin typeface="Times New Roman"/>
                <a:cs typeface="Times New Roman"/>
              </a:rPr>
              <a:t>/</a:t>
            </a:r>
            <a:r>
              <a:rPr sz="1500" spc="50" dirty="0">
                <a:latin typeface="Times New Roman"/>
                <a:cs typeface="Times New Roman"/>
              </a:rPr>
              <a:t> </a:t>
            </a:r>
            <a:r>
              <a:rPr sz="1500" i="1" spc="15" dirty="0">
                <a:latin typeface="Times New Roman"/>
                <a:cs typeface="Times New Roman"/>
              </a:rPr>
              <a:t>X</a:t>
            </a:r>
            <a:r>
              <a:rPr sz="1500" i="1" dirty="0">
                <a:latin typeface="Times New Roman"/>
                <a:cs typeface="Times New Roman"/>
              </a:rPr>
              <a:t>	</a:t>
            </a:r>
            <a:r>
              <a:rPr sz="1500" spc="5" dirty="0">
                <a:latin typeface="Times New Roman"/>
                <a:cs typeface="Times New Roman"/>
              </a:rPr>
              <a:t>/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31594" y="2071647"/>
            <a:ext cx="107950" cy="1619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900" i="1" spc="-5" dirty="0">
                <a:latin typeface="Times New Roman"/>
                <a:cs typeface="Times New Roman"/>
              </a:rPr>
              <a:t>ik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41679" y="1941970"/>
            <a:ext cx="144145" cy="2584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00" i="1" spc="15" dirty="0">
                <a:latin typeface="Times New Roman"/>
                <a:cs typeface="Times New Roman"/>
              </a:rPr>
              <a:t>P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46700" y="1945165"/>
            <a:ext cx="2700655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600" i="1" spc="-250" dirty="0">
                <a:latin typeface="Times New Roman"/>
                <a:cs typeface="Times New Roman"/>
              </a:rPr>
              <a:t>P</a:t>
            </a:r>
            <a:r>
              <a:rPr sz="1425" i="1" spc="-7" baseline="-23391" dirty="0">
                <a:latin typeface="Times New Roman"/>
                <a:cs typeface="Times New Roman"/>
              </a:rPr>
              <a:t>ik</a:t>
            </a:r>
            <a:r>
              <a:rPr sz="1425" i="1" baseline="-23391" dirty="0">
                <a:latin typeface="Times New Roman"/>
                <a:cs typeface="Times New Roman"/>
              </a:rPr>
              <a:t>  </a:t>
            </a:r>
            <a:r>
              <a:rPr sz="1425" i="1" spc="-135" baseline="-23391" dirty="0">
                <a:latin typeface="Times New Roman"/>
                <a:cs typeface="Times New Roman"/>
              </a:rPr>
              <a:t> </a:t>
            </a:r>
            <a:r>
              <a:rPr sz="1600" spc="5" dirty="0">
                <a:latin typeface="Symbol"/>
                <a:cs typeface="Symbol"/>
              </a:rPr>
              <a:t>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/</a:t>
            </a:r>
            <a:r>
              <a:rPr sz="1600" spc="-265" dirty="0">
                <a:latin typeface="Times New Roman"/>
                <a:cs typeface="Times New Roman"/>
              </a:rPr>
              <a:t> </a:t>
            </a:r>
            <a:r>
              <a:rPr sz="1600" i="1" spc="135" dirty="0">
                <a:latin typeface="Times New Roman"/>
                <a:cs typeface="Times New Roman"/>
              </a:rPr>
              <a:t>U</a:t>
            </a:r>
            <a:r>
              <a:rPr sz="1425" i="1" spc="-7" baseline="-23391" dirty="0">
                <a:latin typeface="Times New Roman"/>
                <a:cs typeface="Times New Roman"/>
              </a:rPr>
              <a:t>i</a:t>
            </a:r>
            <a:r>
              <a:rPr sz="1425" i="1" baseline="-23391" dirty="0">
                <a:latin typeface="Times New Roman"/>
                <a:cs typeface="Times New Roman"/>
              </a:rPr>
              <a:t> </a:t>
            </a:r>
            <a:r>
              <a:rPr sz="1425" i="1" spc="-44" baseline="-23391" dirty="0">
                <a:latin typeface="Times New Roman"/>
                <a:cs typeface="Times New Roman"/>
              </a:rPr>
              <a:t> </a:t>
            </a:r>
            <a:r>
              <a:rPr sz="1600" spc="5" dirty="0">
                <a:latin typeface="Times New Roman"/>
                <a:cs typeface="Times New Roman"/>
              </a:rPr>
              <a:t>/</a:t>
            </a:r>
            <a:r>
              <a:rPr sz="1600" dirty="0">
                <a:latin typeface="Times New Roman"/>
                <a:cs typeface="Times New Roman"/>
              </a:rPr>
              <a:t>/</a:t>
            </a:r>
            <a:r>
              <a:rPr sz="1600" spc="-265" dirty="0">
                <a:latin typeface="Times New Roman"/>
                <a:cs typeface="Times New Roman"/>
              </a:rPr>
              <a:t> </a:t>
            </a:r>
            <a:r>
              <a:rPr sz="1600" i="1" spc="160" dirty="0">
                <a:latin typeface="Times New Roman"/>
                <a:cs typeface="Times New Roman"/>
              </a:rPr>
              <a:t>U</a:t>
            </a:r>
            <a:r>
              <a:rPr sz="1425" i="1" spc="-7" baseline="-23391" dirty="0">
                <a:latin typeface="Times New Roman"/>
                <a:cs typeface="Times New Roman"/>
              </a:rPr>
              <a:t>k</a:t>
            </a:r>
            <a:r>
              <a:rPr sz="1425" i="1" baseline="-23391" dirty="0">
                <a:latin typeface="Times New Roman"/>
                <a:cs typeface="Times New Roman"/>
              </a:rPr>
              <a:t> </a:t>
            </a:r>
            <a:r>
              <a:rPr sz="1425" i="1" spc="22" baseline="-23391" dirty="0">
                <a:latin typeface="Times New Roman"/>
                <a:cs typeface="Times New Roman"/>
              </a:rPr>
              <a:t> </a:t>
            </a:r>
            <a:r>
              <a:rPr sz="1600" spc="5" dirty="0">
                <a:latin typeface="Times New Roman"/>
                <a:cs typeface="Times New Roman"/>
              </a:rPr>
              <a:t>/</a:t>
            </a:r>
            <a:r>
              <a:rPr sz="1600" dirty="0">
                <a:latin typeface="Times New Roman"/>
                <a:cs typeface="Times New Roman"/>
              </a:rPr>
              <a:t>/</a:t>
            </a:r>
            <a:r>
              <a:rPr sz="1600" spc="-215" dirty="0">
                <a:latin typeface="Times New Roman"/>
                <a:cs typeface="Times New Roman"/>
              </a:rPr>
              <a:t> </a:t>
            </a:r>
            <a:r>
              <a:rPr sz="1600" i="1" spc="-80" dirty="0">
                <a:latin typeface="Times New Roman"/>
                <a:cs typeface="Times New Roman"/>
              </a:rPr>
              <a:t>Y</a:t>
            </a:r>
            <a:r>
              <a:rPr sz="1425" i="1" spc="-7" baseline="-23391" dirty="0">
                <a:latin typeface="Times New Roman"/>
                <a:cs typeface="Times New Roman"/>
              </a:rPr>
              <a:t>ik</a:t>
            </a:r>
            <a:r>
              <a:rPr sz="1425" i="1" baseline="-23391" dirty="0">
                <a:latin typeface="Times New Roman"/>
                <a:cs typeface="Times New Roman"/>
              </a:rPr>
              <a:t> </a:t>
            </a:r>
            <a:r>
              <a:rPr sz="1425" i="1" spc="22" baseline="-23391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/</a:t>
            </a:r>
            <a:r>
              <a:rPr sz="1600" spc="-85" dirty="0">
                <a:latin typeface="Times New Roman"/>
                <a:cs typeface="Times New Roman"/>
              </a:rPr>
              <a:t> </a:t>
            </a:r>
            <a:r>
              <a:rPr sz="1600" i="1" spc="10" dirty="0">
                <a:latin typeface="Times New Roman"/>
                <a:cs typeface="Times New Roman"/>
              </a:rPr>
              <a:t>s</a:t>
            </a:r>
            <a:r>
              <a:rPr sz="1600" i="1" spc="5" dirty="0">
                <a:latin typeface="Times New Roman"/>
                <a:cs typeface="Times New Roman"/>
              </a:rPr>
              <a:t>e</a:t>
            </a:r>
            <a:r>
              <a:rPr sz="1600" i="1" spc="25" dirty="0">
                <a:latin typeface="Times New Roman"/>
                <a:cs typeface="Times New Roman"/>
              </a:rPr>
              <a:t>n</a:t>
            </a:r>
            <a:r>
              <a:rPr sz="1600" spc="-55" dirty="0">
                <a:latin typeface="Times New Roman"/>
                <a:cs typeface="Times New Roman"/>
              </a:rPr>
              <a:t>(</a:t>
            </a:r>
            <a:r>
              <a:rPr sz="1700" spc="80" dirty="0">
                <a:latin typeface="Symbol"/>
                <a:cs typeface="Symbol"/>
              </a:rPr>
              <a:t></a:t>
            </a:r>
            <a:r>
              <a:rPr sz="1425" i="1" spc="-7" baseline="-23391" dirty="0">
                <a:latin typeface="Times New Roman"/>
                <a:cs typeface="Times New Roman"/>
              </a:rPr>
              <a:t>i</a:t>
            </a:r>
            <a:r>
              <a:rPr sz="1425" i="1" baseline="-23391" dirty="0">
                <a:latin typeface="Times New Roman"/>
                <a:cs typeface="Times New Roman"/>
              </a:rPr>
              <a:t> </a:t>
            </a:r>
            <a:r>
              <a:rPr sz="1425" i="1" spc="22" baseline="-23391" dirty="0">
                <a:latin typeface="Times New Roman"/>
                <a:cs typeface="Times New Roman"/>
              </a:rPr>
              <a:t> </a:t>
            </a:r>
            <a:r>
              <a:rPr sz="1600" spc="5" dirty="0">
                <a:latin typeface="Symbol"/>
                <a:cs typeface="Symbol"/>
              </a:rPr>
              <a:t></a:t>
            </a:r>
            <a:r>
              <a:rPr sz="1600" spc="-195" dirty="0">
                <a:latin typeface="Times New Roman"/>
                <a:cs typeface="Times New Roman"/>
              </a:rPr>
              <a:t> </a:t>
            </a:r>
            <a:r>
              <a:rPr sz="1700" spc="100" dirty="0">
                <a:latin typeface="Symbol"/>
                <a:cs typeface="Symbol"/>
              </a:rPr>
              <a:t></a:t>
            </a:r>
            <a:r>
              <a:rPr sz="1425" i="1" spc="-7" baseline="-23391" dirty="0">
                <a:latin typeface="Times New Roman"/>
                <a:cs typeface="Times New Roman"/>
              </a:rPr>
              <a:t>k</a:t>
            </a:r>
            <a:r>
              <a:rPr sz="1425" i="1" spc="37" baseline="-23391" dirty="0">
                <a:latin typeface="Times New Roman"/>
                <a:cs typeface="Times New Roman"/>
              </a:rPr>
              <a:t> </a:t>
            </a:r>
            <a:r>
              <a:rPr sz="1600" spc="5" dirty="0">
                <a:latin typeface="Times New Roman"/>
                <a:cs typeface="Times New Roman"/>
              </a:rPr>
              <a:t>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1226" y="2484496"/>
            <a:ext cx="6198870" cy="207835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38100" marR="31115" algn="just">
              <a:lnSpc>
                <a:spcPct val="115199"/>
              </a:lnSpc>
              <a:spcBef>
                <a:spcPts val="80"/>
              </a:spcBef>
            </a:pPr>
            <a:r>
              <a:rPr sz="1200" spc="-5" dirty="0">
                <a:latin typeface="Comic Sans MS"/>
                <a:cs typeface="Comic Sans MS"/>
              </a:rPr>
              <a:t>Se debe tener en cuenta que </a:t>
            </a:r>
            <a:r>
              <a:rPr sz="1200" dirty="0">
                <a:latin typeface="Comic Sans MS"/>
                <a:cs typeface="Comic Sans MS"/>
              </a:rPr>
              <a:t>la </a:t>
            </a:r>
            <a:r>
              <a:rPr sz="1200" spc="-5" dirty="0">
                <a:latin typeface="Comic Sans MS"/>
                <a:cs typeface="Comic Sans MS"/>
              </a:rPr>
              <a:t>impedancia de transferencia </a:t>
            </a:r>
            <a:r>
              <a:rPr sz="1400" i="1" spc="-5" dirty="0">
                <a:latin typeface="Times New Roman"/>
                <a:cs typeface="Times New Roman"/>
              </a:rPr>
              <a:t>X</a:t>
            </a:r>
            <a:r>
              <a:rPr sz="1350" i="1" spc="-7" baseline="-12345" dirty="0">
                <a:latin typeface="Times New Roman"/>
                <a:cs typeface="Times New Roman"/>
              </a:rPr>
              <a:t>ik</a:t>
            </a:r>
            <a:r>
              <a:rPr sz="1350" i="1" baseline="-123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 la impedancia que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conecta </a:t>
            </a:r>
            <a:r>
              <a:rPr sz="1200" dirty="0">
                <a:latin typeface="Comic Sans MS"/>
                <a:cs typeface="Comic Sans MS"/>
              </a:rPr>
              <a:t>al </a:t>
            </a:r>
            <a:r>
              <a:rPr sz="1200" spc="-5" dirty="0">
                <a:latin typeface="Comic Sans MS"/>
                <a:cs typeface="Comic Sans MS"/>
              </a:rPr>
              <a:t>final de las transformaciones, la </a:t>
            </a:r>
            <a:r>
              <a:rPr sz="1200" dirty="0">
                <a:latin typeface="Comic Sans MS"/>
                <a:cs typeface="Comic Sans MS"/>
              </a:rPr>
              <a:t>barra </a:t>
            </a:r>
            <a:r>
              <a:rPr sz="1200" spc="-5" dirty="0">
                <a:latin typeface="Comic Sans MS"/>
                <a:cs typeface="Comic Sans MS"/>
              </a:rPr>
              <a:t>i con la </a:t>
            </a:r>
            <a:r>
              <a:rPr sz="1200" dirty="0">
                <a:latin typeface="Comic Sans MS"/>
                <a:cs typeface="Comic Sans MS"/>
              </a:rPr>
              <a:t>barra k. </a:t>
            </a:r>
            <a:r>
              <a:rPr sz="1200" spc="-5" dirty="0">
                <a:latin typeface="Comic Sans MS"/>
                <a:cs typeface="Comic Sans MS"/>
              </a:rPr>
              <a:t>En la </a:t>
            </a:r>
            <a:r>
              <a:rPr sz="1200" dirty="0">
                <a:latin typeface="Comic Sans MS"/>
                <a:cs typeface="Comic Sans MS"/>
              </a:rPr>
              <a:t>mayoría </a:t>
            </a:r>
            <a:r>
              <a:rPr sz="1200" spc="-5" dirty="0">
                <a:latin typeface="Comic Sans MS"/>
                <a:cs typeface="Comic Sans MS"/>
              </a:rPr>
              <a:t>de los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casos la barra i no se encuentra adyacente a la </a:t>
            </a:r>
            <a:r>
              <a:rPr sz="1200" dirty="0">
                <a:latin typeface="Comic Sans MS"/>
                <a:cs typeface="Comic Sans MS"/>
              </a:rPr>
              <a:t>barra </a:t>
            </a:r>
            <a:r>
              <a:rPr sz="1200" spc="-5" dirty="0">
                <a:latin typeface="Comic Sans MS"/>
                <a:cs typeface="Comic Sans MS"/>
              </a:rPr>
              <a:t>k, </a:t>
            </a:r>
            <a:r>
              <a:rPr sz="1200" spc="-10" dirty="0">
                <a:latin typeface="Comic Sans MS"/>
                <a:cs typeface="Comic Sans MS"/>
              </a:rPr>
              <a:t>sino </a:t>
            </a:r>
            <a:r>
              <a:rPr sz="1200" spc="-5" dirty="0">
                <a:latin typeface="Comic Sans MS"/>
                <a:cs typeface="Comic Sans MS"/>
              </a:rPr>
              <a:t>que en el medio </a:t>
            </a:r>
            <a:r>
              <a:rPr sz="1200" spc="-10" dirty="0">
                <a:latin typeface="Comic Sans MS"/>
                <a:cs typeface="Comic Sans MS"/>
              </a:rPr>
              <a:t>se </a:t>
            </a:r>
            <a:r>
              <a:rPr sz="1200" spc="-5" dirty="0">
                <a:latin typeface="Comic Sans MS"/>
                <a:cs typeface="Comic Sans MS"/>
              </a:rPr>
              <a:t> encuentran</a:t>
            </a:r>
            <a:r>
              <a:rPr sz="1200" dirty="0">
                <a:latin typeface="Comic Sans MS"/>
                <a:cs typeface="Comic Sans MS"/>
              </a:rPr>
              <a:t> otras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barras,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por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que</a:t>
            </a:r>
            <a:r>
              <a:rPr sz="1200" spc="-5" dirty="0">
                <a:latin typeface="Comic Sans MS"/>
                <a:cs typeface="Comic Sans MS"/>
              </a:rPr>
              <a:t> se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tendrán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realizar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sucesivas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transformaciones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estrella-triángulo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(se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van</a:t>
            </a:r>
            <a:r>
              <a:rPr sz="1200" spc="-5" dirty="0">
                <a:latin typeface="Comic Sans MS"/>
                <a:cs typeface="Comic Sans MS"/>
              </a:rPr>
              <a:t> eliminando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nodos),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hasta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encontrar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impedancia (admitancia)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vincula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barras.</a:t>
            </a:r>
            <a:endParaRPr sz="1200">
              <a:latin typeface="Comic Sans MS"/>
              <a:cs typeface="Comic Sans MS"/>
            </a:endParaRPr>
          </a:p>
          <a:p>
            <a:pPr marL="38100" marR="30480" algn="just">
              <a:lnSpc>
                <a:spcPct val="106900"/>
              </a:lnSpc>
              <a:spcBef>
                <a:spcPts val="825"/>
              </a:spcBef>
            </a:pP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manera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simple,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se</a:t>
            </a:r>
            <a:r>
              <a:rPr sz="1200" spc="-5" dirty="0">
                <a:latin typeface="Comic Sans MS"/>
                <a:cs typeface="Comic Sans MS"/>
              </a:rPr>
              <a:t> puede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ver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proceso.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Dado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circuito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admitancias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conectadas</a:t>
            </a:r>
            <a:r>
              <a:rPr sz="1200" spc="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spc="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estrella,</a:t>
            </a:r>
            <a:r>
              <a:rPr sz="1200" spc="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quiere</a:t>
            </a:r>
            <a:r>
              <a:rPr sz="1200" spc="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saber</a:t>
            </a:r>
            <a:r>
              <a:rPr sz="1200" spc="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cual</a:t>
            </a:r>
            <a:r>
              <a:rPr sz="1200" spc="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</a:t>
            </a:r>
            <a:r>
              <a:rPr sz="1200" spc="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admitancia</a:t>
            </a:r>
            <a:r>
              <a:rPr sz="1200" spc="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resultante</a:t>
            </a:r>
            <a:r>
              <a:rPr sz="1200" spc="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entre</a:t>
            </a:r>
            <a:r>
              <a:rPr sz="1200" spc="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barra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k</a:t>
            </a:r>
            <a:r>
              <a:rPr sz="1200" spc="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Wingdings"/>
                <a:cs typeface="Wingdings"/>
              </a:rPr>
              <a:t>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-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realiza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transformación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Wingdings"/>
                <a:cs typeface="Wingdings"/>
              </a:rPr>
              <a:t>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Δ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(se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elimina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nodo) </a:t>
            </a:r>
            <a:r>
              <a:rPr sz="1200" spc="-5" dirty="0">
                <a:latin typeface="Comic Sans MS"/>
                <a:cs typeface="Comic Sans MS"/>
              </a:rPr>
              <a:t>encontrándose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y</a:t>
            </a:r>
            <a:r>
              <a:rPr sz="1575" spc="-15" baseline="-13227" dirty="0">
                <a:latin typeface="Times New Roman"/>
                <a:cs typeface="Times New Roman"/>
              </a:rPr>
              <a:t>ik</a:t>
            </a:r>
            <a:endParaRPr sz="1575" baseline="-13227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296987" y="4716838"/>
            <a:ext cx="1984375" cy="1337945"/>
            <a:chOff x="1296987" y="4716838"/>
            <a:chExt cx="1984375" cy="1337945"/>
          </a:xfrm>
        </p:grpSpPr>
        <p:sp>
          <p:nvSpPr>
            <p:cNvPr id="14" name="object 14"/>
            <p:cNvSpPr/>
            <p:nvPr/>
          </p:nvSpPr>
          <p:spPr>
            <a:xfrm>
              <a:off x="3186683" y="4945375"/>
              <a:ext cx="0" cy="226060"/>
            </a:xfrm>
            <a:custGeom>
              <a:avLst/>
              <a:gdLst/>
              <a:ahLst/>
              <a:cxnLst/>
              <a:rect l="l" t="t" r="r" b="b"/>
              <a:pathLst>
                <a:path h="226060">
                  <a:moveTo>
                    <a:pt x="0" y="0"/>
                  </a:moveTo>
                  <a:lnTo>
                    <a:pt x="0" y="225551"/>
                  </a:lnTo>
                </a:path>
              </a:pathLst>
            </a:custGeom>
            <a:ln w="250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973324" y="5058151"/>
              <a:ext cx="213360" cy="0"/>
            </a:xfrm>
            <a:custGeom>
              <a:avLst/>
              <a:gdLst/>
              <a:ahLst/>
              <a:cxnLst/>
              <a:rect l="l" t="t" r="r" b="b"/>
              <a:pathLst>
                <a:path w="213360">
                  <a:moveTo>
                    <a:pt x="0" y="0"/>
                  </a:moveTo>
                  <a:lnTo>
                    <a:pt x="213359" y="0"/>
                  </a:lnTo>
                </a:path>
              </a:pathLst>
            </a:custGeom>
            <a:ln w="5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93782" y="4716838"/>
              <a:ext cx="187325" cy="18122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66872" y="4747254"/>
              <a:ext cx="60960" cy="310896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069591" y="5058151"/>
              <a:ext cx="440690" cy="0"/>
            </a:xfrm>
            <a:custGeom>
              <a:avLst/>
              <a:gdLst/>
              <a:ahLst/>
              <a:cxnLst/>
              <a:rect l="l" t="t" r="r" b="b"/>
              <a:pathLst>
                <a:path w="440689">
                  <a:moveTo>
                    <a:pt x="0" y="0"/>
                  </a:moveTo>
                  <a:lnTo>
                    <a:pt x="213359" y="0"/>
                  </a:lnTo>
                  <a:lnTo>
                    <a:pt x="440435" y="0"/>
                  </a:lnTo>
                </a:path>
              </a:pathLst>
            </a:custGeom>
            <a:ln w="5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282951" y="4945375"/>
              <a:ext cx="0" cy="338455"/>
            </a:xfrm>
            <a:custGeom>
              <a:avLst/>
              <a:gdLst/>
              <a:ahLst/>
              <a:cxnLst/>
              <a:rect l="l" t="t" r="r" b="b"/>
              <a:pathLst>
                <a:path h="338454">
                  <a:moveTo>
                    <a:pt x="0" y="0"/>
                  </a:moveTo>
                  <a:lnTo>
                    <a:pt x="0" y="338327"/>
                  </a:lnTo>
                </a:path>
              </a:pathLst>
            </a:custGeom>
            <a:ln w="250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379219" y="5003287"/>
              <a:ext cx="1582420" cy="1049020"/>
            </a:xfrm>
            <a:custGeom>
              <a:avLst/>
              <a:gdLst/>
              <a:ahLst/>
              <a:cxnLst/>
              <a:rect l="l" t="t" r="r" b="b"/>
              <a:pathLst>
                <a:path w="1582420" h="1049020">
                  <a:moveTo>
                    <a:pt x="903731" y="167639"/>
                  </a:moveTo>
                  <a:lnTo>
                    <a:pt x="1016507" y="167639"/>
                  </a:lnTo>
                  <a:lnTo>
                    <a:pt x="1016507" y="288035"/>
                  </a:lnTo>
                </a:path>
                <a:path w="1582420" h="1049020">
                  <a:moveTo>
                    <a:pt x="1016507" y="167639"/>
                  </a:moveTo>
                  <a:lnTo>
                    <a:pt x="1016507" y="393191"/>
                  </a:lnTo>
                </a:path>
                <a:path w="1582420" h="1049020">
                  <a:moveTo>
                    <a:pt x="1016507" y="167639"/>
                  </a:moveTo>
                  <a:lnTo>
                    <a:pt x="903731" y="167639"/>
                  </a:lnTo>
                </a:path>
                <a:path w="1582420" h="1049020">
                  <a:moveTo>
                    <a:pt x="1016507" y="856487"/>
                  </a:moveTo>
                  <a:lnTo>
                    <a:pt x="1016507" y="964691"/>
                  </a:lnTo>
                </a:path>
                <a:path w="1582420" h="1049020">
                  <a:moveTo>
                    <a:pt x="836675" y="957071"/>
                  </a:moveTo>
                  <a:lnTo>
                    <a:pt x="1243583" y="957071"/>
                  </a:lnTo>
                </a:path>
                <a:path w="1582420" h="1049020">
                  <a:moveTo>
                    <a:pt x="926591" y="1002791"/>
                  </a:moveTo>
                  <a:lnTo>
                    <a:pt x="1152143" y="1002791"/>
                  </a:lnTo>
                </a:path>
                <a:path w="1582420" h="1049020">
                  <a:moveTo>
                    <a:pt x="949451" y="1048511"/>
                  </a:moveTo>
                  <a:lnTo>
                    <a:pt x="1085087" y="1048511"/>
                  </a:lnTo>
                </a:path>
                <a:path w="1582420" h="1049020">
                  <a:moveTo>
                    <a:pt x="961643" y="844295"/>
                  </a:moveTo>
                  <a:lnTo>
                    <a:pt x="1074419" y="844295"/>
                  </a:lnTo>
                  <a:lnTo>
                    <a:pt x="1074419" y="393191"/>
                  </a:lnTo>
                  <a:lnTo>
                    <a:pt x="961643" y="393191"/>
                  </a:lnTo>
                  <a:lnTo>
                    <a:pt x="961643" y="844295"/>
                  </a:lnTo>
                  <a:close/>
                </a:path>
                <a:path w="1582420" h="1049020">
                  <a:moveTo>
                    <a:pt x="1130807" y="0"/>
                  </a:moveTo>
                  <a:lnTo>
                    <a:pt x="1130807" y="112775"/>
                  </a:lnTo>
                  <a:lnTo>
                    <a:pt x="1581911" y="112775"/>
                  </a:lnTo>
                  <a:lnTo>
                    <a:pt x="1581911" y="0"/>
                  </a:lnTo>
                  <a:lnTo>
                    <a:pt x="1130807" y="0"/>
                  </a:lnTo>
                  <a:close/>
                </a:path>
                <a:path w="1582420" h="1049020">
                  <a:moveTo>
                    <a:pt x="0" y="54863"/>
                  </a:moveTo>
                  <a:lnTo>
                    <a:pt x="225551" y="54863"/>
                  </a:lnTo>
                </a:path>
              </a:pathLst>
            </a:custGeom>
            <a:ln w="5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379219" y="4945375"/>
              <a:ext cx="0" cy="226060"/>
            </a:xfrm>
            <a:custGeom>
              <a:avLst/>
              <a:gdLst/>
              <a:ahLst/>
              <a:cxnLst/>
              <a:rect l="l" t="t" r="r" b="b"/>
              <a:pathLst>
                <a:path h="226060">
                  <a:moveTo>
                    <a:pt x="0" y="0"/>
                  </a:moveTo>
                  <a:lnTo>
                    <a:pt x="0" y="225551"/>
                  </a:lnTo>
                </a:path>
              </a:pathLst>
            </a:custGeom>
            <a:ln w="250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96987" y="4742746"/>
              <a:ext cx="164465" cy="17970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00556" y="4771638"/>
              <a:ext cx="12191" cy="310896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604771" y="5001763"/>
              <a:ext cx="452755" cy="113030"/>
            </a:xfrm>
            <a:custGeom>
              <a:avLst/>
              <a:gdLst/>
              <a:ahLst/>
              <a:cxnLst/>
              <a:rect l="l" t="t" r="r" b="b"/>
              <a:pathLst>
                <a:path w="452755" h="113029">
                  <a:moveTo>
                    <a:pt x="0" y="0"/>
                  </a:moveTo>
                  <a:lnTo>
                    <a:pt x="0" y="112775"/>
                  </a:lnTo>
                  <a:lnTo>
                    <a:pt x="452627" y="112775"/>
                  </a:lnTo>
                  <a:lnTo>
                    <a:pt x="452627" y="0"/>
                  </a:lnTo>
                  <a:lnTo>
                    <a:pt x="0" y="0"/>
                  </a:lnTo>
                  <a:close/>
                </a:path>
              </a:pathLst>
            </a:custGeom>
            <a:ln w="5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12910" y="4742746"/>
              <a:ext cx="185801" cy="28797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86128" y="4879842"/>
              <a:ext cx="73151" cy="32003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62328" y="4887462"/>
              <a:ext cx="97536" cy="205739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77668" y="4879842"/>
              <a:ext cx="73151" cy="32003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53868" y="4887462"/>
              <a:ext cx="121919" cy="20573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481072" y="5527542"/>
              <a:ext cx="65531" cy="106679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557272" y="5535162"/>
              <a:ext cx="126492" cy="210312"/>
            </a:xfrm>
            <a:prstGeom prst="rect">
              <a:avLst/>
            </a:prstGeom>
          </p:spPr>
        </p:pic>
      </p:grpSp>
      <p:grpSp>
        <p:nvGrpSpPr>
          <p:cNvPr id="32" name="object 32"/>
          <p:cNvGrpSpPr/>
          <p:nvPr/>
        </p:nvGrpSpPr>
        <p:grpSpPr>
          <a:xfrm>
            <a:off x="4368330" y="4769137"/>
            <a:ext cx="1680845" cy="1280795"/>
            <a:chOff x="4368330" y="4769137"/>
            <a:chExt cx="1680845" cy="1280795"/>
          </a:xfrm>
        </p:grpSpPr>
        <p:sp>
          <p:nvSpPr>
            <p:cNvPr id="33" name="object 33"/>
            <p:cNvSpPr/>
            <p:nvPr/>
          </p:nvSpPr>
          <p:spPr>
            <a:xfrm>
              <a:off x="4457699" y="4965187"/>
              <a:ext cx="0" cy="318770"/>
            </a:xfrm>
            <a:custGeom>
              <a:avLst/>
              <a:gdLst/>
              <a:ahLst/>
              <a:cxnLst/>
              <a:rect l="l" t="t" r="r" b="b"/>
              <a:pathLst>
                <a:path h="318770">
                  <a:moveTo>
                    <a:pt x="0" y="0"/>
                  </a:moveTo>
                  <a:lnTo>
                    <a:pt x="0" y="318515"/>
                  </a:lnTo>
                </a:path>
              </a:pathLst>
            </a:custGeom>
            <a:ln w="348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457699" y="5012431"/>
              <a:ext cx="951230" cy="160020"/>
            </a:xfrm>
            <a:custGeom>
              <a:avLst/>
              <a:gdLst/>
              <a:ahLst/>
              <a:cxnLst/>
              <a:rect l="l" t="t" r="r" b="b"/>
              <a:pathLst>
                <a:path w="951229" h="160020">
                  <a:moveTo>
                    <a:pt x="411479" y="160019"/>
                  </a:moveTo>
                  <a:lnTo>
                    <a:pt x="950975" y="160019"/>
                  </a:lnTo>
                  <a:lnTo>
                    <a:pt x="950975" y="0"/>
                  </a:lnTo>
                  <a:lnTo>
                    <a:pt x="411479" y="0"/>
                  </a:lnTo>
                  <a:lnTo>
                    <a:pt x="411479" y="160019"/>
                  </a:lnTo>
                  <a:close/>
                </a:path>
                <a:path w="951229" h="160020">
                  <a:moveTo>
                    <a:pt x="0" y="80771"/>
                  </a:moveTo>
                  <a:lnTo>
                    <a:pt x="411479" y="80771"/>
                  </a:lnTo>
                </a:path>
              </a:pathLst>
            </a:custGeom>
            <a:ln w="8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884163" y="4965187"/>
              <a:ext cx="0" cy="318770"/>
            </a:xfrm>
            <a:custGeom>
              <a:avLst/>
              <a:gdLst/>
              <a:ahLst/>
              <a:cxnLst/>
              <a:rect l="l" t="t" r="r" b="b"/>
              <a:pathLst>
                <a:path h="318770">
                  <a:moveTo>
                    <a:pt x="0" y="0"/>
                  </a:moveTo>
                  <a:lnTo>
                    <a:pt x="0" y="318515"/>
                  </a:lnTo>
                </a:path>
              </a:pathLst>
            </a:custGeom>
            <a:ln w="348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457699" y="5093203"/>
              <a:ext cx="1426845" cy="952500"/>
            </a:xfrm>
            <a:custGeom>
              <a:avLst/>
              <a:gdLst/>
              <a:ahLst/>
              <a:cxnLst/>
              <a:rect l="l" t="t" r="r" b="b"/>
              <a:pathLst>
                <a:path w="1426845" h="952500">
                  <a:moveTo>
                    <a:pt x="950975" y="0"/>
                  </a:moveTo>
                  <a:lnTo>
                    <a:pt x="1426463" y="0"/>
                  </a:lnTo>
                </a:path>
                <a:path w="1426845" h="952500">
                  <a:moveTo>
                    <a:pt x="0" y="94487"/>
                  </a:moveTo>
                  <a:lnTo>
                    <a:pt x="166115" y="94487"/>
                  </a:lnTo>
                  <a:lnTo>
                    <a:pt x="166115" y="316991"/>
                  </a:lnTo>
                </a:path>
                <a:path w="1426845" h="952500">
                  <a:moveTo>
                    <a:pt x="1426463" y="94487"/>
                  </a:moveTo>
                  <a:lnTo>
                    <a:pt x="1283207" y="94487"/>
                  </a:lnTo>
                  <a:lnTo>
                    <a:pt x="1283207" y="309371"/>
                  </a:lnTo>
                </a:path>
                <a:path w="1426845" h="952500">
                  <a:moveTo>
                    <a:pt x="79247" y="697991"/>
                  </a:moveTo>
                  <a:lnTo>
                    <a:pt x="237743" y="697991"/>
                  </a:lnTo>
                  <a:lnTo>
                    <a:pt x="237743" y="316991"/>
                  </a:lnTo>
                  <a:lnTo>
                    <a:pt x="79247" y="316991"/>
                  </a:lnTo>
                  <a:lnTo>
                    <a:pt x="79247" y="697991"/>
                  </a:lnTo>
                  <a:close/>
                </a:path>
                <a:path w="1426845" h="952500">
                  <a:moveTo>
                    <a:pt x="158495" y="697991"/>
                  </a:moveTo>
                  <a:lnTo>
                    <a:pt x="158495" y="920495"/>
                  </a:lnTo>
                </a:path>
                <a:path w="1426845" h="952500">
                  <a:moveTo>
                    <a:pt x="32003" y="920495"/>
                  </a:moveTo>
                  <a:lnTo>
                    <a:pt x="284987" y="920495"/>
                  </a:lnTo>
                </a:path>
                <a:path w="1426845" h="952500">
                  <a:moveTo>
                    <a:pt x="126491" y="952499"/>
                  </a:moveTo>
                  <a:lnTo>
                    <a:pt x="205739" y="952499"/>
                  </a:lnTo>
                </a:path>
                <a:path w="1426845" h="952500">
                  <a:moveTo>
                    <a:pt x="1188719" y="697991"/>
                  </a:moveTo>
                  <a:lnTo>
                    <a:pt x="1347215" y="697991"/>
                  </a:lnTo>
                  <a:lnTo>
                    <a:pt x="1347215" y="316991"/>
                  </a:lnTo>
                  <a:lnTo>
                    <a:pt x="1188719" y="316991"/>
                  </a:lnTo>
                  <a:lnTo>
                    <a:pt x="1188719" y="697991"/>
                  </a:lnTo>
                  <a:close/>
                </a:path>
                <a:path w="1426845" h="952500">
                  <a:moveTo>
                    <a:pt x="1267967" y="697991"/>
                  </a:moveTo>
                  <a:lnTo>
                    <a:pt x="1267967" y="920495"/>
                  </a:lnTo>
                </a:path>
                <a:path w="1426845" h="952500">
                  <a:moveTo>
                    <a:pt x="1141475" y="920495"/>
                  </a:moveTo>
                  <a:lnTo>
                    <a:pt x="1394459" y="920495"/>
                  </a:lnTo>
                </a:path>
                <a:path w="1426845" h="952500">
                  <a:moveTo>
                    <a:pt x="1235963" y="952499"/>
                  </a:moveTo>
                  <a:lnTo>
                    <a:pt x="1315211" y="952499"/>
                  </a:lnTo>
                </a:path>
              </a:pathLst>
            </a:custGeom>
            <a:ln w="8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790222" y="4769137"/>
              <a:ext cx="166546" cy="166546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858255" y="4797547"/>
              <a:ext cx="60960" cy="288036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368330" y="4770661"/>
              <a:ext cx="166546" cy="166546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456175" y="4799071"/>
              <a:ext cx="12191" cy="28803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087111" y="4881367"/>
              <a:ext cx="73151" cy="342900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170931" y="4882891"/>
              <a:ext cx="73151" cy="242315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736591" y="5550403"/>
              <a:ext cx="166116" cy="342900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850635" y="5550403"/>
              <a:ext cx="198119" cy="342900"/>
            </a:xfrm>
            <a:prstGeom prst="rect">
              <a:avLst/>
            </a:prstGeom>
          </p:spPr>
        </p:pic>
      </p:grpSp>
      <p:sp>
        <p:nvSpPr>
          <p:cNvPr id="45" name="object 45"/>
          <p:cNvSpPr/>
          <p:nvPr/>
        </p:nvSpPr>
        <p:spPr>
          <a:xfrm>
            <a:off x="1181100" y="6487662"/>
            <a:ext cx="1209040" cy="0"/>
          </a:xfrm>
          <a:custGeom>
            <a:avLst/>
            <a:gdLst/>
            <a:ahLst/>
            <a:cxnLst/>
            <a:rect l="l" t="t" r="r" b="b"/>
            <a:pathLst>
              <a:path w="1209039">
                <a:moveTo>
                  <a:pt x="0" y="0"/>
                </a:moveTo>
                <a:lnTo>
                  <a:pt x="1208531" y="0"/>
                </a:lnTo>
              </a:path>
            </a:pathLst>
          </a:custGeom>
          <a:ln w="858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845311" y="6458430"/>
            <a:ext cx="112395" cy="170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50" i="1" spc="-5" dirty="0">
                <a:latin typeface="Times New Roman"/>
                <a:cs typeface="Times New Roman"/>
              </a:rPr>
              <a:t>ik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201927" y="6483845"/>
            <a:ext cx="1019175" cy="273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78765" algn="l"/>
                <a:tab pos="741045" algn="l"/>
              </a:tabLst>
            </a:pPr>
            <a:r>
              <a:rPr sz="1600" i="1" spc="5" dirty="0">
                <a:latin typeface="Times New Roman"/>
                <a:cs typeface="Times New Roman"/>
              </a:rPr>
              <a:t>y	</a:t>
            </a:r>
            <a:r>
              <a:rPr sz="1600" spc="10" dirty="0">
                <a:latin typeface="Symbol"/>
                <a:cs typeface="Symbol"/>
              </a:rPr>
              <a:t>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i="1" spc="5" dirty="0">
                <a:latin typeface="Times New Roman"/>
                <a:cs typeface="Times New Roman"/>
              </a:rPr>
              <a:t>y	</a:t>
            </a:r>
            <a:r>
              <a:rPr sz="1600" spc="10" dirty="0">
                <a:latin typeface="Symbol"/>
                <a:cs typeface="Symbol"/>
              </a:rPr>
              <a:t>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i="1" spc="5" dirty="0">
                <a:latin typeface="Times New Roman"/>
                <a:cs typeface="Times New Roman"/>
              </a:rPr>
              <a:t>y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426462" y="6241529"/>
            <a:ext cx="725805" cy="273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2400" i="1" spc="-15" baseline="13888" dirty="0">
                <a:latin typeface="Times New Roman"/>
                <a:cs typeface="Times New Roman"/>
              </a:rPr>
              <a:t>y</a:t>
            </a:r>
            <a:r>
              <a:rPr sz="950" i="1" spc="-10" dirty="0">
                <a:latin typeface="Times New Roman"/>
                <a:cs typeface="Times New Roman"/>
              </a:rPr>
              <a:t>im</a:t>
            </a:r>
            <a:r>
              <a:rPr sz="950" i="1" spc="80" dirty="0">
                <a:latin typeface="Times New Roman"/>
                <a:cs typeface="Times New Roman"/>
              </a:rPr>
              <a:t> </a:t>
            </a:r>
            <a:r>
              <a:rPr sz="2400" spc="15" baseline="13888" dirty="0">
                <a:latin typeface="Symbol"/>
                <a:cs typeface="Symbol"/>
              </a:rPr>
              <a:t></a:t>
            </a:r>
            <a:r>
              <a:rPr sz="2400" spc="-37" baseline="13888" dirty="0">
                <a:latin typeface="Times New Roman"/>
                <a:cs typeface="Times New Roman"/>
              </a:rPr>
              <a:t> </a:t>
            </a:r>
            <a:r>
              <a:rPr sz="2400" i="1" baseline="13888" dirty="0">
                <a:latin typeface="Times New Roman"/>
                <a:cs typeface="Times New Roman"/>
              </a:rPr>
              <a:t>y</a:t>
            </a:r>
            <a:r>
              <a:rPr sz="950" i="1" dirty="0">
                <a:latin typeface="Times New Roman"/>
                <a:cs typeface="Times New Roman"/>
              </a:rPr>
              <a:t>km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56918" y="6320777"/>
            <a:ext cx="388620" cy="273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62255" algn="l"/>
              </a:tabLst>
            </a:pPr>
            <a:r>
              <a:rPr sz="1600" i="1" spc="5" dirty="0">
                <a:latin typeface="Times New Roman"/>
                <a:cs typeface="Times New Roman"/>
              </a:rPr>
              <a:t>y	</a:t>
            </a:r>
            <a:r>
              <a:rPr sz="1600" spc="10" dirty="0">
                <a:latin typeface="Symbol"/>
                <a:cs typeface="Symbol"/>
              </a:rPr>
              <a:t>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3130295" y="6487662"/>
            <a:ext cx="1211580" cy="0"/>
          </a:xfrm>
          <a:custGeom>
            <a:avLst/>
            <a:gdLst/>
            <a:ahLst/>
            <a:cxnLst/>
            <a:rect l="l" t="t" r="r" b="b"/>
            <a:pathLst>
              <a:path w="1211579">
                <a:moveTo>
                  <a:pt x="0" y="0"/>
                </a:moveTo>
                <a:lnTo>
                  <a:pt x="1211579" y="0"/>
                </a:lnTo>
              </a:path>
            </a:pathLst>
          </a:custGeom>
          <a:ln w="858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2788414" y="6458430"/>
            <a:ext cx="130175" cy="170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50" i="1" spc="-5" dirty="0">
                <a:latin typeface="Times New Roman"/>
                <a:cs typeface="Times New Roman"/>
              </a:rPr>
              <a:t>i</a:t>
            </a:r>
            <a:r>
              <a:rPr sz="950" i="1" spc="-155" dirty="0">
                <a:latin typeface="Times New Roman"/>
                <a:cs typeface="Times New Roman"/>
              </a:rPr>
              <a:t> </a:t>
            </a:r>
            <a:r>
              <a:rPr sz="950" spc="-5" dirty="0">
                <a:latin typeface="Times New Roman"/>
                <a:cs typeface="Times New Roman"/>
              </a:rPr>
              <a:t>0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368039" y="6241529"/>
            <a:ext cx="742950" cy="273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2400" i="1" spc="-7" baseline="13888" dirty="0">
                <a:latin typeface="Times New Roman"/>
                <a:cs typeface="Times New Roman"/>
              </a:rPr>
              <a:t>y</a:t>
            </a:r>
            <a:r>
              <a:rPr sz="950" i="1" spc="-5" dirty="0">
                <a:latin typeface="Times New Roman"/>
                <a:cs typeface="Times New Roman"/>
              </a:rPr>
              <a:t>im</a:t>
            </a:r>
            <a:r>
              <a:rPr sz="950" i="1" spc="80" dirty="0">
                <a:latin typeface="Times New Roman"/>
                <a:cs typeface="Times New Roman"/>
              </a:rPr>
              <a:t> </a:t>
            </a:r>
            <a:r>
              <a:rPr sz="2400" spc="15" baseline="13888" dirty="0">
                <a:latin typeface="Symbol"/>
                <a:cs typeface="Symbol"/>
              </a:rPr>
              <a:t></a:t>
            </a:r>
            <a:r>
              <a:rPr sz="2400" spc="-37" baseline="13888" dirty="0">
                <a:latin typeface="Times New Roman"/>
                <a:cs typeface="Times New Roman"/>
              </a:rPr>
              <a:t> </a:t>
            </a:r>
            <a:r>
              <a:rPr sz="2400" i="1" spc="30" baseline="13888" dirty="0">
                <a:latin typeface="Times New Roman"/>
                <a:cs typeface="Times New Roman"/>
              </a:rPr>
              <a:t>y</a:t>
            </a:r>
            <a:r>
              <a:rPr sz="950" i="1" spc="20" dirty="0">
                <a:latin typeface="Times New Roman"/>
                <a:cs typeface="Times New Roman"/>
              </a:rPr>
              <a:t>m</a:t>
            </a:r>
            <a:r>
              <a:rPr sz="950" spc="20" dirty="0">
                <a:latin typeface="Times New Roman"/>
                <a:cs typeface="Times New Roman"/>
              </a:rPr>
              <a:t>0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698495" y="6320777"/>
            <a:ext cx="396240" cy="273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69875" algn="l"/>
              </a:tabLst>
            </a:pPr>
            <a:r>
              <a:rPr sz="1600" i="1" spc="5" dirty="0">
                <a:latin typeface="Times New Roman"/>
                <a:cs typeface="Times New Roman"/>
              </a:rPr>
              <a:t>y	</a:t>
            </a:r>
            <a:r>
              <a:rPr sz="1600" spc="10" dirty="0">
                <a:latin typeface="Symbol"/>
                <a:cs typeface="Symbol"/>
              </a:rPr>
              <a:t>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5163311" y="6487662"/>
            <a:ext cx="1211580" cy="0"/>
          </a:xfrm>
          <a:custGeom>
            <a:avLst/>
            <a:gdLst/>
            <a:ahLst/>
            <a:cxnLst/>
            <a:rect l="l" t="t" r="r" b="b"/>
            <a:pathLst>
              <a:path w="1211579">
                <a:moveTo>
                  <a:pt x="0" y="0"/>
                </a:moveTo>
                <a:lnTo>
                  <a:pt x="1211579" y="0"/>
                </a:lnTo>
              </a:path>
            </a:pathLst>
          </a:custGeom>
          <a:ln w="858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1291842" y="6621498"/>
            <a:ext cx="5069205" cy="170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54025" algn="l"/>
                <a:tab pos="916305" algn="l"/>
                <a:tab pos="1960245" algn="l"/>
                <a:tab pos="2404745" algn="l"/>
                <a:tab pos="2868295" algn="l"/>
                <a:tab pos="3994785" algn="l"/>
                <a:tab pos="4439285" algn="l"/>
                <a:tab pos="4901565" algn="l"/>
              </a:tabLst>
            </a:pPr>
            <a:r>
              <a:rPr sz="950" i="1" spc="-5" dirty="0">
                <a:latin typeface="Times New Roman"/>
                <a:cs typeface="Times New Roman"/>
              </a:rPr>
              <a:t>im	km	m</a:t>
            </a:r>
            <a:r>
              <a:rPr sz="950" i="1" spc="-180" dirty="0">
                <a:latin typeface="Times New Roman"/>
                <a:cs typeface="Times New Roman"/>
              </a:rPr>
              <a:t> </a:t>
            </a:r>
            <a:r>
              <a:rPr sz="950" spc="-5" dirty="0">
                <a:latin typeface="Times New Roman"/>
                <a:cs typeface="Times New Roman"/>
              </a:rPr>
              <a:t>0</a:t>
            </a:r>
            <a:r>
              <a:rPr sz="950" dirty="0">
                <a:latin typeface="Times New Roman"/>
                <a:cs typeface="Times New Roman"/>
              </a:rPr>
              <a:t>	</a:t>
            </a:r>
            <a:r>
              <a:rPr sz="950" i="1" spc="-5" dirty="0">
                <a:latin typeface="Times New Roman"/>
                <a:cs typeface="Times New Roman"/>
              </a:rPr>
              <a:t>im</a:t>
            </a:r>
            <a:r>
              <a:rPr sz="950" i="1" dirty="0">
                <a:latin typeface="Times New Roman"/>
                <a:cs typeface="Times New Roman"/>
              </a:rPr>
              <a:t>	</a:t>
            </a:r>
            <a:r>
              <a:rPr sz="950" i="1" spc="-5" dirty="0">
                <a:latin typeface="Times New Roman"/>
                <a:cs typeface="Times New Roman"/>
              </a:rPr>
              <a:t>km</a:t>
            </a:r>
            <a:r>
              <a:rPr sz="950" i="1" dirty="0">
                <a:latin typeface="Times New Roman"/>
                <a:cs typeface="Times New Roman"/>
              </a:rPr>
              <a:t>	</a:t>
            </a:r>
            <a:r>
              <a:rPr sz="950" i="1" spc="55" dirty="0">
                <a:latin typeface="Times New Roman"/>
                <a:cs typeface="Times New Roman"/>
              </a:rPr>
              <a:t>m</a:t>
            </a:r>
            <a:r>
              <a:rPr sz="950" spc="-5" dirty="0">
                <a:latin typeface="Times New Roman"/>
                <a:cs typeface="Times New Roman"/>
              </a:rPr>
              <a:t>0</a:t>
            </a:r>
            <a:r>
              <a:rPr sz="950" dirty="0">
                <a:latin typeface="Times New Roman"/>
                <a:cs typeface="Times New Roman"/>
              </a:rPr>
              <a:t>	</a:t>
            </a:r>
            <a:r>
              <a:rPr sz="950" i="1" spc="-5" dirty="0">
                <a:latin typeface="Times New Roman"/>
                <a:cs typeface="Times New Roman"/>
              </a:rPr>
              <a:t>im</a:t>
            </a:r>
            <a:r>
              <a:rPr sz="950" i="1" dirty="0">
                <a:latin typeface="Times New Roman"/>
                <a:cs typeface="Times New Roman"/>
              </a:rPr>
              <a:t>	</a:t>
            </a:r>
            <a:r>
              <a:rPr sz="950" i="1" spc="-5" dirty="0">
                <a:latin typeface="Times New Roman"/>
                <a:cs typeface="Times New Roman"/>
              </a:rPr>
              <a:t>km</a:t>
            </a:r>
            <a:r>
              <a:rPr sz="950" i="1" dirty="0">
                <a:latin typeface="Times New Roman"/>
                <a:cs typeface="Times New Roman"/>
              </a:rPr>
              <a:t>	</a:t>
            </a:r>
            <a:r>
              <a:rPr sz="950" i="1" spc="55" dirty="0">
                <a:latin typeface="Times New Roman"/>
                <a:cs typeface="Times New Roman"/>
              </a:rPr>
              <a:t>m</a:t>
            </a:r>
            <a:r>
              <a:rPr sz="950" spc="-5" dirty="0">
                <a:latin typeface="Times New Roman"/>
                <a:cs typeface="Times New Roman"/>
              </a:rPr>
              <a:t>0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795523" y="6458430"/>
            <a:ext cx="155575" cy="170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50" i="1" spc="-5" dirty="0">
                <a:latin typeface="Times New Roman"/>
                <a:cs typeface="Times New Roman"/>
              </a:rPr>
              <a:t>k</a:t>
            </a:r>
            <a:r>
              <a:rPr sz="950" i="1" spc="-110" dirty="0">
                <a:latin typeface="Times New Roman"/>
                <a:cs typeface="Times New Roman"/>
              </a:rPr>
              <a:t> </a:t>
            </a:r>
            <a:r>
              <a:rPr sz="950" spc="-5" dirty="0">
                <a:latin typeface="Times New Roman"/>
                <a:cs typeface="Times New Roman"/>
              </a:rPr>
              <a:t>0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151122" y="6483845"/>
            <a:ext cx="3053715" cy="273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78765" algn="l"/>
                <a:tab pos="742315" algn="l"/>
                <a:tab pos="2046605" algn="l"/>
                <a:tab pos="2313305" algn="l"/>
                <a:tab pos="2775585" algn="l"/>
              </a:tabLst>
            </a:pPr>
            <a:r>
              <a:rPr sz="1600" i="1" spc="5" dirty="0">
                <a:latin typeface="Times New Roman"/>
                <a:cs typeface="Times New Roman"/>
              </a:rPr>
              <a:t>y	</a:t>
            </a:r>
            <a:r>
              <a:rPr sz="1600" spc="10" dirty="0">
                <a:latin typeface="Symbol"/>
                <a:cs typeface="Symbol"/>
              </a:rPr>
              <a:t>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i="1" spc="5" dirty="0">
                <a:latin typeface="Times New Roman"/>
                <a:cs typeface="Times New Roman"/>
              </a:rPr>
              <a:t>y	</a:t>
            </a:r>
            <a:r>
              <a:rPr sz="1600" spc="10" dirty="0">
                <a:latin typeface="Symbol"/>
                <a:cs typeface="Symbol"/>
              </a:rPr>
              <a:t>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i="1" spc="5" dirty="0">
                <a:latin typeface="Times New Roman"/>
                <a:cs typeface="Times New Roman"/>
              </a:rPr>
              <a:t>y	y	</a:t>
            </a:r>
            <a:r>
              <a:rPr sz="1600" spc="10" dirty="0">
                <a:latin typeface="Symbol"/>
                <a:cs typeface="Symbol"/>
              </a:rPr>
              <a:t>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i="1" spc="5" dirty="0">
                <a:latin typeface="Times New Roman"/>
                <a:cs typeface="Times New Roman"/>
              </a:rPr>
              <a:t>y	</a:t>
            </a:r>
            <a:r>
              <a:rPr sz="1600" spc="10" dirty="0">
                <a:latin typeface="Symbol"/>
                <a:cs typeface="Symbol"/>
              </a:rPr>
              <a:t>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i="1" spc="5" dirty="0">
                <a:latin typeface="Times New Roman"/>
                <a:cs typeface="Times New Roman"/>
              </a:rPr>
              <a:t>y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394958" y="6241529"/>
            <a:ext cx="756920" cy="273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2400" i="1" baseline="13888" dirty="0">
                <a:latin typeface="Times New Roman"/>
                <a:cs typeface="Times New Roman"/>
              </a:rPr>
              <a:t>y</a:t>
            </a:r>
            <a:r>
              <a:rPr sz="950" i="1" dirty="0">
                <a:latin typeface="Times New Roman"/>
                <a:cs typeface="Times New Roman"/>
              </a:rPr>
              <a:t>km</a:t>
            </a:r>
            <a:r>
              <a:rPr sz="950" i="1" spc="70" dirty="0">
                <a:latin typeface="Times New Roman"/>
                <a:cs typeface="Times New Roman"/>
              </a:rPr>
              <a:t> </a:t>
            </a:r>
            <a:r>
              <a:rPr sz="2400" spc="15" baseline="13888" dirty="0">
                <a:latin typeface="Symbol"/>
                <a:cs typeface="Symbol"/>
              </a:rPr>
              <a:t></a:t>
            </a:r>
            <a:r>
              <a:rPr sz="2400" spc="-30" baseline="13888" dirty="0">
                <a:latin typeface="Times New Roman"/>
                <a:cs typeface="Times New Roman"/>
              </a:rPr>
              <a:t> </a:t>
            </a:r>
            <a:r>
              <a:rPr sz="2400" i="1" baseline="13888" dirty="0">
                <a:latin typeface="Times New Roman"/>
                <a:cs typeface="Times New Roman"/>
              </a:rPr>
              <a:t>y</a:t>
            </a:r>
            <a:r>
              <a:rPr sz="950" i="1" dirty="0">
                <a:latin typeface="Times New Roman"/>
                <a:cs typeface="Times New Roman"/>
              </a:rPr>
              <a:t>mo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4702555" y="6320777"/>
            <a:ext cx="425450" cy="273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99085" algn="l"/>
              </a:tabLst>
            </a:pPr>
            <a:r>
              <a:rPr sz="1600" i="1" spc="5" dirty="0">
                <a:latin typeface="Times New Roman"/>
                <a:cs typeface="Times New Roman"/>
              </a:rPr>
              <a:t>y	</a:t>
            </a:r>
            <a:r>
              <a:rPr sz="1600" spc="10" dirty="0">
                <a:latin typeface="Symbol"/>
                <a:cs typeface="Symbol"/>
              </a:rPr>
              <a:t>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681222" y="6922641"/>
            <a:ext cx="6197600" cy="12573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 marR="30480" algn="just">
              <a:lnSpc>
                <a:spcPct val="113500"/>
              </a:lnSpc>
              <a:spcBef>
                <a:spcPts val="95"/>
              </a:spcBef>
            </a:pPr>
            <a:r>
              <a:rPr sz="1200" spc="-5" dirty="0">
                <a:latin typeface="Comic Sans MS"/>
                <a:cs typeface="Comic Sans MS"/>
              </a:rPr>
              <a:t>Esto es equivalente a tener una matriz </a:t>
            </a:r>
            <a:r>
              <a:rPr sz="1400" spc="-5" dirty="0">
                <a:latin typeface="Times New Roman"/>
                <a:cs typeface="Times New Roman"/>
              </a:rPr>
              <a:t>Y</a:t>
            </a:r>
            <a:r>
              <a:rPr sz="1350" spc="-7" baseline="-12345" dirty="0">
                <a:latin typeface="Times New Roman"/>
                <a:cs typeface="Times New Roman"/>
              </a:rPr>
              <a:t>barra</a:t>
            </a:r>
            <a:r>
              <a:rPr sz="1350" baseline="-123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 3x3 y transformarla a una </a:t>
            </a:r>
            <a:r>
              <a:rPr sz="1400" spc="-5" dirty="0">
                <a:latin typeface="Times New Roman"/>
                <a:cs typeface="Times New Roman"/>
              </a:rPr>
              <a:t>Y</a:t>
            </a:r>
            <a:r>
              <a:rPr sz="1350" spc="-7" baseline="-12345" dirty="0">
                <a:latin typeface="Times New Roman"/>
                <a:cs typeface="Times New Roman"/>
              </a:rPr>
              <a:t>barra</a:t>
            </a:r>
            <a:r>
              <a:rPr sz="1350" spc="322" baseline="-123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de </a:t>
            </a:r>
            <a:r>
              <a:rPr sz="1200" spc="-5" dirty="0">
                <a:latin typeface="Comic Sans MS"/>
                <a:cs typeface="Comic Sans MS"/>
              </a:rPr>
              <a:t> 2x2. Este procedimiento aplicado de manera sucesiva y sistemática, es el denominado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método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Krohn,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permite disminuir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spc="-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orden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matriz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 barra.</a:t>
            </a:r>
            <a:endParaRPr sz="1200">
              <a:latin typeface="Comic Sans MS"/>
              <a:cs typeface="Comic Sans MS"/>
            </a:endParaRPr>
          </a:p>
          <a:p>
            <a:pPr marL="38100" marR="31115" algn="just">
              <a:lnSpc>
                <a:spcPct val="115799"/>
              </a:lnSpc>
              <a:spcBef>
                <a:spcPts val="1165"/>
              </a:spcBef>
            </a:pPr>
            <a:r>
              <a:rPr sz="1200" spc="-5" dirty="0">
                <a:latin typeface="Comic Sans MS"/>
                <a:cs typeface="Comic Sans MS"/>
              </a:rPr>
              <a:t>Si se usa ahora el circuito con impedancias, la transformación Y </a:t>
            </a:r>
            <a:r>
              <a:rPr sz="1200" spc="-5" dirty="0">
                <a:latin typeface="Wingdings"/>
                <a:cs typeface="Wingdings"/>
              </a:rPr>
              <a:t>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Δ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resulta de </a:t>
            </a:r>
            <a:r>
              <a:rPr sz="1200" spc="-15" dirty="0">
                <a:latin typeface="Comic Sans MS"/>
                <a:cs typeface="Comic Sans MS"/>
              </a:rPr>
              <a:t>la 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siguiente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manera.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1390051" y="8283098"/>
            <a:ext cx="1911350" cy="1290955"/>
            <a:chOff x="1390051" y="8283098"/>
            <a:chExt cx="1911350" cy="1290955"/>
          </a:xfrm>
        </p:grpSpPr>
        <p:sp>
          <p:nvSpPr>
            <p:cNvPr id="62" name="object 62"/>
            <p:cNvSpPr/>
            <p:nvPr/>
          </p:nvSpPr>
          <p:spPr>
            <a:xfrm>
              <a:off x="3211068" y="8503914"/>
              <a:ext cx="0" cy="218440"/>
            </a:xfrm>
            <a:custGeom>
              <a:avLst/>
              <a:gdLst/>
              <a:ahLst/>
              <a:cxnLst/>
              <a:rect l="l" t="t" r="r" b="b"/>
              <a:pathLst>
                <a:path h="218440">
                  <a:moveTo>
                    <a:pt x="0" y="0"/>
                  </a:moveTo>
                  <a:lnTo>
                    <a:pt x="0" y="217931"/>
                  </a:lnTo>
                </a:path>
              </a:pathLst>
            </a:custGeom>
            <a:ln w="242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005327" y="8612118"/>
              <a:ext cx="205740" cy="0"/>
            </a:xfrm>
            <a:custGeom>
              <a:avLst/>
              <a:gdLst/>
              <a:ahLst/>
              <a:cxnLst/>
              <a:rect l="l" t="t" r="r" b="b"/>
              <a:pathLst>
                <a:path w="205739">
                  <a:moveTo>
                    <a:pt x="0" y="0"/>
                  </a:moveTo>
                  <a:lnTo>
                    <a:pt x="205739" y="0"/>
                  </a:lnTo>
                </a:path>
              </a:pathLst>
            </a:custGeom>
            <a:ln w="5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121315" y="8283098"/>
              <a:ext cx="179505" cy="173409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168396" y="8313414"/>
              <a:ext cx="60960" cy="297180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2133600" y="8612118"/>
              <a:ext cx="424180" cy="0"/>
            </a:xfrm>
            <a:custGeom>
              <a:avLst/>
              <a:gdLst/>
              <a:ahLst/>
              <a:cxnLst/>
              <a:rect l="l" t="t" r="r" b="b"/>
              <a:pathLst>
                <a:path w="424180">
                  <a:moveTo>
                    <a:pt x="0" y="0"/>
                  </a:moveTo>
                  <a:lnTo>
                    <a:pt x="205739" y="0"/>
                  </a:lnTo>
                  <a:lnTo>
                    <a:pt x="423671" y="0"/>
                  </a:lnTo>
                </a:path>
              </a:pathLst>
            </a:custGeom>
            <a:ln w="5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339339" y="8503914"/>
              <a:ext cx="0" cy="326390"/>
            </a:xfrm>
            <a:custGeom>
              <a:avLst/>
              <a:gdLst/>
              <a:ahLst/>
              <a:cxnLst/>
              <a:rect l="l" t="t" r="r" b="b"/>
              <a:pathLst>
                <a:path h="326390">
                  <a:moveTo>
                    <a:pt x="0" y="0"/>
                  </a:moveTo>
                  <a:lnTo>
                    <a:pt x="0" y="326135"/>
                  </a:lnTo>
                </a:path>
              </a:pathLst>
            </a:custGeom>
            <a:ln w="242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1469135" y="8558778"/>
              <a:ext cx="1524000" cy="1012190"/>
            </a:xfrm>
            <a:custGeom>
              <a:avLst/>
              <a:gdLst/>
              <a:ahLst/>
              <a:cxnLst/>
              <a:rect l="l" t="t" r="r" b="b"/>
              <a:pathLst>
                <a:path w="1524000" h="1012190">
                  <a:moveTo>
                    <a:pt x="870203" y="163067"/>
                  </a:moveTo>
                  <a:lnTo>
                    <a:pt x="979931" y="163067"/>
                  </a:lnTo>
                  <a:lnTo>
                    <a:pt x="979931" y="278891"/>
                  </a:lnTo>
                </a:path>
                <a:path w="1524000" h="1012190">
                  <a:moveTo>
                    <a:pt x="979931" y="163067"/>
                  </a:moveTo>
                  <a:lnTo>
                    <a:pt x="979931" y="380999"/>
                  </a:lnTo>
                </a:path>
                <a:path w="1524000" h="1012190">
                  <a:moveTo>
                    <a:pt x="979931" y="163067"/>
                  </a:moveTo>
                  <a:lnTo>
                    <a:pt x="870203" y="163067"/>
                  </a:lnTo>
                </a:path>
                <a:path w="1524000" h="1012190">
                  <a:moveTo>
                    <a:pt x="979931" y="827535"/>
                  </a:moveTo>
                  <a:lnTo>
                    <a:pt x="979931" y="932691"/>
                  </a:lnTo>
                </a:path>
                <a:path w="1524000" h="1012190">
                  <a:moveTo>
                    <a:pt x="806195" y="925071"/>
                  </a:moveTo>
                  <a:lnTo>
                    <a:pt x="1197863" y="925071"/>
                  </a:lnTo>
                </a:path>
                <a:path w="1524000" h="1012190">
                  <a:moveTo>
                    <a:pt x="893063" y="967743"/>
                  </a:moveTo>
                  <a:lnTo>
                    <a:pt x="1110995" y="967743"/>
                  </a:lnTo>
                </a:path>
                <a:path w="1524000" h="1012190">
                  <a:moveTo>
                    <a:pt x="914399" y="1011939"/>
                  </a:moveTo>
                  <a:lnTo>
                    <a:pt x="1045463" y="1011939"/>
                  </a:lnTo>
                </a:path>
                <a:path w="1524000" h="1012190">
                  <a:moveTo>
                    <a:pt x="925067" y="815343"/>
                  </a:moveTo>
                  <a:lnTo>
                    <a:pt x="1034795" y="815343"/>
                  </a:lnTo>
                  <a:lnTo>
                    <a:pt x="1034795" y="380999"/>
                  </a:lnTo>
                  <a:lnTo>
                    <a:pt x="925067" y="380999"/>
                  </a:lnTo>
                  <a:lnTo>
                    <a:pt x="925067" y="815343"/>
                  </a:lnTo>
                  <a:close/>
                </a:path>
                <a:path w="1524000" h="1012190">
                  <a:moveTo>
                    <a:pt x="1088135" y="0"/>
                  </a:moveTo>
                  <a:lnTo>
                    <a:pt x="1088135" y="108203"/>
                  </a:lnTo>
                  <a:lnTo>
                    <a:pt x="1523999" y="108203"/>
                  </a:lnTo>
                  <a:lnTo>
                    <a:pt x="1523999" y="0"/>
                  </a:lnTo>
                  <a:lnTo>
                    <a:pt x="1088135" y="0"/>
                  </a:lnTo>
                  <a:close/>
                </a:path>
                <a:path w="1524000" h="1012190">
                  <a:moveTo>
                    <a:pt x="0" y="53339"/>
                  </a:moveTo>
                  <a:lnTo>
                    <a:pt x="217931" y="53339"/>
                  </a:lnTo>
                </a:path>
              </a:pathLst>
            </a:custGeom>
            <a:ln w="5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1469135" y="8503914"/>
              <a:ext cx="0" cy="218440"/>
            </a:xfrm>
            <a:custGeom>
              <a:avLst/>
              <a:gdLst/>
              <a:ahLst/>
              <a:cxnLst/>
              <a:rect l="l" t="t" r="r" b="b"/>
              <a:pathLst>
                <a:path h="218440">
                  <a:moveTo>
                    <a:pt x="0" y="0"/>
                  </a:moveTo>
                  <a:lnTo>
                    <a:pt x="0" y="217931"/>
                  </a:lnTo>
                </a:path>
              </a:pathLst>
            </a:custGeom>
            <a:ln w="242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390051" y="8307482"/>
              <a:ext cx="158169" cy="174933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472184" y="8337798"/>
              <a:ext cx="12191" cy="297180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1687068" y="8557254"/>
              <a:ext cx="436245" cy="109855"/>
            </a:xfrm>
            <a:custGeom>
              <a:avLst/>
              <a:gdLst/>
              <a:ahLst/>
              <a:cxnLst/>
              <a:rect l="l" t="t" r="r" b="b"/>
              <a:pathLst>
                <a:path w="436244" h="109854">
                  <a:moveTo>
                    <a:pt x="0" y="0"/>
                  </a:moveTo>
                  <a:lnTo>
                    <a:pt x="0" y="109727"/>
                  </a:lnTo>
                  <a:lnTo>
                    <a:pt x="435863" y="109727"/>
                  </a:lnTo>
                  <a:lnTo>
                    <a:pt x="435863" y="0"/>
                  </a:lnTo>
                  <a:lnTo>
                    <a:pt x="0" y="0"/>
                  </a:lnTo>
                  <a:close/>
                </a:path>
              </a:pathLst>
            </a:custGeom>
            <a:ln w="5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272447" y="8307482"/>
              <a:ext cx="179505" cy="174933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336291" y="8363706"/>
              <a:ext cx="97536" cy="219456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874520" y="8413998"/>
              <a:ext cx="219456" cy="297180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729484" y="8413998"/>
              <a:ext cx="256031" cy="297180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538984" y="9040362"/>
              <a:ext cx="268224" cy="100584"/>
            </a:xfrm>
            <a:prstGeom prst="rect">
              <a:avLst/>
            </a:prstGeom>
          </p:spPr>
        </p:pic>
      </p:grpSp>
      <p:grpSp>
        <p:nvGrpSpPr>
          <p:cNvPr id="78" name="object 78"/>
          <p:cNvGrpSpPr/>
          <p:nvPr/>
        </p:nvGrpSpPr>
        <p:grpSpPr>
          <a:xfrm>
            <a:off x="4545172" y="8361263"/>
            <a:ext cx="1581785" cy="1209040"/>
            <a:chOff x="4545172" y="8361263"/>
            <a:chExt cx="1581785" cy="1209040"/>
          </a:xfrm>
        </p:grpSpPr>
        <p:sp>
          <p:nvSpPr>
            <p:cNvPr id="79" name="object 79"/>
            <p:cNvSpPr/>
            <p:nvPr/>
          </p:nvSpPr>
          <p:spPr>
            <a:xfrm>
              <a:off x="4629911" y="8548110"/>
              <a:ext cx="0" cy="299085"/>
            </a:xfrm>
            <a:custGeom>
              <a:avLst/>
              <a:gdLst/>
              <a:ahLst/>
              <a:cxnLst/>
              <a:rect l="l" t="t" r="r" b="b"/>
              <a:pathLst>
                <a:path h="299084">
                  <a:moveTo>
                    <a:pt x="0" y="0"/>
                  </a:moveTo>
                  <a:lnTo>
                    <a:pt x="0" y="298703"/>
                  </a:lnTo>
                </a:path>
              </a:pathLst>
            </a:custGeom>
            <a:ln w="333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4629911" y="8668506"/>
              <a:ext cx="475615" cy="299085"/>
            </a:xfrm>
            <a:custGeom>
              <a:avLst/>
              <a:gdLst/>
              <a:ahLst/>
              <a:cxnLst/>
              <a:rect l="l" t="t" r="r" b="b"/>
              <a:pathLst>
                <a:path w="475614" h="299084">
                  <a:moveTo>
                    <a:pt x="0" y="0"/>
                  </a:moveTo>
                  <a:lnTo>
                    <a:pt x="475487" y="0"/>
                  </a:lnTo>
                </a:path>
                <a:path w="475614" h="299084">
                  <a:moveTo>
                    <a:pt x="24383" y="89915"/>
                  </a:moveTo>
                  <a:lnTo>
                    <a:pt x="219455" y="89915"/>
                  </a:lnTo>
                  <a:lnTo>
                    <a:pt x="219455" y="298703"/>
                  </a:lnTo>
                </a:path>
              </a:pathLst>
            </a:custGeom>
            <a:ln w="79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1" name="object 8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545172" y="8364311"/>
              <a:ext cx="157287" cy="157287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652771" y="8391138"/>
              <a:ext cx="12191" cy="274319"/>
            </a:xfrm>
            <a:prstGeom prst="rect">
              <a:avLst/>
            </a:prstGeom>
          </p:spPr>
        </p:pic>
        <p:sp>
          <p:nvSpPr>
            <p:cNvPr id="83" name="object 83"/>
            <p:cNvSpPr/>
            <p:nvPr/>
          </p:nvSpPr>
          <p:spPr>
            <a:xfrm>
              <a:off x="4728971" y="8951970"/>
              <a:ext cx="241300" cy="614680"/>
            </a:xfrm>
            <a:custGeom>
              <a:avLst/>
              <a:gdLst/>
              <a:ahLst/>
              <a:cxnLst/>
              <a:rect l="l" t="t" r="r" b="b"/>
              <a:pathLst>
                <a:path w="241300" h="614679">
                  <a:moveTo>
                    <a:pt x="120395" y="374907"/>
                  </a:moveTo>
                  <a:lnTo>
                    <a:pt x="120395" y="585219"/>
                  </a:lnTo>
                </a:path>
                <a:path w="241300" h="614679">
                  <a:moveTo>
                    <a:pt x="0" y="585219"/>
                  </a:moveTo>
                  <a:lnTo>
                    <a:pt x="240791" y="585219"/>
                  </a:lnTo>
                </a:path>
                <a:path w="241300" h="614679">
                  <a:moveTo>
                    <a:pt x="89915" y="614175"/>
                  </a:moveTo>
                  <a:lnTo>
                    <a:pt x="164591" y="614175"/>
                  </a:lnTo>
                </a:path>
                <a:path w="241300" h="614679">
                  <a:moveTo>
                    <a:pt x="45719" y="361191"/>
                  </a:moveTo>
                  <a:lnTo>
                    <a:pt x="195071" y="361191"/>
                  </a:lnTo>
                  <a:lnTo>
                    <a:pt x="195071" y="0"/>
                  </a:lnTo>
                  <a:lnTo>
                    <a:pt x="45719" y="0"/>
                  </a:lnTo>
                  <a:lnTo>
                    <a:pt x="45719" y="361191"/>
                  </a:lnTo>
                  <a:close/>
                </a:path>
              </a:pathLst>
            </a:custGeom>
            <a:ln w="79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916167" y="8548110"/>
              <a:ext cx="0" cy="299085"/>
            </a:xfrm>
            <a:custGeom>
              <a:avLst/>
              <a:gdLst/>
              <a:ahLst/>
              <a:cxnLst/>
              <a:rect l="l" t="t" r="r" b="b"/>
              <a:pathLst>
                <a:path h="299084">
                  <a:moveTo>
                    <a:pt x="0" y="0"/>
                  </a:moveTo>
                  <a:lnTo>
                    <a:pt x="0" y="298703"/>
                  </a:lnTo>
                </a:path>
              </a:pathLst>
            </a:custGeom>
            <a:ln w="333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5466587" y="8668506"/>
              <a:ext cx="449580" cy="897890"/>
            </a:xfrm>
            <a:custGeom>
              <a:avLst/>
              <a:gdLst/>
              <a:ahLst/>
              <a:cxnLst/>
              <a:rect l="l" t="t" r="r" b="b"/>
              <a:pathLst>
                <a:path w="449579" h="897890">
                  <a:moveTo>
                    <a:pt x="0" y="0"/>
                  </a:moveTo>
                  <a:lnTo>
                    <a:pt x="449579" y="0"/>
                  </a:lnTo>
                </a:path>
                <a:path w="449579" h="897890">
                  <a:moveTo>
                    <a:pt x="449579" y="89915"/>
                  </a:moveTo>
                  <a:lnTo>
                    <a:pt x="313943" y="89915"/>
                  </a:lnTo>
                  <a:lnTo>
                    <a:pt x="313943" y="291083"/>
                  </a:lnTo>
                </a:path>
                <a:path w="449579" h="897890">
                  <a:moveTo>
                    <a:pt x="224027" y="658371"/>
                  </a:moveTo>
                  <a:lnTo>
                    <a:pt x="374903" y="658371"/>
                  </a:lnTo>
                  <a:lnTo>
                    <a:pt x="374903" y="298703"/>
                  </a:lnTo>
                  <a:lnTo>
                    <a:pt x="224027" y="298703"/>
                  </a:lnTo>
                  <a:lnTo>
                    <a:pt x="224027" y="658371"/>
                  </a:lnTo>
                  <a:close/>
                </a:path>
                <a:path w="449579" h="897890">
                  <a:moveTo>
                    <a:pt x="298703" y="658371"/>
                  </a:moveTo>
                  <a:lnTo>
                    <a:pt x="298703" y="868683"/>
                  </a:lnTo>
                </a:path>
                <a:path w="449579" h="897890">
                  <a:moveTo>
                    <a:pt x="179831" y="868683"/>
                  </a:moveTo>
                  <a:lnTo>
                    <a:pt x="419099" y="868683"/>
                  </a:lnTo>
                </a:path>
                <a:path w="449579" h="897890">
                  <a:moveTo>
                    <a:pt x="269747" y="897639"/>
                  </a:moveTo>
                  <a:lnTo>
                    <a:pt x="344423" y="897639"/>
                  </a:lnTo>
                </a:path>
              </a:pathLst>
            </a:custGeom>
            <a:ln w="79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6" name="object 8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826856" y="8361263"/>
              <a:ext cx="157287" cy="158811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878067" y="8389614"/>
              <a:ext cx="60960" cy="274319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894831" y="9070842"/>
              <a:ext cx="161543" cy="106680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056375" y="9070842"/>
              <a:ext cx="70103" cy="108203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183123" y="8439906"/>
              <a:ext cx="193548" cy="106680"/>
            </a:xfrm>
            <a:prstGeom prst="rect">
              <a:avLst/>
            </a:prstGeom>
          </p:spPr>
        </p:pic>
        <p:sp>
          <p:nvSpPr>
            <p:cNvPr id="91" name="object 91"/>
            <p:cNvSpPr/>
            <p:nvPr/>
          </p:nvSpPr>
          <p:spPr>
            <a:xfrm>
              <a:off x="5100827" y="8577066"/>
              <a:ext cx="361315" cy="149860"/>
            </a:xfrm>
            <a:custGeom>
              <a:avLst/>
              <a:gdLst/>
              <a:ahLst/>
              <a:cxnLst/>
              <a:rect l="l" t="t" r="r" b="b"/>
              <a:pathLst>
                <a:path w="361314" h="149859">
                  <a:moveTo>
                    <a:pt x="0" y="0"/>
                  </a:moveTo>
                  <a:lnTo>
                    <a:pt x="0" y="149351"/>
                  </a:lnTo>
                  <a:lnTo>
                    <a:pt x="361187" y="149351"/>
                  </a:lnTo>
                  <a:lnTo>
                    <a:pt x="361187" y="0"/>
                  </a:lnTo>
                  <a:lnTo>
                    <a:pt x="0" y="0"/>
                  </a:lnTo>
                  <a:close/>
                </a:path>
              </a:pathLst>
            </a:custGeom>
            <a:ln w="79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2" name="object 92"/>
          <p:cNvGrpSpPr/>
          <p:nvPr/>
        </p:nvGrpSpPr>
        <p:grpSpPr>
          <a:xfrm>
            <a:off x="4447032" y="9070843"/>
            <a:ext cx="210820" cy="108585"/>
            <a:chOff x="4447032" y="9070843"/>
            <a:chExt cx="210820" cy="108585"/>
          </a:xfrm>
        </p:grpSpPr>
        <p:pic>
          <p:nvPicPr>
            <p:cNvPr id="93" name="object 93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447032" y="9070843"/>
              <a:ext cx="111252" cy="106680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587240" y="9070843"/>
              <a:ext cx="70103" cy="108203"/>
            </a:xfrm>
            <a:prstGeom prst="rect">
              <a:avLst/>
            </a:prstGeom>
          </p:spPr>
        </p:pic>
      </p:grpSp>
      <p:sp>
        <p:nvSpPr>
          <p:cNvPr id="95" name="object 95"/>
          <p:cNvSpPr/>
          <p:nvPr/>
        </p:nvSpPr>
        <p:spPr>
          <a:xfrm>
            <a:off x="3576827" y="5405623"/>
            <a:ext cx="457200" cy="114300"/>
          </a:xfrm>
          <a:custGeom>
            <a:avLst/>
            <a:gdLst/>
            <a:ahLst/>
            <a:cxnLst/>
            <a:rect l="l" t="t" r="r" b="b"/>
            <a:pathLst>
              <a:path w="457200" h="114300">
                <a:moveTo>
                  <a:pt x="342899" y="0"/>
                </a:moveTo>
                <a:lnTo>
                  <a:pt x="342899" y="28955"/>
                </a:lnTo>
                <a:lnTo>
                  <a:pt x="0" y="28955"/>
                </a:lnTo>
                <a:lnTo>
                  <a:pt x="0" y="86867"/>
                </a:lnTo>
                <a:lnTo>
                  <a:pt x="342899" y="86867"/>
                </a:lnTo>
                <a:lnTo>
                  <a:pt x="342899" y="114299"/>
                </a:lnTo>
                <a:lnTo>
                  <a:pt x="457199" y="57911"/>
                </a:lnTo>
                <a:lnTo>
                  <a:pt x="342899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3691127" y="8834622"/>
            <a:ext cx="457200" cy="114300"/>
          </a:xfrm>
          <a:custGeom>
            <a:avLst/>
            <a:gdLst/>
            <a:ahLst/>
            <a:cxnLst/>
            <a:rect l="l" t="t" r="r" b="b"/>
            <a:pathLst>
              <a:path w="457200" h="114300">
                <a:moveTo>
                  <a:pt x="342899" y="0"/>
                </a:moveTo>
                <a:lnTo>
                  <a:pt x="342899" y="28955"/>
                </a:lnTo>
                <a:lnTo>
                  <a:pt x="0" y="28955"/>
                </a:lnTo>
                <a:lnTo>
                  <a:pt x="0" y="86867"/>
                </a:lnTo>
                <a:lnTo>
                  <a:pt x="342899" y="86867"/>
                </a:lnTo>
                <a:lnTo>
                  <a:pt x="342899" y="114299"/>
                </a:lnTo>
                <a:lnTo>
                  <a:pt x="457199" y="57911"/>
                </a:lnTo>
                <a:lnTo>
                  <a:pt x="342899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98" name="object 9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24</a:t>
            </a:fld>
            <a:endParaRPr spc="-5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18610" y="1264915"/>
            <a:ext cx="2524125" cy="0"/>
          </a:xfrm>
          <a:custGeom>
            <a:avLst/>
            <a:gdLst/>
            <a:ahLst/>
            <a:cxnLst/>
            <a:rect l="l" t="t" r="r" b="b"/>
            <a:pathLst>
              <a:path w="2524125">
                <a:moveTo>
                  <a:pt x="0" y="0"/>
                </a:moveTo>
                <a:lnTo>
                  <a:pt x="2523731" y="0"/>
                </a:lnTo>
              </a:path>
            </a:pathLst>
          </a:custGeom>
          <a:ln w="74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335783" y="1377238"/>
            <a:ext cx="160655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i="1" spc="65" dirty="0">
                <a:latin typeface="Times New Roman"/>
                <a:cs typeface="Times New Roman"/>
              </a:rPr>
              <a:t>m</a:t>
            </a:r>
            <a:r>
              <a:rPr sz="800" spc="10" dirty="0">
                <a:latin typeface="Times New Roman"/>
                <a:cs typeface="Times New Roman"/>
              </a:rPr>
              <a:t>0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35735" y="1004979"/>
            <a:ext cx="2736215" cy="2419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sz="2100" spc="7" baseline="-35714" dirty="0">
                <a:latin typeface="Symbol"/>
                <a:cs typeface="Symbol"/>
              </a:rPr>
              <a:t></a:t>
            </a:r>
            <a:r>
              <a:rPr sz="2100" spc="142" baseline="-35714" dirty="0">
                <a:latin typeface="Times New Roman"/>
                <a:cs typeface="Times New Roman"/>
              </a:rPr>
              <a:t> </a:t>
            </a:r>
            <a:r>
              <a:rPr sz="1400" spc="105" dirty="0">
                <a:latin typeface="Times New Roman"/>
                <a:cs typeface="Times New Roman"/>
              </a:rPr>
              <a:t>(</a:t>
            </a:r>
            <a:r>
              <a:rPr sz="1400" i="1" spc="25" dirty="0">
                <a:latin typeface="Times New Roman"/>
                <a:cs typeface="Times New Roman"/>
              </a:rPr>
              <a:t>z</a:t>
            </a:r>
            <a:r>
              <a:rPr sz="1200" i="1" baseline="-24305" dirty="0">
                <a:latin typeface="Times New Roman"/>
                <a:cs typeface="Times New Roman"/>
              </a:rPr>
              <a:t>i</a:t>
            </a:r>
            <a:r>
              <a:rPr sz="1200" i="1" spc="22" baseline="-24305" dirty="0">
                <a:latin typeface="Times New Roman"/>
                <a:cs typeface="Times New Roman"/>
              </a:rPr>
              <a:t>m</a:t>
            </a:r>
            <a:r>
              <a:rPr sz="1200" i="1" baseline="-24305" dirty="0">
                <a:latin typeface="Times New Roman"/>
                <a:cs typeface="Times New Roman"/>
              </a:rPr>
              <a:t> </a:t>
            </a:r>
            <a:r>
              <a:rPr sz="1200" i="1" spc="-97" baseline="-2430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Symbol"/>
                <a:cs typeface="Symbol"/>
              </a:rPr>
              <a:t>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i="1" spc="65" dirty="0">
                <a:latin typeface="Times New Roman"/>
                <a:cs typeface="Times New Roman"/>
              </a:rPr>
              <a:t>z</a:t>
            </a:r>
            <a:r>
              <a:rPr sz="1200" i="1" spc="22" baseline="-24305" dirty="0">
                <a:latin typeface="Times New Roman"/>
                <a:cs typeface="Times New Roman"/>
              </a:rPr>
              <a:t>km</a:t>
            </a:r>
            <a:r>
              <a:rPr sz="1200" i="1" spc="-44" baseline="-2430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)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Symbol"/>
                <a:cs typeface="Symbol"/>
              </a:rPr>
              <a:t>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spc="105" dirty="0">
                <a:latin typeface="Times New Roman"/>
                <a:cs typeface="Times New Roman"/>
              </a:rPr>
              <a:t>(</a:t>
            </a:r>
            <a:r>
              <a:rPr sz="1400" i="1" spc="25" dirty="0">
                <a:latin typeface="Times New Roman"/>
                <a:cs typeface="Times New Roman"/>
              </a:rPr>
              <a:t>z</a:t>
            </a:r>
            <a:r>
              <a:rPr sz="1200" i="1" baseline="-24305" dirty="0">
                <a:latin typeface="Times New Roman"/>
                <a:cs typeface="Times New Roman"/>
              </a:rPr>
              <a:t>i</a:t>
            </a:r>
            <a:r>
              <a:rPr sz="1200" i="1" spc="22" baseline="-24305" dirty="0">
                <a:latin typeface="Times New Roman"/>
                <a:cs typeface="Times New Roman"/>
              </a:rPr>
              <a:t>m</a:t>
            </a:r>
            <a:r>
              <a:rPr sz="1200" i="1" baseline="-24305" dirty="0">
                <a:latin typeface="Times New Roman"/>
                <a:cs typeface="Times New Roman"/>
              </a:rPr>
              <a:t> </a:t>
            </a:r>
            <a:r>
              <a:rPr sz="1200" i="1" spc="-97" baseline="-2430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Symbol"/>
                <a:cs typeface="Symbol"/>
              </a:rPr>
              <a:t>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i="1" spc="65" dirty="0">
                <a:latin typeface="Times New Roman"/>
                <a:cs typeface="Times New Roman"/>
              </a:rPr>
              <a:t>z</a:t>
            </a:r>
            <a:r>
              <a:rPr sz="1200" i="1" spc="22" baseline="-24305" dirty="0">
                <a:latin typeface="Times New Roman"/>
                <a:cs typeface="Times New Roman"/>
              </a:rPr>
              <a:t>mo</a:t>
            </a:r>
            <a:r>
              <a:rPr sz="1200" i="1" spc="-44" baseline="-2430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)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Symbol"/>
                <a:cs typeface="Symbol"/>
              </a:rPr>
              <a:t>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105" dirty="0">
                <a:latin typeface="Times New Roman"/>
                <a:cs typeface="Times New Roman"/>
              </a:rPr>
              <a:t>(</a:t>
            </a:r>
            <a:r>
              <a:rPr sz="1400" i="1" spc="65" dirty="0">
                <a:latin typeface="Times New Roman"/>
                <a:cs typeface="Times New Roman"/>
              </a:rPr>
              <a:t>z</a:t>
            </a:r>
            <a:r>
              <a:rPr sz="1200" i="1" spc="22" baseline="-24305" dirty="0">
                <a:latin typeface="Times New Roman"/>
                <a:cs typeface="Times New Roman"/>
              </a:rPr>
              <a:t>km</a:t>
            </a:r>
            <a:r>
              <a:rPr sz="1200" i="1" baseline="-24305" dirty="0">
                <a:latin typeface="Times New Roman"/>
                <a:cs typeface="Times New Roman"/>
              </a:rPr>
              <a:t> </a:t>
            </a:r>
            <a:r>
              <a:rPr sz="1200" i="1" spc="-112" baseline="-2430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Symbol"/>
                <a:cs typeface="Symbol"/>
              </a:rPr>
              <a:t>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i="1" spc="65" dirty="0">
                <a:latin typeface="Times New Roman"/>
                <a:cs typeface="Times New Roman"/>
              </a:rPr>
              <a:t>z</a:t>
            </a:r>
            <a:r>
              <a:rPr sz="1200" i="1" spc="22" baseline="-24305" dirty="0">
                <a:latin typeface="Times New Roman"/>
                <a:cs typeface="Times New Roman"/>
              </a:rPr>
              <a:t>mo</a:t>
            </a:r>
            <a:r>
              <a:rPr sz="1200" i="1" spc="-44" baseline="-2430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6356" y="1238555"/>
            <a:ext cx="100965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i="1" dirty="0">
                <a:latin typeface="Times New Roman"/>
                <a:cs typeface="Times New Roman"/>
              </a:rPr>
              <a:t>i</a:t>
            </a:r>
            <a:r>
              <a:rPr sz="800" i="1" spc="10" dirty="0">
                <a:latin typeface="Times New Roman"/>
                <a:cs typeface="Times New Roman"/>
              </a:rPr>
              <a:t>k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58059" y="1257962"/>
            <a:ext cx="95885" cy="2419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400" i="1" spc="5" dirty="0">
                <a:latin typeface="Times New Roman"/>
                <a:cs typeface="Times New Roman"/>
              </a:rPr>
              <a:t>z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43202" y="1117755"/>
            <a:ext cx="95885" cy="2419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400" i="1" spc="5" dirty="0">
                <a:latin typeface="Times New Roman"/>
                <a:cs typeface="Times New Roman"/>
              </a:rPr>
              <a:t>z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181855" y="1263391"/>
            <a:ext cx="2528570" cy="0"/>
          </a:xfrm>
          <a:custGeom>
            <a:avLst/>
            <a:gdLst/>
            <a:ahLst/>
            <a:cxnLst/>
            <a:rect l="l" t="t" r="r" b="b"/>
            <a:pathLst>
              <a:path w="2528570">
                <a:moveTo>
                  <a:pt x="0" y="0"/>
                </a:moveTo>
                <a:lnTo>
                  <a:pt x="2528315" y="0"/>
                </a:lnTo>
              </a:path>
            </a:pathLst>
          </a:custGeom>
          <a:ln w="7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406641" y="1376613"/>
            <a:ext cx="149225" cy="1524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800" i="1" spc="15" dirty="0">
                <a:latin typeface="Times New Roman"/>
                <a:cs typeface="Times New Roman"/>
              </a:rPr>
              <a:t>km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998974" y="1002382"/>
            <a:ext cx="2741295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2100" spc="15" baseline="-35714" dirty="0">
                <a:latin typeface="Symbol"/>
                <a:cs typeface="Symbol"/>
              </a:rPr>
              <a:t></a:t>
            </a:r>
            <a:r>
              <a:rPr sz="2100" spc="135" baseline="-35714" dirty="0">
                <a:latin typeface="Times New Roman"/>
                <a:cs typeface="Times New Roman"/>
              </a:rPr>
              <a:t> </a:t>
            </a:r>
            <a:r>
              <a:rPr sz="1400" spc="40" dirty="0">
                <a:latin typeface="Times New Roman"/>
                <a:cs typeface="Times New Roman"/>
              </a:rPr>
              <a:t>(</a:t>
            </a:r>
            <a:r>
              <a:rPr sz="1400" i="1" spc="40" dirty="0">
                <a:latin typeface="Times New Roman"/>
                <a:cs typeface="Times New Roman"/>
              </a:rPr>
              <a:t>z</a:t>
            </a:r>
            <a:r>
              <a:rPr sz="1200" i="1" spc="60" baseline="-24305" dirty="0">
                <a:latin typeface="Times New Roman"/>
                <a:cs typeface="Times New Roman"/>
              </a:rPr>
              <a:t>im</a:t>
            </a:r>
            <a:r>
              <a:rPr sz="1200" i="1" spc="217" baseline="-24305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Symbol"/>
                <a:cs typeface="Symbol"/>
              </a:rPr>
              <a:t>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i="1" spc="25" dirty="0">
                <a:latin typeface="Times New Roman"/>
                <a:cs typeface="Times New Roman"/>
              </a:rPr>
              <a:t>z</a:t>
            </a:r>
            <a:r>
              <a:rPr sz="1200" i="1" spc="37" baseline="-24305" dirty="0">
                <a:latin typeface="Times New Roman"/>
                <a:cs typeface="Times New Roman"/>
              </a:rPr>
              <a:t>km</a:t>
            </a:r>
            <a:r>
              <a:rPr sz="1200" i="1" spc="-52" baseline="-2430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)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Symbol"/>
                <a:cs typeface="Symbol"/>
              </a:rPr>
              <a:t>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spc="40" dirty="0">
                <a:latin typeface="Times New Roman"/>
                <a:cs typeface="Times New Roman"/>
              </a:rPr>
              <a:t>(</a:t>
            </a:r>
            <a:r>
              <a:rPr sz="1400" i="1" spc="40" dirty="0">
                <a:latin typeface="Times New Roman"/>
                <a:cs typeface="Times New Roman"/>
              </a:rPr>
              <a:t>z</a:t>
            </a:r>
            <a:r>
              <a:rPr sz="1200" i="1" spc="60" baseline="-24305" dirty="0">
                <a:latin typeface="Times New Roman"/>
                <a:cs typeface="Times New Roman"/>
              </a:rPr>
              <a:t>im</a:t>
            </a:r>
            <a:r>
              <a:rPr sz="1200" i="1" spc="202" baseline="-24305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Symbol"/>
                <a:cs typeface="Symbol"/>
              </a:rPr>
              <a:t>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i="1" spc="25" dirty="0">
                <a:latin typeface="Times New Roman"/>
                <a:cs typeface="Times New Roman"/>
              </a:rPr>
              <a:t>z</a:t>
            </a:r>
            <a:r>
              <a:rPr sz="1200" i="1" spc="37" baseline="-24305" dirty="0">
                <a:latin typeface="Times New Roman"/>
                <a:cs typeface="Times New Roman"/>
              </a:rPr>
              <a:t>mo</a:t>
            </a:r>
            <a:r>
              <a:rPr sz="1200" i="1" spc="-30" baseline="-2430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)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Symbol"/>
                <a:cs typeface="Symbol"/>
              </a:rPr>
              <a:t>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spc="45" dirty="0">
                <a:latin typeface="Times New Roman"/>
                <a:cs typeface="Times New Roman"/>
              </a:rPr>
              <a:t>(</a:t>
            </a:r>
            <a:r>
              <a:rPr sz="1400" i="1" spc="45" dirty="0">
                <a:latin typeface="Times New Roman"/>
                <a:cs typeface="Times New Roman"/>
              </a:rPr>
              <a:t>z</a:t>
            </a:r>
            <a:r>
              <a:rPr sz="1200" i="1" spc="67" baseline="-24305" dirty="0">
                <a:latin typeface="Times New Roman"/>
                <a:cs typeface="Times New Roman"/>
              </a:rPr>
              <a:t>km</a:t>
            </a:r>
            <a:r>
              <a:rPr sz="1200" i="1" spc="202" baseline="-24305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Symbol"/>
                <a:cs typeface="Symbol"/>
              </a:rPr>
              <a:t>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i="1" spc="30" dirty="0">
                <a:latin typeface="Times New Roman"/>
                <a:cs typeface="Times New Roman"/>
              </a:rPr>
              <a:t>z</a:t>
            </a:r>
            <a:r>
              <a:rPr sz="1200" i="1" spc="44" baseline="-24305" dirty="0">
                <a:latin typeface="Times New Roman"/>
                <a:cs typeface="Times New Roman"/>
              </a:rPr>
              <a:t>mo</a:t>
            </a:r>
            <a:r>
              <a:rPr sz="1200" i="1" spc="-44" baseline="-2430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79594" y="1236406"/>
            <a:ext cx="107314" cy="1524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800" i="1" dirty="0">
                <a:latin typeface="Times New Roman"/>
                <a:cs typeface="Times New Roman"/>
              </a:rPr>
              <a:t>i</a:t>
            </a:r>
            <a:r>
              <a:rPr sz="800" i="1" spc="15" dirty="0">
                <a:latin typeface="Times New Roman"/>
                <a:cs typeface="Times New Roman"/>
              </a:rPr>
              <a:t>o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30441" y="1255365"/>
            <a:ext cx="96520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i="1" spc="10" dirty="0">
                <a:latin typeface="Times New Roman"/>
                <a:cs typeface="Times New Roman"/>
              </a:rPr>
              <a:t>z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06441" y="1115158"/>
            <a:ext cx="96520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i="1" spc="10" dirty="0">
                <a:latin typeface="Times New Roman"/>
                <a:cs typeface="Times New Roman"/>
              </a:rPr>
              <a:t>z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135374" y="1775460"/>
            <a:ext cx="2510155" cy="0"/>
          </a:xfrm>
          <a:custGeom>
            <a:avLst/>
            <a:gdLst/>
            <a:ahLst/>
            <a:cxnLst/>
            <a:rect l="l" t="t" r="r" b="b"/>
            <a:pathLst>
              <a:path w="2510154">
                <a:moveTo>
                  <a:pt x="0" y="0"/>
                </a:moveTo>
                <a:lnTo>
                  <a:pt x="2510019" y="0"/>
                </a:lnTo>
              </a:path>
            </a:pathLst>
          </a:custGeom>
          <a:ln w="74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357119" y="1886570"/>
            <a:ext cx="130175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i="1" dirty="0">
                <a:latin typeface="Times New Roman"/>
                <a:cs typeface="Times New Roman"/>
              </a:rPr>
              <a:t>i</a:t>
            </a:r>
            <a:r>
              <a:rPr sz="800" i="1" spc="15" dirty="0">
                <a:latin typeface="Times New Roman"/>
                <a:cs typeface="Times New Roman"/>
              </a:rPr>
              <a:t>m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54023" y="1516059"/>
            <a:ext cx="2720975" cy="2413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5"/>
              </a:spcBef>
            </a:pPr>
            <a:r>
              <a:rPr sz="2100" spc="7" baseline="-35714" dirty="0">
                <a:latin typeface="Symbol"/>
                <a:cs typeface="Symbol"/>
              </a:rPr>
              <a:t></a:t>
            </a:r>
            <a:r>
              <a:rPr sz="2100" spc="127" baseline="-35714" dirty="0">
                <a:latin typeface="Times New Roman"/>
                <a:cs typeface="Times New Roman"/>
              </a:rPr>
              <a:t> </a:t>
            </a:r>
            <a:r>
              <a:rPr sz="1400" spc="35" dirty="0">
                <a:latin typeface="Times New Roman"/>
                <a:cs typeface="Times New Roman"/>
              </a:rPr>
              <a:t>(</a:t>
            </a:r>
            <a:r>
              <a:rPr sz="1400" i="1" spc="35" dirty="0">
                <a:latin typeface="Times New Roman"/>
                <a:cs typeface="Times New Roman"/>
              </a:rPr>
              <a:t>z</a:t>
            </a:r>
            <a:r>
              <a:rPr sz="1200" i="1" spc="52" baseline="-24305" dirty="0">
                <a:latin typeface="Times New Roman"/>
                <a:cs typeface="Times New Roman"/>
              </a:rPr>
              <a:t>im</a:t>
            </a:r>
            <a:r>
              <a:rPr sz="1200" i="1" spc="187" baseline="-2430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Symbol"/>
                <a:cs typeface="Symbol"/>
              </a:rPr>
              <a:t>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i="1" spc="25" dirty="0">
                <a:latin typeface="Times New Roman"/>
                <a:cs typeface="Times New Roman"/>
              </a:rPr>
              <a:t>z</a:t>
            </a:r>
            <a:r>
              <a:rPr sz="1200" i="1" spc="37" baseline="-24305" dirty="0">
                <a:latin typeface="Times New Roman"/>
                <a:cs typeface="Times New Roman"/>
              </a:rPr>
              <a:t>km</a:t>
            </a:r>
            <a:r>
              <a:rPr sz="1200" i="1" spc="-44" baseline="-243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)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Symbol"/>
                <a:cs typeface="Symbol"/>
              </a:rPr>
              <a:t>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35" dirty="0">
                <a:latin typeface="Times New Roman"/>
                <a:cs typeface="Times New Roman"/>
              </a:rPr>
              <a:t>(</a:t>
            </a:r>
            <a:r>
              <a:rPr sz="1400" i="1" spc="35" dirty="0">
                <a:latin typeface="Times New Roman"/>
                <a:cs typeface="Times New Roman"/>
              </a:rPr>
              <a:t>z</a:t>
            </a:r>
            <a:r>
              <a:rPr sz="1200" i="1" spc="52" baseline="-24305" dirty="0">
                <a:latin typeface="Times New Roman"/>
                <a:cs typeface="Times New Roman"/>
              </a:rPr>
              <a:t>im</a:t>
            </a:r>
            <a:r>
              <a:rPr sz="1200" i="1" spc="187" baseline="-2430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Symbol"/>
                <a:cs typeface="Symbol"/>
              </a:rPr>
              <a:t>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i="1" spc="25" dirty="0">
                <a:latin typeface="Times New Roman"/>
                <a:cs typeface="Times New Roman"/>
              </a:rPr>
              <a:t>z</a:t>
            </a:r>
            <a:r>
              <a:rPr sz="1200" i="1" spc="37" baseline="-24305" dirty="0">
                <a:latin typeface="Times New Roman"/>
                <a:cs typeface="Times New Roman"/>
              </a:rPr>
              <a:t>mo</a:t>
            </a:r>
            <a:r>
              <a:rPr sz="1200" i="1" spc="-37" baseline="-243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)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Symbol"/>
                <a:cs typeface="Symbol"/>
              </a:rPr>
              <a:t>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45" dirty="0">
                <a:latin typeface="Times New Roman"/>
                <a:cs typeface="Times New Roman"/>
              </a:rPr>
              <a:t>(</a:t>
            </a:r>
            <a:r>
              <a:rPr sz="1400" i="1" spc="45" dirty="0">
                <a:latin typeface="Times New Roman"/>
                <a:cs typeface="Times New Roman"/>
              </a:rPr>
              <a:t>z</a:t>
            </a:r>
            <a:r>
              <a:rPr sz="1200" i="1" spc="67" baseline="-24305" dirty="0">
                <a:latin typeface="Times New Roman"/>
                <a:cs typeface="Times New Roman"/>
              </a:rPr>
              <a:t>km</a:t>
            </a:r>
            <a:r>
              <a:rPr sz="1200" i="1" spc="187" baseline="-2430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Symbol"/>
                <a:cs typeface="Symbol"/>
              </a:rPr>
              <a:t>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i="1" spc="25" dirty="0">
                <a:latin typeface="Times New Roman"/>
                <a:cs typeface="Times New Roman"/>
              </a:rPr>
              <a:t>z</a:t>
            </a:r>
            <a:r>
              <a:rPr sz="1200" i="1" spc="37" baseline="-24305" dirty="0">
                <a:latin typeface="Times New Roman"/>
                <a:cs typeface="Times New Roman"/>
              </a:rPr>
              <a:t>mo</a:t>
            </a:r>
            <a:r>
              <a:rPr sz="1200" i="1" spc="-60" baseline="-243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19403" y="1747885"/>
            <a:ext cx="125095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i="1" spc="15" dirty="0">
                <a:latin typeface="Times New Roman"/>
                <a:cs typeface="Times New Roman"/>
              </a:rPr>
              <a:t>k</a:t>
            </a:r>
            <a:r>
              <a:rPr sz="800" i="1" spc="10" dirty="0">
                <a:latin typeface="Times New Roman"/>
                <a:cs typeface="Times New Roman"/>
              </a:rPr>
              <a:t>o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285491" y="1767519"/>
            <a:ext cx="95885" cy="2413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400" i="1" spc="5" dirty="0">
                <a:latin typeface="Times New Roman"/>
                <a:cs typeface="Times New Roman"/>
              </a:rPr>
              <a:t>z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43204" y="1628835"/>
            <a:ext cx="95885" cy="2413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400" i="1" spc="5" dirty="0">
                <a:latin typeface="Times New Roman"/>
                <a:cs typeface="Times New Roman"/>
              </a:rPr>
              <a:t>z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81227" y="2177121"/>
            <a:ext cx="6198870" cy="88391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 marR="30480" algn="just">
              <a:lnSpc>
                <a:spcPct val="108100"/>
              </a:lnSpc>
              <a:spcBef>
                <a:spcPts val="114"/>
              </a:spcBef>
            </a:pPr>
            <a:r>
              <a:rPr sz="1200" spc="-5" dirty="0">
                <a:latin typeface="Comic Sans MS"/>
                <a:cs typeface="Comic Sans MS"/>
              </a:rPr>
              <a:t>Si se supone que el nodo m se encuentra entre el nodo i el </a:t>
            </a:r>
            <a:r>
              <a:rPr sz="1200" dirty="0">
                <a:latin typeface="Comic Sans MS"/>
                <a:cs typeface="Comic Sans MS"/>
              </a:rPr>
              <a:t>k, </a:t>
            </a:r>
            <a:r>
              <a:rPr sz="1200" spc="-5" dirty="0">
                <a:latin typeface="Comic Sans MS"/>
                <a:cs typeface="Comic Sans MS"/>
              </a:rPr>
              <a:t>y se produce un ctocto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sólido en esta barra </a:t>
            </a:r>
            <a:r>
              <a:rPr sz="1200" spc="-10" dirty="0">
                <a:latin typeface="Comic Sans MS"/>
                <a:cs typeface="Comic Sans MS"/>
              </a:rPr>
              <a:t>(</a:t>
            </a:r>
            <a:r>
              <a:rPr sz="1400" spc="-10" dirty="0">
                <a:latin typeface="Times New Roman"/>
                <a:cs typeface="Times New Roman"/>
              </a:rPr>
              <a:t>Z</a:t>
            </a:r>
            <a:r>
              <a:rPr sz="1350" spc="-15" baseline="-12345" dirty="0">
                <a:latin typeface="Times New Roman"/>
                <a:cs typeface="Times New Roman"/>
              </a:rPr>
              <a:t>mo</a:t>
            </a:r>
            <a:r>
              <a:rPr sz="1350" spc="-7" baseline="-123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= 0)</a:t>
            </a:r>
            <a:r>
              <a:rPr sz="1200" dirty="0">
                <a:latin typeface="Comic Sans MS"/>
                <a:cs typeface="Comic Sans MS"/>
              </a:rPr>
              <a:t>, </a:t>
            </a:r>
            <a:r>
              <a:rPr sz="1200" spc="-5" dirty="0">
                <a:latin typeface="Comic Sans MS"/>
                <a:cs typeface="Comic Sans MS"/>
              </a:rPr>
              <a:t>la impedancia de transferencia </a:t>
            </a:r>
            <a:r>
              <a:rPr sz="1400" spc="-5" dirty="0">
                <a:latin typeface="Times New Roman"/>
                <a:cs typeface="Times New Roman"/>
              </a:rPr>
              <a:t>Z</a:t>
            </a:r>
            <a:r>
              <a:rPr sz="1575" spc="-7" baseline="-13227" dirty="0">
                <a:latin typeface="Times New Roman"/>
                <a:cs typeface="Times New Roman"/>
              </a:rPr>
              <a:t>ik </a:t>
            </a:r>
            <a:r>
              <a:rPr sz="1200" spc="-5" dirty="0">
                <a:latin typeface="Comic Sans MS"/>
                <a:cs typeface="Comic Sans MS"/>
              </a:rPr>
              <a:t>se vuelve un valor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infinito</a:t>
            </a:r>
            <a:r>
              <a:rPr sz="1200" spc="8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(circuito</a:t>
            </a:r>
            <a:r>
              <a:rPr sz="1200" spc="8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abierto),</a:t>
            </a:r>
            <a:r>
              <a:rPr sz="1200" spc="8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por</a:t>
            </a:r>
            <a:r>
              <a:rPr sz="1200" spc="8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</a:t>
            </a:r>
            <a:r>
              <a:rPr sz="1200" spc="8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tanto</a:t>
            </a:r>
            <a:r>
              <a:rPr sz="1200" spc="80" dirty="0">
                <a:latin typeface="Comic Sans MS"/>
                <a:cs typeface="Comic Sans MS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P</a:t>
            </a:r>
            <a:r>
              <a:rPr sz="1350" i="1" spc="-7" baseline="-12345" dirty="0">
                <a:latin typeface="Times New Roman"/>
                <a:cs typeface="Times New Roman"/>
              </a:rPr>
              <a:t>ik</a:t>
            </a:r>
            <a:r>
              <a:rPr sz="1350" i="1" spc="292" baseline="-123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=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0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(no</a:t>
            </a:r>
            <a:r>
              <a:rPr sz="1200" spc="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8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podrá</a:t>
            </a:r>
            <a:r>
              <a:rPr sz="1200" spc="7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transferir</a:t>
            </a:r>
            <a:r>
              <a:rPr sz="1200" spc="8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potencia</a:t>
            </a:r>
            <a:r>
              <a:rPr sz="1200" spc="7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8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</a:t>
            </a:r>
            <a:r>
              <a:rPr sz="1200" spc="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k).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078735" y="3075945"/>
            <a:ext cx="1392555" cy="273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2400" i="1" spc="7" baseline="6944" dirty="0">
                <a:latin typeface="Times New Roman"/>
                <a:cs typeface="Times New Roman"/>
              </a:rPr>
              <a:t>z</a:t>
            </a:r>
            <a:r>
              <a:rPr sz="1425" i="1" spc="7" baseline="-11695" dirty="0">
                <a:latin typeface="Times New Roman"/>
                <a:cs typeface="Times New Roman"/>
              </a:rPr>
              <a:t>ik</a:t>
            </a:r>
            <a:r>
              <a:rPr sz="1425" i="1" spc="187" baseline="-11695" dirty="0">
                <a:latin typeface="Times New Roman"/>
                <a:cs typeface="Times New Roman"/>
              </a:rPr>
              <a:t> </a:t>
            </a:r>
            <a:r>
              <a:rPr sz="2400" spc="15" baseline="6944" dirty="0">
                <a:latin typeface="Symbol"/>
                <a:cs typeface="Symbol"/>
              </a:rPr>
              <a:t></a:t>
            </a:r>
            <a:r>
              <a:rPr sz="2400" spc="-104" baseline="6944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valor infinito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40910" y="3100329"/>
            <a:ext cx="1761489" cy="273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20"/>
              </a:spcBef>
              <a:tabLst>
                <a:tab pos="1042669" algn="l"/>
              </a:tabLst>
            </a:pPr>
            <a:r>
              <a:rPr sz="2400" i="1" spc="15" baseline="13888" dirty="0">
                <a:latin typeface="Times New Roman"/>
                <a:cs typeface="Times New Roman"/>
              </a:rPr>
              <a:t>z</a:t>
            </a:r>
            <a:r>
              <a:rPr sz="950" i="1" spc="10" dirty="0">
                <a:latin typeface="Times New Roman"/>
                <a:cs typeface="Times New Roman"/>
              </a:rPr>
              <a:t>io </a:t>
            </a:r>
            <a:r>
              <a:rPr sz="950" i="1" spc="70" dirty="0">
                <a:latin typeface="Times New Roman"/>
                <a:cs typeface="Times New Roman"/>
              </a:rPr>
              <a:t> </a:t>
            </a:r>
            <a:r>
              <a:rPr sz="2400" spc="15" baseline="13888" dirty="0">
                <a:latin typeface="Symbol"/>
                <a:cs typeface="Symbol"/>
              </a:rPr>
              <a:t></a:t>
            </a:r>
            <a:r>
              <a:rPr sz="2400" spc="75" baseline="13888" dirty="0">
                <a:latin typeface="Times New Roman"/>
                <a:cs typeface="Times New Roman"/>
              </a:rPr>
              <a:t> </a:t>
            </a:r>
            <a:r>
              <a:rPr sz="2400" i="1" spc="7" baseline="13888" dirty="0">
                <a:latin typeface="Times New Roman"/>
                <a:cs typeface="Times New Roman"/>
              </a:rPr>
              <a:t>z</a:t>
            </a:r>
            <a:r>
              <a:rPr sz="950" i="1" spc="5" dirty="0">
                <a:latin typeface="Times New Roman"/>
                <a:cs typeface="Times New Roman"/>
              </a:rPr>
              <a:t>im	</a:t>
            </a:r>
            <a:r>
              <a:rPr sz="2400" i="1" spc="22" baseline="13888" dirty="0">
                <a:latin typeface="Times New Roman"/>
                <a:cs typeface="Times New Roman"/>
              </a:rPr>
              <a:t>z</a:t>
            </a:r>
            <a:r>
              <a:rPr sz="950" i="1" spc="15" dirty="0">
                <a:latin typeface="Times New Roman"/>
                <a:cs typeface="Times New Roman"/>
              </a:rPr>
              <a:t>ko</a:t>
            </a:r>
            <a:r>
              <a:rPr sz="950" i="1" spc="25" dirty="0">
                <a:latin typeface="Times New Roman"/>
                <a:cs typeface="Times New Roman"/>
              </a:rPr>
              <a:t> </a:t>
            </a:r>
            <a:r>
              <a:rPr sz="2400" spc="15" baseline="13888" dirty="0">
                <a:latin typeface="Symbol"/>
                <a:cs typeface="Symbol"/>
              </a:rPr>
              <a:t></a:t>
            </a:r>
            <a:r>
              <a:rPr sz="2400" spc="37" baseline="13888" dirty="0">
                <a:latin typeface="Times New Roman"/>
                <a:cs typeface="Times New Roman"/>
              </a:rPr>
              <a:t> </a:t>
            </a:r>
            <a:r>
              <a:rPr sz="2400" i="1" spc="22" baseline="13888" dirty="0">
                <a:latin typeface="Times New Roman"/>
                <a:cs typeface="Times New Roman"/>
              </a:rPr>
              <a:t>z</a:t>
            </a:r>
            <a:r>
              <a:rPr sz="950" i="1" spc="15" dirty="0">
                <a:latin typeface="Times New Roman"/>
                <a:cs typeface="Times New Roman"/>
              </a:rPr>
              <a:t>km</a:t>
            </a:r>
            <a:endParaRPr sz="950">
              <a:latin typeface="Times New Roman"/>
              <a:cs typeface="Times New Roman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1005864" y="3650000"/>
            <a:ext cx="2001520" cy="1351915"/>
            <a:chOff x="1005864" y="3650000"/>
            <a:chExt cx="2001520" cy="1351915"/>
          </a:xfrm>
        </p:grpSpPr>
        <p:sp>
          <p:nvSpPr>
            <p:cNvPr id="24" name="object 24"/>
            <p:cNvSpPr/>
            <p:nvPr/>
          </p:nvSpPr>
          <p:spPr>
            <a:xfrm>
              <a:off x="2913887" y="3881623"/>
              <a:ext cx="0" cy="227329"/>
            </a:xfrm>
            <a:custGeom>
              <a:avLst/>
              <a:gdLst/>
              <a:ahLst/>
              <a:cxnLst/>
              <a:rect l="l" t="t" r="r" b="b"/>
              <a:pathLst>
                <a:path h="227329">
                  <a:moveTo>
                    <a:pt x="0" y="0"/>
                  </a:moveTo>
                  <a:lnTo>
                    <a:pt x="0" y="227075"/>
                  </a:lnTo>
                </a:path>
              </a:pathLst>
            </a:custGeom>
            <a:ln w="253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697480" y="3994399"/>
              <a:ext cx="216535" cy="0"/>
            </a:xfrm>
            <a:custGeom>
              <a:avLst/>
              <a:gdLst/>
              <a:ahLst/>
              <a:cxnLst/>
              <a:rect l="l" t="t" r="r" b="b"/>
              <a:pathLst>
                <a:path w="216535">
                  <a:moveTo>
                    <a:pt x="0" y="0"/>
                  </a:moveTo>
                  <a:lnTo>
                    <a:pt x="216407" y="0"/>
                  </a:lnTo>
                </a:path>
              </a:pathLst>
            </a:custGeom>
            <a:ln w="60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19424" y="3650000"/>
              <a:ext cx="187402" cy="18130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68168" y="3680455"/>
              <a:ext cx="73151" cy="310896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1784604" y="3994399"/>
              <a:ext cx="445134" cy="0"/>
            </a:xfrm>
            <a:custGeom>
              <a:avLst/>
              <a:gdLst/>
              <a:ahLst/>
              <a:cxnLst/>
              <a:rect l="l" t="t" r="r" b="b"/>
              <a:pathLst>
                <a:path w="445135">
                  <a:moveTo>
                    <a:pt x="0" y="0"/>
                  </a:moveTo>
                  <a:lnTo>
                    <a:pt x="216407" y="0"/>
                  </a:lnTo>
                  <a:lnTo>
                    <a:pt x="445007" y="0"/>
                  </a:lnTo>
                </a:path>
              </a:pathLst>
            </a:custGeom>
            <a:ln w="60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001011" y="3880099"/>
              <a:ext cx="0" cy="342900"/>
            </a:xfrm>
            <a:custGeom>
              <a:avLst/>
              <a:gdLst/>
              <a:ahLst/>
              <a:cxnLst/>
              <a:rect l="l" t="t" r="r" b="b"/>
              <a:pathLst>
                <a:path h="342900">
                  <a:moveTo>
                    <a:pt x="0" y="0"/>
                  </a:moveTo>
                  <a:lnTo>
                    <a:pt x="0" y="342899"/>
                  </a:lnTo>
                </a:path>
              </a:pathLst>
            </a:custGeom>
            <a:ln w="253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088136" y="3938011"/>
              <a:ext cx="1597660" cy="1061085"/>
            </a:xfrm>
            <a:custGeom>
              <a:avLst/>
              <a:gdLst/>
              <a:ahLst/>
              <a:cxnLst/>
              <a:rect l="l" t="t" r="r" b="b"/>
              <a:pathLst>
                <a:path w="1597660" h="1061085">
                  <a:moveTo>
                    <a:pt x="912875" y="170687"/>
                  </a:moveTo>
                  <a:lnTo>
                    <a:pt x="1027175" y="170687"/>
                  </a:lnTo>
                  <a:lnTo>
                    <a:pt x="1027175" y="292607"/>
                  </a:lnTo>
                </a:path>
                <a:path w="1597660" h="1061085">
                  <a:moveTo>
                    <a:pt x="1027175" y="170687"/>
                  </a:moveTo>
                  <a:lnTo>
                    <a:pt x="1027175" y="981455"/>
                  </a:lnTo>
                </a:path>
                <a:path w="1597660" h="1061085">
                  <a:moveTo>
                    <a:pt x="1027175" y="170687"/>
                  </a:moveTo>
                  <a:lnTo>
                    <a:pt x="912875" y="170687"/>
                  </a:lnTo>
                </a:path>
                <a:path w="1597660" h="1061085">
                  <a:moveTo>
                    <a:pt x="844295" y="970787"/>
                  </a:moveTo>
                  <a:lnTo>
                    <a:pt x="1255775" y="970787"/>
                  </a:lnTo>
                </a:path>
                <a:path w="1597660" h="1061085">
                  <a:moveTo>
                    <a:pt x="935735" y="1014983"/>
                  </a:moveTo>
                  <a:lnTo>
                    <a:pt x="1164335" y="1014983"/>
                  </a:lnTo>
                </a:path>
                <a:path w="1597660" h="1061085">
                  <a:moveTo>
                    <a:pt x="958595" y="1060703"/>
                  </a:moveTo>
                  <a:lnTo>
                    <a:pt x="1095755" y="1060703"/>
                  </a:lnTo>
                </a:path>
                <a:path w="1597660" h="1061085">
                  <a:moveTo>
                    <a:pt x="1141475" y="0"/>
                  </a:moveTo>
                  <a:lnTo>
                    <a:pt x="1141475" y="114299"/>
                  </a:lnTo>
                  <a:lnTo>
                    <a:pt x="1597151" y="114299"/>
                  </a:lnTo>
                  <a:lnTo>
                    <a:pt x="1597151" y="0"/>
                  </a:lnTo>
                  <a:lnTo>
                    <a:pt x="1141475" y="0"/>
                  </a:lnTo>
                  <a:close/>
                </a:path>
                <a:path w="1597660" h="1061085">
                  <a:moveTo>
                    <a:pt x="0" y="56387"/>
                  </a:moveTo>
                  <a:lnTo>
                    <a:pt x="227075" y="56387"/>
                  </a:lnTo>
                </a:path>
              </a:pathLst>
            </a:custGeom>
            <a:ln w="60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088136" y="3880099"/>
              <a:ext cx="0" cy="228600"/>
            </a:xfrm>
            <a:custGeom>
              <a:avLst/>
              <a:gdLst/>
              <a:ahLst/>
              <a:cxnLst/>
              <a:rect l="l" t="t" r="r" b="b"/>
              <a:pathLst>
                <a:path h="228600">
                  <a:moveTo>
                    <a:pt x="0" y="0"/>
                  </a:moveTo>
                  <a:lnTo>
                    <a:pt x="0" y="228599"/>
                  </a:lnTo>
                </a:path>
              </a:pathLst>
            </a:custGeom>
            <a:ln w="253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05864" y="3675908"/>
              <a:ext cx="166066" cy="181306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91184" y="3706363"/>
              <a:ext cx="12191" cy="310896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1315212" y="3938011"/>
              <a:ext cx="457200" cy="113030"/>
            </a:xfrm>
            <a:custGeom>
              <a:avLst/>
              <a:gdLst/>
              <a:ahLst/>
              <a:cxnLst/>
              <a:rect l="l" t="t" r="r" b="b"/>
              <a:pathLst>
                <a:path w="457200" h="113029">
                  <a:moveTo>
                    <a:pt x="0" y="0"/>
                  </a:moveTo>
                  <a:lnTo>
                    <a:pt x="0" y="112775"/>
                  </a:lnTo>
                  <a:lnTo>
                    <a:pt x="457199" y="112775"/>
                  </a:lnTo>
                  <a:lnTo>
                    <a:pt x="457199" y="0"/>
                  </a:lnTo>
                  <a:lnTo>
                    <a:pt x="0" y="0"/>
                  </a:lnTo>
                  <a:close/>
                </a:path>
              </a:pathLst>
            </a:custGeom>
            <a:ln w="60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29408" y="3675908"/>
              <a:ext cx="188926" cy="181306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96440" y="3732271"/>
              <a:ext cx="109727" cy="233172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13332" y="3787135"/>
              <a:ext cx="231648" cy="310896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407920" y="3787135"/>
              <a:ext cx="268224" cy="310896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174748" y="4443979"/>
              <a:ext cx="280416" cy="105155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467356" y="4474459"/>
              <a:ext cx="68580" cy="4419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551176" y="4443979"/>
              <a:ext cx="68579" cy="105155"/>
            </a:xfrm>
            <a:prstGeom prst="rect">
              <a:avLst/>
            </a:prstGeom>
          </p:spPr>
        </p:pic>
      </p:grpSp>
      <p:grpSp>
        <p:nvGrpSpPr>
          <p:cNvPr id="42" name="object 42"/>
          <p:cNvGrpSpPr/>
          <p:nvPr/>
        </p:nvGrpSpPr>
        <p:grpSpPr>
          <a:xfrm>
            <a:off x="4377042" y="3640945"/>
            <a:ext cx="634365" cy="1358265"/>
            <a:chOff x="4377042" y="3640945"/>
            <a:chExt cx="634365" cy="1358265"/>
          </a:xfrm>
        </p:grpSpPr>
        <p:sp>
          <p:nvSpPr>
            <p:cNvPr id="43" name="object 43"/>
            <p:cNvSpPr/>
            <p:nvPr/>
          </p:nvSpPr>
          <p:spPr>
            <a:xfrm>
              <a:off x="4471415" y="3846571"/>
              <a:ext cx="0" cy="338455"/>
            </a:xfrm>
            <a:custGeom>
              <a:avLst/>
              <a:gdLst/>
              <a:ahLst/>
              <a:cxnLst/>
              <a:rect l="l" t="t" r="r" b="b"/>
              <a:pathLst>
                <a:path h="338454">
                  <a:moveTo>
                    <a:pt x="0" y="0"/>
                  </a:moveTo>
                  <a:lnTo>
                    <a:pt x="0" y="338327"/>
                  </a:lnTo>
                </a:path>
              </a:pathLst>
            </a:custGeom>
            <a:ln w="374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471415" y="3982207"/>
              <a:ext cx="535305" cy="337185"/>
            </a:xfrm>
            <a:custGeom>
              <a:avLst/>
              <a:gdLst/>
              <a:ahLst/>
              <a:cxnLst/>
              <a:rect l="l" t="t" r="r" b="b"/>
              <a:pathLst>
                <a:path w="535304" h="337185">
                  <a:moveTo>
                    <a:pt x="0" y="0"/>
                  </a:moveTo>
                  <a:lnTo>
                    <a:pt x="534923" y="0"/>
                  </a:lnTo>
                </a:path>
                <a:path w="535304" h="337185">
                  <a:moveTo>
                    <a:pt x="27431" y="100583"/>
                  </a:moveTo>
                  <a:lnTo>
                    <a:pt x="248411" y="100583"/>
                  </a:lnTo>
                  <a:lnTo>
                    <a:pt x="248411" y="336803"/>
                  </a:lnTo>
                </a:path>
              </a:pathLst>
            </a:custGeom>
            <a:ln w="89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377042" y="3640945"/>
              <a:ext cx="176554" cy="178078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4584191" y="4724395"/>
              <a:ext cx="269875" cy="269875"/>
            </a:xfrm>
            <a:custGeom>
              <a:avLst/>
              <a:gdLst/>
              <a:ahLst/>
              <a:cxnLst/>
              <a:rect l="l" t="t" r="r" b="b"/>
              <a:pathLst>
                <a:path w="269875" h="269875">
                  <a:moveTo>
                    <a:pt x="135635" y="0"/>
                  </a:moveTo>
                  <a:lnTo>
                    <a:pt x="135635" y="236219"/>
                  </a:lnTo>
                </a:path>
                <a:path w="269875" h="269875">
                  <a:moveTo>
                    <a:pt x="0" y="236219"/>
                  </a:moveTo>
                  <a:lnTo>
                    <a:pt x="269747" y="236219"/>
                  </a:lnTo>
                </a:path>
                <a:path w="269875" h="269875">
                  <a:moveTo>
                    <a:pt x="102107" y="269747"/>
                  </a:moveTo>
                  <a:lnTo>
                    <a:pt x="185927" y="269747"/>
                  </a:lnTo>
                </a:path>
              </a:pathLst>
            </a:custGeom>
            <a:ln w="89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7" name="object 47"/>
          <p:cNvGrpSpPr/>
          <p:nvPr/>
        </p:nvGrpSpPr>
        <p:grpSpPr>
          <a:xfrm>
            <a:off x="5406961" y="3637898"/>
            <a:ext cx="587375" cy="1361440"/>
            <a:chOff x="5406961" y="3637898"/>
            <a:chExt cx="587375" cy="1361440"/>
          </a:xfrm>
        </p:grpSpPr>
        <p:sp>
          <p:nvSpPr>
            <p:cNvPr id="48" name="object 48"/>
            <p:cNvSpPr/>
            <p:nvPr/>
          </p:nvSpPr>
          <p:spPr>
            <a:xfrm>
              <a:off x="5916167" y="3846571"/>
              <a:ext cx="0" cy="338455"/>
            </a:xfrm>
            <a:custGeom>
              <a:avLst/>
              <a:gdLst/>
              <a:ahLst/>
              <a:cxnLst/>
              <a:rect l="l" t="t" r="r" b="b"/>
              <a:pathLst>
                <a:path h="338454">
                  <a:moveTo>
                    <a:pt x="0" y="0"/>
                  </a:moveTo>
                  <a:lnTo>
                    <a:pt x="0" y="338327"/>
                  </a:lnTo>
                </a:path>
              </a:pathLst>
            </a:custGeom>
            <a:ln w="374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411723" y="3982207"/>
              <a:ext cx="504825" cy="1012190"/>
            </a:xfrm>
            <a:custGeom>
              <a:avLst/>
              <a:gdLst/>
              <a:ahLst/>
              <a:cxnLst/>
              <a:rect l="l" t="t" r="r" b="b"/>
              <a:pathLst>
                <a:path w="504825" h="1012189">
                  <a:moveTo>
                    <a:pt x="0" y="0"/>
                  </a:moveTo>
                  <a:lnTo>
                    <a:pt x="504443" y="0"/>
                  </a:lnTo>
                </a:path>
                <a:path w="504825" h="1012189">
                  <a:moveTo>
                    <a:pt x="504443" y="100583"/>
                  </a:moveTo>
                  <a:lnTo>
                    <a:pt x="353567" y="100583"/>
                  </a:lnTo>
                  <a:lnTo>
                    <a:pt x="353567" y="329183"/>
                  </a:lnTo>
                </a:path>
                <a:path w="504825" h="1012189">
                  <a:moveTo>
                    <a:pt x="252983" y="742187"/>
                  </a:moveTo>
                  <a:lnTo>
                    <a:pt x="422147" y="742187"/>
                  </a:lnTo>
                  <a:lnTo>
                    <a:pt x="422147" y="336803"/>
                  </a:lnTo>
                  <a:lnTo>
                    <a:pt x="252983" y="336803"/>
                  </a:lnTo>
                  <a:lnTo>
                    <a:pt x="252983" y="742187"/>
                  </a:lnTo>
                  <a:close/>
                </a:path>
                <a:path w="504825" h="1012189">
                  <a:moveTo>
                    <a:pt x="336803" y="742187"/>
                  </a:moveTo>
                  <a:lnTo>
                    <a:pt x="336803" y="978407"/>
                  </a:lnTo>
                </a:path>
                <a:path w="504825" h="1012189">
                  <a:moveTo>
                    <a:pt x="202691" y="978407"/>
                  </a:moveTo>
                  <a:lnTo>
                    <a:pt x="472439" y="978407"/>
                  </a:lnTo>
                </a:path>
                <a:path w="504825" h="1012189">
                  <a:moveTo>
                    <a:pt x="303275" y="1011935"/>
                  </a:moveTo>
                  <a:lnTo>
                    <a:pt x="387095" y="1011935"/>
                  </a:lnTo>
                </a:path>
              </a:pathLst>
            </a:custGeom>
            <a:ln w="89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817222" y="3637898"/>
              <a:ext cx="176554" cy="178078"/>
            </a:xfrm>
            <a:prstGeom prst="rect">
              <a:avLst/>
            </a:prstGeom>
          </p:spPr>
        </p:pic>
      </p:grpSp>
      <p:sp>
        <p:nvSpPr>
          <p:cNvPr id="51" name="object 51"/>
          <p:cNvSpPr txBox="1"/>
          <p:nvPr/>
        </p:nvSpPr>
        <p:spPr>
          <a:xfrm>
            <a:off x="5853173" y="3615947"/>
            <a:ext cx="9715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10" dirty="0">
                <a:latin typeface="Microsoft Sans Serif"/>
                <a:cs typeface="Microsoft Sans Serif"/>
              </a:rPr>
              <a:t>k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473954" y="3617471"/>
            <a:ext cx="5778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-5" dirty="0">
                <a:latin typeface="Microsoft Sans Serif"/>
                <a:cs typeface="Microsoft Sans Serif"/>
              </a:rPr>
              <a:t>i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915913" y="3683002"/>
            <a:ext cx="713740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5" dirty="0">
                <a:latin typeface="Microsoft Sans Serif"/>
                <a:cs typeface="Microsoft Sans Serif"/>
              </a:rPr>
              <a:t>Zik=infinito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4067046" y="4393186"/>
            <a:ext cx="546100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10" dirty="0">
                <a:latin typeface="Microsoft Sans Serif"/>
                <a:cs typeface="Microsoft Sans Serif"/>
              </a:rPr>
              <a:t>Z</a:t>
            </a:r>
            <a:r>
              <a:rPr sz="1100" spc="-5" dirty="0">
                <a:latin typeface="Microsoft Sans Serif"/>
                <a:cs typeface="Microsoft Sans Serif"/>
              </a:rPr>
              <a:t>i</a:t>
            </a:r>
            <a:r>
              <a:rPr sz="1100" spc="10" dirty="0">
                <a:latin typeface="Microsoft Sans Serif"/>
                <a:cs typeface="Microsoft Sans Serif"/>
              </a:rPr>
              <a:t>o</a:t>
            </a:r>
            <a:r>
              <a:rPr sz="1100" spc="15" dirty="0">
                <a:latin typeface="Microsoft Sans Serif"/>
                <a:cs typeface="Microsoft Sans Serif"/>
              </a:rPr>
              <a:t>=</a:t>
            </a:r>
            <a:r>
              <a:rPr sz="1100" spc="10" dirty="0">
                <a:latin typeface="Microsoft Sans Serif"/>
                <a:cs typeface="Microsoft Sans Serif"/>
              </a:rPr>
              <a:t>Z</a:t>
            </a:r>
            <a:r>
              <a:rPr sz="1100" spc="-5" dirty="0">
                <a:latin typeface="Microsoft Sans Serif"/>
                <a:cs typeface="Microsoft Sans Serif"/>
              </a:rPr>
              <a:t>i</a:t>
            </a:r>
            <a:r>
              <a:rPr sz="1100" spc="20" dirty="0">
                <a:latin typeface="Microsoft Sans Serif"/>
                <a:cs typeface="Microsoft Sans Serif"/>
              </a:rPr>
              <a:t>m</a:t>
            </a:r>
            <a:endParaRPr sz="1100">
              <a:latin typeface="Microsoft Sans Serif"/>
              <a:cs typeface="Microsoft Sans Serif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4630026" y="3942864"/>
            <a:ext cx="407034" cy="769620"/>
            <a:chOff x="4630026" y="3942864"/>
            <a:chExt cx="407034" cy="769620"/>
          </a:xfrm>
        </p:grpSpPr>
        <p:sp>
          <p:nvSpPr>
            <p:cNvPr id="56" name="object 56"/>
            <p:cNvSpPr/>
            <p:nvPr/>
          </p:nvSpPr>
          <p:spPr>
            <a:xfrm>
              <a:off x="4634483" y="4302247"/>
              <a:ext cx="169545" cy="405765"/>
            </a:xfrm>
            <a:custGeom>
              <a:avLst/>
              <a:gdLst/>
              <a:ahLst/>
              <a:cxnLst/>
              <a:rect l="l" t="t" r="r" b="b"/>
              <a:pathLst>
                <a:path w="169545" h="405764">
                  <a:moveTo>
                    <a:pt x="0" y="405383"/>
                  </a:moveTo>
                  <a:lnTo>
                    <a:pt x="169163" y="405383"/>
                  </a:lnTo>
                  <a:lnTo>
                    <a:pt x="169163" y="0"/>
                  </a:lnTo>
                  <a:lnTo>
                    <a:pt x="0" y="0"/>
                  </a:lnTo>
                  <a:lnTo>
                    <a:pt x="0" y="405383"/>
                  </a:lnTo>
                  <a:close/>
                </a:path>
              </a:pathLst>
            </a:custGeom>
            <a:ln w="89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960901" y="3942864"/>
              <a:ext cx="75636" cy="75636"/>
            </a:xfrm>
            <a:prstGeom prst="rect">
              <a:avLst/>
            </a:prstGeom>
          </p:spPr>
        </p:pic>
      </p:grpSp>
      <p:sp>
        <p:nvSpPr>
          <p:cNvPr id="58" name="object 58"/>
          <p:cNvSpPr txBox="1"/>
          <p:nvPr/>
        </p:nvSpPr>
        <p:spPr>
          <a:xfrm>
            <a:off x="5885177" y="4373374"/>
            <a:ext cx="624840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10" dirty="0">
                <a:latin typeface="Microsoft Sans Serif"/>
                <a:cs typeface="Microsoft Sans Serif"/>
              </a:rPr>
              <a:t>Zko=Zkm</a:t>
            </a:r>
            <a:endParaRPr sz="1100">
              <a:latin typeface="Microsoft Sans Serif"/>
              <a:cs typeface="Microsoft Sans Serif"/>
            </a:endParaRPr>
          </a:p>
        </p:txBody>
      </p:sp>
      <p:pic>
        <p:nvPicPr>
          <p:cNvPr id="59" name="object 5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399813" y="3942864"/>
            <a:ext cx="75636" cy="75636"/>
          </a:xfrm>
          <a:prstGeom prst="rect">
            <a:avLst/>
          </a:prstGeom>
        </p:spPr>
      </p:pic>
      <p:sp>
        <p:nvSpPr>
          <p:cNvPr id="60" name="object 60"/>
          <p:cNvSpPr txBox="1"/>
          <p:nvPr/>
        </p:nvSpPr>
        <p:spPr>
          <a:xfrm>
            <a:off x="681226" y="5231386"/>
            <a:ext cx="6197600" cy="6337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30480" algn="just">
              <a:lnSpc>
                <a:spcPct val="106900"/>
              </a:lnSpc>
            </a:pPr>
            <a:r>
              <a:rPr sz="1200" spc="-5" dirty="0">
                <a:latin typeface="Comic Sans MS"/>
                <a:cs typeface="Comic Sans MS"/>
              </a:rPr>
              <a:t>Cuanto más se acerque el nodo m al nodo i, el ctocto se acerca </a:t>
            </a:r>
            <a:r>
              <a:rPr sz="1200" spc="-10" dirty="0">
                <a:latin typeface="Comic Sans MS"/>
                <a:cs typeface="Comic Sans MS"/>
              </a:rPr>
              <a:t>más </a:t>
            </a:r>
            <a:r>
              <a:rPr sz="1200" spc="-5" dirty="0">
                <a:latin typeface="Comic Sans MS"/>
                <a:cs typeface="Comic Sans MS"/>
              </a:rPr>
              <a:t>a la </a:t>
            </a:r>
            <a:r>
              <a:rPr sz="1200" dirty="0">
                <a:latin typeface="Comic Sans MS"/>
                <a:cs typeface="Comic Sans MS"/>
              </a:rPr>
              <a:t>barra </a:t>
            </a:r>
            <a:r>
              <a:rPr sz="1200" spc="-5" dirty="0">
                <a:latin typeface="Comic Sans MS"/>
                <a:cs typeface="Comic Sans MS"/>
              </a:rPr>
              <a:t>i. Cuando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coincide con i, el ctocto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está en la barra i y el valor de </a:t>
            </a:r>
            <a:r>
              <a:rPr sz="1400" spc="-10" dirty="0">
                <a:latin typeface="Times New Roman"/>
                <a:cs typeface="Times New Roman"/>
              </a:rPr>
              <a:t>Z</a:t>
            </a:r>
            <a:r>
              <a:rPr sz="1350" spc="-15" baseline="-12345" dirty="0">
                <a:latin typeface="Times New Roman"/>
                <a:cs typeface="Times New Roman"/>
              </a:rPr>
              <a:t>io</a:t>
            </a:r>
            <a:r>
              <a:rPr sz="1350" spc="315" baseline="-123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 cero. El circuito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resulta: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755459" y="6257602"/>
            <a:ext cx="2145030" cy="1205865"/>
            <a:chOff x="755459" y="6257602"/>
            <a:chExt cx="2145030" cy="1205865"/>
          </a:xfrm>
        </p:grpSpPr>
        <p:sp>
          <p:nvSpPr>
            <p:cNvPr id="62" name="object 62"/>
            <p:cNvSpPr/>
            <p:nvPr/>
          </p:nvSpPr>
          <p:spPr>
            <a:xfrm>
              <a:off x="2886455" y="6271255"/>
              <a:ext cx="0" cy="242570"/>
            </a:xfrm>
            <a:custGeom>
              <a:avLst/>
              <a:gdLst/>
              <a:ahLst/>
              <a:cxnLst/>
              <a:rect l="l" t="t" r="r" b="b"/>
              <a:pathLst>
                <a:path h="242570">
                  <a:moveTo>
                    <a:pt x="0" y="0"/>
                  </a:moveTo>
                  <a:lnTo>
                    <a:pt x="0" y="242315"/>
                  </a:lnTo>
                </a:path>
              </a:pathLst>
            </a:custGeom>
            <a:ln w="270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758951" y="6330691"/>
              <a:ext cx="2127885" cy="1129665"/>
            </a:xfrm>
            <a:custGeom>
              <a:avLst/>
              <a:gdLst/>
              <a:ahLst/>
              <a:cxnLst/>
              <a:rect l="l" t="t" r="r" b="b"/>
              <a:pathLst>
                <a:path w="2127885" h="1129665">
                  <a:moveTo>
                    <a:pt x="1897379" y="60959"/>
                  </a:moveTo>
                  <a:lnTo>
                    <a:pt x="2127503" y="60959"/>
                  </a:lnTo>
                </a:path>
                <a:path w="2127885" h="1129665">
                  <a:moveTo>
                    <a:pt x="0" y="60959"/>
                  </a:moveTo>
                  <a:lnTo>
                    <a:pt x="915923" y="60959"/>
                  </a:lnTo>
                </a:path>
                <a:path w="2127885" h="1129665">
                  <a:moveTo>
                    <a:pt x="925067" y="60959"/>
                  </a:moveTo>
                  <a:lnTo>
                    <a:pt x="1155191" y="60959"/>
                  </a:lnTo>
                  <a:lnTo>
                    <a:pt x="1399031" y="60959"/>
                  </a:lnTo>
                </a:path>
                <a:path w="2127885" h="1129665">
                  <a:moveTo>
                    <a:pt x="1399031" y="0"/>
                  </a:moveTo>
                  <a:lnTo>
                    <a:pt x="1399031" y="121919"/>
                  </a:lnTo>
                  <a:lnTo>
                    <a:pt x="1885187" y="121919"/>
                  </a:lnTo>
                  <a:lnTo>
                    <a:pt x="1885187" y="0"/>
                  </a:lnTo>
                  <a:lnTo>
                    <a:pt x="1399031" y="0"/>
                  </a:lnTo>
                  <a:close/>
                </a:path>
                <a:path w="2127885" h="1129665">
                  <a:moveTo>
                    <a:pt x="103631" y="182879"/>
                  </a:moveTo>
                  <a:lnTo>
                    <a:pt x="225551" y="182879"/>
                  </a:lnTo>
                  <a:lnTo>
                    <a:pt x="225551" y="312419"/>
                  </a:lnTo>
                </a:path>
                <a:path w="2127885" h="1129665">
                  <a:moveTo>
                    <a:pt x="225551" y="182879"/>
                  </a:moveTo>
                  <a:lnTo>
                    <a:pt x="225551" y="1043939"/>
                  </a:lnTo>
                </a:path>
                <a:path w="2127885" h="1129665">
                  <a:moveTo>
                    <a:pt x="121919" y="182879"/>
                  </a:moveTo>
                  <a:lnTo>
                    <a:pt x="0" y="182879"/>
                  </a:lnTo>
                </a:path>
                <a:path w="2127885" h="1129665">
                  <a:moveTo>
                    <a:pt x="30479" y="1031747"/>
                  </a:moveTo>
                  <a:lnTo>
                    <a:pt x="467867" y="1031747"/>
                  </a:lnTo>
                </a:path>
                <a:path w="2127885" h="1129665">
                  <a:moveTo>
                    <a:pt x="128015" y="1080515"/>
                  </a:moveTo>
                  <a:lnTo>
                    <a:pt x="371855" y="1080515"/>
                  </a:lnTo>
                </a:path>
                <a:path w="2127885" h="1129665">
                  <a:moveTo>
                    <a:pt x="152399" y="1129283"/>
                  </a:moveTo>
                  <a:lnTo>
                    <a:pt x="298703" y="1129283"/>
                  </a:lnTo>
                </a:path>
              </a:pathLst>
            </a:custGeom>
            <a:ln w="64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4" name="object 6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54792" y="6051627"/>
            <a:ext cx="175603" cy="195415"/>
          </a:xfrm>
          <a:prstGeom prst="rect">
            <a:avLst/>
          </a:prstGeom>
        </p:spPr>
      </p:pic>
      <p:sp>
        <p:nvSpPr>
          <p:cNvPr id="65" name="object 65"/>
          <p:cNvSpPr txBox="1"/>
          <p:nvPr/>
        </p:nvSpPr>
        <p:spPr>
          <a:xfrm>
            <a:off x="921511" y="6029961"/>
            <a:ext cx="59690" cy="2101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200" spc="-5" dirty="0">
                <a:latin typeface="Microsoft Sans Serif"/>
                <a:cs typeface="Microsoft Sans Serif"/>
              </a:rPr>
              <a:t>i</a:t>
            </a:r>
            <a:endParaRPr sz="1200">
              <a:latin typeface="Microsoft Sans Serif"/>
              <a:cs typeface="Microsoft Sans Serif"/>
            </a:endParaRPr>
          </a:p>
        </p:txBody>
      </p:sp>
      <p:pic>
        <p:nvPicPr>
          <p:cNvPr id="66" name="object 66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785700" y="6024195"/>
            <a:ext cx="201511" cy="193891"/>
          </a:xfrm>
          <a:prstGeom prst="rect">
            <a:avLst/>
          </a:prstGeom>
        </p:spPr>
      </p:pic>
      <p:sp>
        <p:nvSpPr>
          <p:cNvPr id="67" name="object 67"/>
          <p:cNvSpPr txBox="1"/>
          <p:nvPr/>
        </p:nvSpPr>
        <p:spPr>
          <a:xfrm>
            <a:off x="2815842" y="6001005"/>
            <a:ext cx="102870" cy="2101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200" spc="5" dirty="0">
                <a:latin typeface="Microsoft Sans Serif"/>
                <a:cs typeface="Microsoft Sans Serif"/>
              </a:rPr>
              <a:t>k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2363215" y="6135117"/>
            <a:ext cx="264160" cy="1739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950" dirty="0">
                <a:latin typeface="Microsoft Sans Serif"/>
                <a:cs typeface="Microsoft Sans Serif"/>
              </a:rPr>
              <a:t>Zk</a:t>
            </a:r>
            <a:r>
              <a:rPr sz="950" spc="15" dirty="0">
                <a:latin typeface="Microsoft Sans Serif"/>
                <a:cs typeface="Microsoft Sans Serif"/>
              </a:rPr>
              <a:t>m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1081531" y="6749289"/>
            <a:ext cx="411480" cy="1739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950" spc="5" dirty="0">
                <a:latin typeface="Microsoft Sans Serif"/>
                <a:cs typeface="Microsoft Sans Serif"/>
              </a:rPr>
              <a:t>Zmo=</a:t>
            </a:r>
            <a:r>
              <a:rPr sz="950" spc="10" dirty="0">
                <a:latin typeface="Microsoft Sans Serif"/>
                <a:cs typeface="Microsoft Sans Serif"/>
              </a:rPr>
              <a:t>0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758951" y="6312403"/>
            <a:ext cx="0" cy="242570"/>
          </a:xfrm>
          <a:custGeom>
            <a:avLst/>
            <a:gdLst/>
            <a:ahLst/>
            <a:cxnLst/>
            <a:rect l="l" t="t" r="r" b="b"/>
            <a:pathLst>
              <a:path h="242570">
                <a:moveTo>
                  <a:pt x="0" y="0"/>
                </a:moveTo>
                <a:lnTo>
                  <a:pt x="0" y="242315"/>
                </a:lnTo>
              </a:path>
            </a:pathLst>
          </a:custGeom>
          <a:ln w="270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1" name="object 71"/>
          <p:cNvGrpSpPr/>
          <p:nvPr/>
        </p:nvGrpSpPr>
        <p:grpSpPr>
          <a:xfrm>
            <a:off x="4207764" y="5992187"/>
            <a:ext cx="2261870" cy="1466850"/>
            <a:chOff x="4207764" y="5992187"/>
            <a:chExt cx="2261870" cy="1466850"/>
          </a:xfrm>
        </p:grpSpPr>
        <p:sp>
          <p:nvSpPr>
            <p:cNvPr id="72" name="object 72"/>
            <p:cNvSpPr/>
            <p:nvPr/>
          </p:nvSpPr>
          <p:spPr>
            <a:xfrm>
              <a:off x="4322063" y="6214866"/>
              <a:ext cx="0" cy="360045"/>
            </a:xfrm>
            <a:custGeom>
              <a:avLst/>
              <a:gdLst/>
              <a:ahLst/>
              <a:cxnLst/>
              <a:rect l="l" t="t" r="r" b="b"/>
              <a:pathLst>
                <a:path h="360045">
                  <a:moveTo>
                    <a:pt x="0" y="0"/>
                  </a:moveTo>
                  <a:lnTo>
                    <a:pt x="0" y="359663"/>
                  </a:lnTo>
                </a:path>
              </a:pathLst>
            </a:custGeom>
            <a:ln w="398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322063" y="6359646"/>
              <a:ext cx="568960" cy="1094740"/>
            </a:xfrm>
            <a:custGeom>
              <a:avLst/>
              <a:gdLst/>
              <a:ahLst/>
              <a:cxnLst/>
              <a:rect l="l" t="t" r="r" b="b"/>
              <a:pathLst>
                <a:path w="568960" h="1094740">
                  <a:moveTo>
                    <a:pt x="0" y="0"/>
                  </a:moveTo>
                  <a:lnTo>
                    <a:pt x="568451" y="0"/>
                  </a:lnTo>
                </a:path>
                <a:path w="568960" h="1094740">
                  <a:moveTo>
                    <a:pt x="28955" y="106679"/>
                  </a:moveTo>
                  <a:lnTo>
                    <a:pt x="164591" y="106679"/>
                  </a:lnTo>
                  <a:lnTo>
                    <a:pt x="164591" y="1075943"/>
                  </a:lnTo>
                </a:path>
                <a:path w="568960" h="1094740">
                  <a:moveTo>
                    <a:pt x="21335" y="1059179"/>
                  </a:moveTo>
                  <a:lnTo>
                    <a:pt x="309371" y="1059179"/>
                  </a:lnTo>
                </a:path>
                <a:path w="568960" h="1094740">
                  <a:moveTo>
                    <a:pt x="129539" y="1094231"/>
                  </a:moveTo>
                  <a:lnTo>
                    <a:pt x="217931" y="1094231"/>
                  </a:lnTo>
                </a:path>
              </a:pathLst>
            </a:custGeom>
            <a:ln w="94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7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219780" y="5995235"/>
              <a:ext cx="189326" cy="189326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349496" y="6025890"/>
              <a:ext cx="24384" cy="329184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811268" y="6095994"/>
              <a:ext cx="207263" cy="329184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018532" y="6129522"/>
              <a:ext cx="71627" cy="45720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5861304" y="6214866"/>
              <a:ext cx="0" cy="360045"/>
            </a:xfrm>
            <a:custGeom>
              <a:avLst/>
              <a:gdLst/>
              <a:ahLst/>
              <a:cxnLst/>
              <a:rect l="l" t="t" r="r" b="b"/>
              <a:pathLst>
                <a:path h="360045">
                  <a:moveTo>
                    <a:pt x="0" y="0"/>
                  </a:moveTo>
                  <a:lnTo>
                    <a:pt x="0" y="359663"/>
                  </a:lnTo>
                </a:path>
              </a:pathLst>
            </a:custGeom>
            <a:ln w="398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5323331" y="6359646"/>
              <a:ext cx="538480" cy="1076325"/>
            </a:xfrm>
            <a:custGeom>
              <a:avLst/>
              <a:gdLst/>
              <a:ahLst/>
              <a:cxnLst/>
              <a:rect l="l" t="t" r="r" b="b"/>
              <a:pathLst>
                <a:path w="538479" h="1076325">
                  <a:moveTo>
                    <a:pt x="0" y="0"/>
                  </a:moveTo>
                  <a:lnTo>
                    <a:pt x="537971" y="0"/>
                  </a:lnTo>
                </a:path>
                <a:path w="538479" h="1076325">
                  <a:moveTo>
                    <a:pt x="537971" y="106679"/>
                  </a:moveTo>
                  <a:lnTo>
                    <a:pt x="376427" y="106679"/>
                  </a:lnTo>
                  <a:lnTo>
                    <a:pt x="376427" y="348995"/>
                  </a:lnTo>
                </a:path>
                <a:path w="538479" h="1076325">
                  <a:moveTo>
                    <a:pt x="269747" y="789431"/>
                  </a:moveTo>
                  <a:lnTo>
                    <a:pt x="448055" y="789431"/>
                  </a:lnTo>
                  <a:lnTo>
                    <a:pt x="448055" y="358139"/>
                  </a:lnTo>
                  <a:lnTo>
                    <a:pt x="269747" y="358139"/>
                  </a:lnTo>
                  <a:lnTo>
                    <a:pt x="269747" y="789431"/>
                  </a:lnTo>
                  <a:close/>
                </a:path>
                <a:path w="538479" h="1076325">
                  <a:moveTo>
                    <a:pt x="358139" y="789431"/>
                  </a:moveTo>
                  <a:lnTo>
                    <a:pt x="358139" y="1040891"/>
                  </a:lnTo>
                </a:path>
                <a:path w="538479" h="1076325">
                  <a:moveTo>
                    <a:pt x="214883" y="1040891"/>
                  </a:moveTo>
                  <a:lnTo>
                    <a:pt x="502919" y="1040891"/>
                  </a:lnTo>
                </a:path>
                <a:path w="538479" h="1076325">
                  <a:moveTo>
                    <a:pt x="323087" y="1075943"/>
                  </a:moveTo>
                  <a:lnTo>
                    <a:pt x="413003" y="1075943"/>
                  </a:lnTo>
                </a:path>
              </a:pathLst>
            </a:custGeom>
            <a:ln w="94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8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754448" y="5992187"/>
              <a:ext cx="189326" cy="189326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815584" y="6024366"/>
              <a:ext cx="73151" cy="329184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109972" y="6094470"/>
              <a:ext cx="426720" cy="338327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207764" y="6885426"/>
              <a:ext cx="71627" cy="45720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338828" y="6851898"/>
              <a:ext cx="73151" cy="333755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843016" y="6832086"/>
              <a:ext cx="245364" cy="111251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102096" y="6865614"/>
              <a:ext cx="71627" cy="45720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185916" y="6832086"/>
              <a:ext cx="283463" cy="109727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841750" y="6316976"/>
              <a:ext cx="82291" cy="80767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309618" y="6316976"/>
              <a:ext cx="82291" cy="80767"/>
            </a:xfrm>
            <a:prstGeom prst="rect">
              <a:avLst/>
            </a:prstGeom>
          </p:spPr>
        </p:pic>
      </p:grpSp>
      <p:pic>
        <p:nvPicPr>
          <p:cNvPr id="90" name="object 90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3948684" y="6851898"/>
            <a:ext cx="202691" cy="111251"/>
          </a:xfrm>
          <a:prstGeom prst="rect">
            <a:avLst/>
          </a:prstGeom>
        </p:spPr>
      </p:pic>
      <p:sp>
        <p:nvSpPr>
          <p:cNvPr id="91" name="object 91"/>
          <p:cNvSpPr txBox="1"/>
          <p:nvPr/>
        </p:nvSpPr>
        <p:spPr>
          <a:xfrm>
            <a:off x="706627" y="7697216"/>
            <a:ext cx="61468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sz="1200" dirty="0">
                <a:latin typeface="Comic Sans MS"/>
                <a:cs typeface="Comic Sans MS"/>
              </a:rPr>
              <a:t>Otra</a:t>
            </a:r>
            <a:r>
              <a:rPr sz="1200" spc="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forma</a:t>
            </a:r>
            <a:r>
              <a:rPr sz="1200" spc="6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ver</a:t>
            </a:r>
            <a:r>
              <a:rPr sz="1200" spc="8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esto</a:t>
            </a:r>
            <a:r>
              <a:rPr sz="1200" spc="7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</a:t>
            </a:r>
            <a:r>
              <a:rPr sz="1200" spc="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usando</a:t>
            </a:r>
            <a:r>
              <a:rPr sz="1200" spc="7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6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definición</a:t>
            </a:r>
            <a:r>
              <a:rPr sz="1200" spc="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impedancia</a:t>
            </a:r>
            <a:r>
              <a:rPr sz="1200" spc="65" dirty="0">
                <a:latin typeface="Comic Sans MS"/>
                <a:cs typeface="Comic Sans MS"/>
              </a:rPr>
              <a:t> </a:t>
            </a:r>
            <a:r>
              <a:rPr sz="1200" spc="5" dirty="0">
                <a:latin typeface="Comic Sans MS"/>
                <a:cs typeface="Comic Sans MS"/>
              </a:rPr>
              <a:t>de</a:t>
            </a:r>
            <a:r>
              <a:rPr sz="1200" spc="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transferencia</a:t>
            </a:r>
            <a:r>
              <a:rPr sz="1200" spc="6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cuadripolo.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92" name="object 92"/>
          <p:cNvSpPr/>
          <p:nvPr/>
        </p:nvSpPr>
        <p:spPr>
          <a:xfrm>
            <a:off x="1110995" y="9188194"/>
            <a:ext cx="251460" cy="0"/>
          </a:xfrm>
          <a:custGeom>
            <a:avLst/>
            <a:gdLst/>
            <a:ahLst/>
            <a:cxnLst/>
            <a:rect l="l" t="t" r="r" b="b"/>
            <a:pathLst>
              <a:path w="251459">
                <a:moveTo>
                  <a:pt x="0" y="0"/>
                </a:moveTo>
                <a:lnTo>
                  <a:pt x="251460" y="0"/>
                </a:lnTo>
              </a:path>
            </a:pathLst>
          </a:custGeom>
          <a:ln w="76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 txBox="1"/>
          <p:nvPr/>
        </p:nvSpPr>
        <p:spPr>
          <a:xfrm>
            <a:off x="1194307" y="9301679"/>
            <a:ext cx="156845" cy="1543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50" i="1" spc="-5" dirty="0">
                <a:latin typeface="Times New Roman"/>
                <a:cs typeface="Times New Roman"/>
              </a:rPr>
              <a:t>B</a:t>
            </a:r>
            <a:r>
              <a:rPr sz="850" i="1" spc="-114" dirty="0">
                <a:latin typeface="Times New Roman"/>
                <a:cs typeface="Times New Roman"/>
              </a:rPr>
              <a:t> </a:t>
            </a:r>
            <a:r>
              <a:rPr sz="850" spc="-5" dirty="0">
                <a:latin typeface="Times New Roman"/>
                <a:cs typeface="Times New Roman"/>
              </a:rPr>
              <a:t>2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923544" y="8925024"/>
            <a:ext cx="443865" cy="2457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175" spc="-7" baseline="-34482" dirty="0">
                <a:latin typeface="Symbol"/>
                <a:cs typeface="Symbol"/>
              </a:rPr>
              <a:t></a:t>
            </a:r>
            <a:r>
              <a:rPr sz="2175" spc="292" baseline="-34482" dirty="0">
                <a:latin typeface="Times New Roman"/>
                <a:cs typeface="Times New Roman"/>
              </a:rPr>
              <a:t> </a:t>
            </a:r>
            <a:r>
              <a:rPr sz="1450" i="1" spc="30" dirty="0">
                <a:latin typeface="Times New Roman"/>
                <a:cs typeface="Times New Roman"/>
              </a:rPr>
              <a:t>E</a:t>
            </a:r>
            <a:r>
              <a:rPr sz="1275" i="1" spc="44" baseline="-22875" dirty="0">
                <a:latin typeface="Times New Roman"/>
                <a:cs typeface="Times New Roman"/>
              </a:rPr>
              <a:t>A</a:t>
            </a:r>
            <a:endParaRPr sz="1275" baseline="-22875">
              <a:latin typeface="Times New Roman"/>
              <a:cs typeface="Times New Roman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813308" y="9161471"/>
            <a:ext cx="85090" cy="1543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50" i="1" spc="-5" dirty="0">
                <a:latin typeface="Times New Roman"/>
                <a:cs typeface="Times New Roman"/>
              </a:rPr>
              <a:t>T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1118107" y="9179532"/>
            <a:ext cx="86995" cy="2457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50" i="1" spc="-5" dirty="0">
                <a:latin typeface="Times New Roman"/>
                <a:cs typeface="Times New Roman"/>
              </a:rPr>
              <a:t>I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743204" y="9039324"/>
            <a:ext cx="97155" cy="2457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50" i="1" spc="-5" dirty="0">
                <a:latin typeface="Times New Roman"/>
                <a:cs typeface="Times New Roman"/>
              </a:rPr>
              <a:t>z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1919731" y="9172448"/>
            <a:ext cx="952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i="1" spc="-5" dirty="0">
                <a:latin typeface="Times New Roman"/>
                <a:cs typeface="Times New Roman"/>
              </a:rPr>
              <a:t>B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1515871" y="9082532"/>
            <a:ext cx="75438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27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E</a:t>
            </a:r>
            <a:r>
              <a:rPr sz="1400" i="1" spc="459" dirty="0">
                <a:latin typeface="Times New Roman"/>
                <a:cs typeface="Times New Roman"/>
              </a:rPr>
              <a:t> </a:t>
            </a:r>
            <a:r>
              <a:rPr sz="1200" i="1" spc="-5" dirty="0">
                <a:latin typeface="Times New Roman"/>
                <a:cs typeface="Times New Roman"/>
              </a:rPr>
              <a:t>=</a:t>
            </a:r>
            <a:r>
              <a:rPr sz="1200" i="1" spc="-20" dirty="0">
                <a:latin typeface="Times New Roman"/>
                <a:cs typeface="Times New Roman"/>
              </a:rPr>
              <a:t> </a:t>
            </a:r>
            <a:r>
              <a:rPr sz="1200" i="1" spc="-5" dirty="0">
                <a:latin typeface="Times New Roman"/>
                <a:cs typeface="Times New Roman"/>
              </a:rPr>
              <a:t>0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00" name="object 100"/>
          <p:cNvGrpSpPr/>
          <p:nvPr/>
        </p:nvGrpSpPr>
        <p:grpSpPr>
          <a:xfrm>
            <a:off x="2781300" y="8250931"/>
            <a:ext cx="2089785" cy="998855"/>
            <a:chOff x="2781300" y="8250931"/>
            <a:chExt cx="2089785" cy="998855"/>
          </a:xfrm>
        </p:grpSpPr>
        <p:sp>
          <p:nvSpPr>
            <p:cNvPr id="101" name="object 101"/>
            <p:cNvSpPr/>
            <p:nvPr/>
          </p:nvSpPr>
          <p:spPr>
            <a:xfrm>
              <a:off x="3285743" y="8487154"/>
              <a:ext cx="707390" cy="757555"/>
            </a:xfrm>
            <a:custGeom>
              <a:avLst/>
              <a:gdLst/>
              <a:ahLst/>
              <a:cxnLst/>
              <a:rect l="l" t="t" r="r" b="b"/>
              <a:pathLst>
                <a:path w="707389" h="757554">
                  <a:moveTo>
                    <a:pt x="0" y="757427"/>
                  </a:moveTo>
                  <a:lnTo>
                    <a:pt x="707135" y="757427"/>
                  </a:lnTo>
                  <a:lnTo>
                    <a:pt x="707135" y="0"/>
                  </a:lnTo>
                  <a:lnTo>
                    <a:pt x="0" y="0"/>
                  </a:lnTo>
                  <a:lnTo>
                    <a:pt x="0" y="757427"/>
                  </a:lnTo>
                  <a:close/>
                </a:path>
              </a:pathLst>
            </a:custGeom>
            <a:ln w="9991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2813303" y="8566399"/>
              <a:ext cx="1652270" cy="605155"/>
            </a:xfrm>
            <a:custGeom>
              <a:avLst/>
              <a:gdLst/>
              <a:ahLst/>
              <a:cxnLst/>
              <a:rect l="l" t="t" r="r" b="b"/>
              <a:pathLst>
                <a:path w="1652270" h="605154">
                  <a:moveTo>
                    <a:pt x="79247" y="32003"/>
                  </a:moveTo>
                  <a:lnTo>
                    <a:pt x="472439" y="32003"/>
                  </a:lnTo>
                </a:path>
                <a:path w="1652270" h="605154">
                  <a:moveTo>
                    <a:pt x="117347" y="32003"/>
                  </a:moveTo>
                  <a:lnTo>
                    <a:pt x="117347" y="32003"/>
                  </a:lnTo>
                  <a:lnTo>
                    <a:pt x="79247" y="32003"/>
                  </a:lnTo>
                  <a:lnTo>
                    <a:pt x="79247" y="32003"/>
                  </a:lnTo>
                  <a:lnTo>
                    <a:pt x="86867" y="32003"/>
                  </a:lnTo>
                  <a:lnTo>
                    <a:pt x="117347" y="32003"/>
                  </a:lnTo>
                  <a:close/>
                </a:path>
                <a:path w="1652270" h="605154">
                  <a:moveTo>
                    <a:pt x="79247" y="32003"/>
                  </a:moveTo>
                  <a:lnTo>
                    <a:pt x="76057" y="19288"/>
                  </a:lnTo>
                  <a:lnTo>
                    <a:pt x="67436" y="9143"/>
                  </a:lnTo>
                  <a:lnTo>
                    <a:pt x="54816" y="2428"/>
                  </a:lnTo>
                  <a:lnTo>
                    <a:pt x="39623" y="0"/>
                  </a:lnTo>
                  <a:lnTo>
                    <a:pt x="24431" y="2428"/>
                  </a:lnTo>
                  <a:lnTo>
                    <a:pt x="11810" y="9143"/>
                  </a:lnTo>
                  <a:lnTo>
                    <a:pt x="3190" y="19288"/>
                  </a:lnTo>
                  <a:lnTo>
                    <a:pt x="0" y="32003"/>
                  </a:lnTo>
                  <a:lnTo>
                    <a:pt x="3190" y="43838"/>
                  </a:lnTo>
                  <a:lnTo>
                    <a:pt x="11810" y="53530"/>
                  </a:lnTo>
                  <a:lnTo>
                    <a:pt x="24431" y="60078"/>
                  </a:lnTo>
                  <a:lnTo>
                    <a:pt x="39623" y="62483"/>
                  </a:lnTo>
                  <a:lnTo>
                    <a:pt x="54816" y="60078"/>
                  </a:lnTo>
                  <a:lnTo>
                    <a:pt x="67436" y="53530"/>
                  </a:lnTo>
                  <a:lnTo>
                    <a:pt x="76057" y="43838"/>
                  </a:lnTo>
                  <a:lnTo>
                    <a:pt x="79247" y="32003"/>
                  </a:lnTo>
                  <a:close/>
                </a:path>
                <a:path w="1652270" h="605154">
                  <a:moveTo>
                    <a:pt x="79247" y="553211"/>
                  </a:moveTo>
                  <a:lnTo>
                    <a:pt x="472439" y="553211"/>
                  </a:lnTo>
                </a:path>
                <a:path w="1652270" h="605154">
                  <a:moveTo>
                    <a:pt x="117347" y="553211"/>
                  </a:moveTo>
                  <a:lnTo>
                    <a:pt x="117347" y="553211"/>
                  </a:lnTo>
                  <a:lnTo>
                    <a:pt x="79247" y="553211"/>
                  </a:lnTo>
                  <a:lnTo>
                    <a:pt x="79247" y="553211"/>
                  </a:lnTo>
                  <a:lnTo>
                    <a:pt x="86867" y="553211"/>
                  </a:lnTo>
                  <a:lnTo>
                    <a:pt x="117347" y="553211"/>
                  </a:lnTo>
                  <a:close/>
                </a:path>
                <a:path w="1652270" h="605154">
                  <a:moveTo>
                    <a:pt x="1572767" y="573023"/>
                  </a:moveTo>
                  <a:lnTo>
                    <a:pt x="1179575" y="573023"/>
                  </a:lnTo>
                </a:path>
                <a:path w="1652270" h="605154">
                  <a:moveTo>
                    <a:pt x="1534667" y="573023"/>
                  </a:moveTo>
                  <a:lnTo>
                    <a:pt x="1534667" y="573023"/>
                  </a:lnTo>
                  <a:lnTo>
                    <a:pt x="1542287" y="573023"/>
                  </a:lnTo>
                  <a:lnTo>
                    <a:pt x="1572767" y="573023"/>
                  </a:lnTo>
                  <a:lnTo>
                    <a:pt x="1572767" y="573023"/>
                  </a:lnTo>
                  <a:lnTo>
                    <a:pt x="1534667" y="573023"/>
                  </a:lnTo>
                  <a:close/>
                </a:path>
                <a:path w="1652270" h="605154">
                  <a:moveTo>
                    <a:pt x="1572767" y="573023"/>
                  </a:moveTo>
                  <a:lnTo>
                    <a:pt x="1575958" y="585740"/>
                  </a:lnTo>
                  <a:lnTo>
                    <a:pt x="1584578" y="595885"/>
                  </a:lnTo>
                  <a:lnTo>
                    <a:pt x="1597199" y="602601"/>
                  </a:lnTo>
                  <a:lnTo>
                    <a:pt x="1612391" y="605031"/>
                  </a:lnTo>
                  <a:lnTo>
                    <a:pt x="1627584" y="602601"/>
                  </a:lnTo>
                  <a:lnTo>
                    <a:pt x="1640204" y="595885"/>
                  </a:lnTo>
                  <a:lnTo>
                    <a:pt x="1648825" y="585740"/>
                  </a:lnTo>
                  <a:lnTo>
                    <a:pt x="1652015" y="573023"/>
                  </a:lnTo>
                  <a:lnTo>
                    <a:pt x="1648825" y="561189"/>
                  </a:lnTo>
                  <a:lnTo>
                    <a:pt x="1640204" y="551497"/>
                  </a:lnTo>
                  <a:lnTo>
                    <a:pt x="1627584" y="544949"/>
                  </a:lnTo>
                  <a:lnTo>
                    <a:pt x="1612391" y="542543"/>
                  </a:lnTo>
                  <a:lnTo>
                    <a:pt x="1597199" y="544949"/>
                  </a:lnTo>
                  <a:lnTo>
                    <a:pt x="1584578" y="551497"/>
                  </a:lnTo>
                  <a:lnTo>
                    <a:pt x="1575958" y="561189"/>
                  </a:lnTo>
                  <a:lnTo>
                    <a:pt x="1572767" y="573023"/>
                  </a:lnTo>
                  <a:close/>
                </a:path>
                <a:path w="1652270" h="605154">
                  <a:moveTo>
                    <a:pt x="1572767" y="51815"/>
                  </a:moveTo>
                  <a:lnTo>
                    <a:pt x="1179575" y="51815"/>
                  </a:lnTo>
                </a:path>
                <a:path w="1652270" h="605154">
                  <a:moveTo>
                    <a:pt x="1534667" y="51815"/>
                  </a:moveTo>
                  <a:lnTo>
                    <a:pt x="1534667" y="51815"/>
                  </a:lnTo>
                  <a:lnTo>
                    <a:pt x="1542287" y="51815"/>
                  </a:lnTo>
                  <a:lnTo>
                    <a:pt x="1572767" y="51815"/>
                  </a:lnTo>
                  <a:lnTo>
                    <a:pt x="1572767" y="51815"/>
                  </a:lnTo>
                  <a:lnTo>
                    <a:pt x="1534667" y="51815"/>
                  </a:lnTo>
                  <a:close/>
                </a:path>
                <a:path w="1652270" h="605154">
                  <a:moveTo>
                    <a:pt x="1572767" y="51815"/>
                  </a:moveTo>
                  <a:lnTo>
                    <a:pt x="1575958" y="63650"/>
                  </a:lnTo>
                  <a:lnTo>
                    <a:pt x="1584578" y="73342"/>
                  </a:lnTo>
                  <a:lnTo>
                    <a:pt x="1597199" y="79890"/>
                  </a:lnTo>
                  <a:lnTo>
                    <a:pt x="1612391" y="82295"/>
                  </a:lnTo>
                  <a:lnTo>
                    <a:pt x="1627584" y="79890"/>
                  </a:lnTo>
                  <a:lnTo>
                    <a:pt x="1640204" y="73342"/>
                  </a:lnTo>
                  <a:lnTo>
                    <a:pt x="1648825" y="63650"/>
                  </a:lnTo>
                  <a:lnTo>
                    <a:pt x="1652015" y="51815"/>
                  </a:lnTo>
                  <a:lnTo>
                    <a:pt x="1648825" y="39100"/>
                  </a:lnTo>
                  <a:lnTo>
                    <a:pt x="1640204" y="28955"/>
                  </a:lnTo>
                  <a:lnTo>
                    <a:pt x="1627584" y="22240"/>
                  </a:lnTo>
                  <a:lnTo>
                    <a:pt x="1612391" y="19811"/>
                  </a:lnTo>
                  <a:lnTo>
                    <a:pt x="1597199" y="22240"/>
                  </a:lnTo>
                  <a:lnTo>
                    <a:pt x="1584578" y="28955"/>
                  </a:lnTo>
                  <a:lnTo>
                    <a:pt x="1575958" y="39100"/>
                  </a:lnTo>
                  <a:lnTo>
                    <a:pt x="1572767" y="51815"/>
                  </a:lnTo>
                  <a:close/>
                </a:path>
              </a:pathLst>
            </a:custGeom>
            <a:ln w="99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3" name="object 10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781300" y="8770615"/>
              <a:ext cx="116247" cy="384471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2877311" y="8813287"/>
              <a:ext cx="85343" cy="256031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2994659" y="8250931"/>
              <a:ext cx="24383" cy="384048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3026663" y="8293603"/>
              <a:ext cx="74675" cy="85343"/>
            </a:xfrm>
            <a:prstGeom prst="rect">
              <a:avLst/>
            </a:prstGeom>
          </p:spPr>
        </p:pic>
        <p:sp>
          <p:nvSpPr>
            <p:cNvPr id="107" name="object 107"/>
            <p:cNvSpPr/>
            <p:nvPr/>
          </p:nvSpPr>
          <p:spPr>
            <a:xfrm>
              <a:off x="2892551" y="8473435"/>
              <a:ext cx="158750" cy="0"/>
            </a:xfrm>
            <a:custGeom>
              <a:avLst/>
              <a:gdLst/>
              <a:ahLst/>
              <a:cxnLst/>
              <a:rect l="l" t="t" r="r" b="b"/>
              <a:pathLst>
                <a:path w="158750">
                  <a:moveTo>
                    <a:pt x="0" y="0"/>
                  </a:moveTo>
                  <a:lnTo>
                    <a:pt x="158495" y="0"/>
                  </a:lnTo>
                </a:path>
              </a:pathLst>
            </a:custGeom>
            <a:ln w="99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3029711" y="8426191"/>
              <a:ext cx="90170" cy="96520"/>
            </a:xfrm>
            <a:custGeom>
              <a:avLst/>
              <a:gdLst/>
              <a:ahLst/>
              <a:cxnLst/>
              <a:rect l="l" t="t" r="r" b="b"/>
              <a:pathLst>
                <a:path w="90169" h="96520">
                  <a:moveTo>
                    <a:pt x="0" y="0"/>
                  </a:moveTo>
                  <a:lnTo>
                    <a:pt x="7715" y="23574"/>
                  </a:lnTo>
                  <a:lnTo>
                    <a:pt x="10286" y="48005"/>
                  </a:lnTo>
                  <a:lnTo>
                    <a:pt x="7715" y="72437"/>
                  </a:lnTo>
                  <a:lnTo>
                    <a:pt x="0" y="96011"/>
                  </a:lnTo>
                  <a:lnTo>
                    <a:pt x="89915" y="472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158995" y="8618215"/>
              <a:ext cx="40005" cy="0"/>
            </a:xfrm>
            <a:custGeom>
              <a:avLst/>
              <a:gdLst/>
              <a:ahLst/>
              <a:cxnLst/>
              <a:rect l="l" t="t" r="r" b="b"/>
              <a:pathLst>
                <a:path w="40004">
                  <a:moveTo>
                    <a:pt x="39623" y="0"/>
                  </a:moveTo>
                  <a:lnTo>
                    <a:pt x="3962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9143" y="0"/>
                  </a:lnTo>
                  <a:lnTo>
                    <a:pt x="39623" y="0"/>
                  </a:lnTo>
                  <a:close/>
                </a:path>
              </a:pathLst>
            </a:custGeom>
            <a:ln w="99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0" name="object 110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232147" y="8285983"/>
              <a:ext cx="100584" cy="384048"/>
            </a:xfrm>
            <a:prstGeom prst="rect">
              <a:avLst/>
            </a:prstGeom>
          </p:spPr>
        </p:pic>
        <p:sp>
          <p:nvSpPr>
            <p:cNvPr id="111" name="object 111"/>
            <p:cNvSpPr/>
            <p:nvPr/>
          </p:nvSpPr>
          <p:spPr>
            <a:xfrm>
              <a:off x="4158995" y="8493247"/>
              <a:ext cx="160020" cy="0"/>
            </a:xfrm>
            <a:custGeom>
              <a:avLst/>
              <a:gdLst/>
              <a:ahLst/>
              <a:cxnLst/>
              <a:rect l="l" t="t" r="r" b="b"/>
              <a:pathLst>
                <a:path w="160020">
                  <a:moveTo>
                    <a:pt x="0" y="0"/>
                  </a:moveTo>
                  <a:lnTo>
                    <a:pt x="160019" y="0"/>
                  </a:lnTo>
                </a:path>
              </a:pathLst>
            </a:custGeom>
            <a:ln w="99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296155" y="8446003"/>
              <a:ext cx="90170" cy="96520"/>
            </a:xfrm>
            <a:custGeom>
              <a:avLst/>
              <a:gdLst/>
              <a:ahLst/>
              <a:cxnLst/>
              <a:rect l="l" t="t" r="r" b="b"/>
              <a:pathLst>
                <a:path w="90170" h="96520">
                  <a:moveTo>
                    <a:pt x="0" y="0"/>
                  </a:moveTo>
                  <a:lnTo>
                    <a:pt x="8572" y="23574"/>
                  </a:lnTo>
                  <a:lnTo>
                    <a:pt x="11429" y="48005"/>
                  </a:lnTo>
                  <a:lnTo>
                    <a:pt x="8572" y="72437"/>
                  </a:lnTo>
                  <a:lnTo>
                    <a:pt x="0" y="96011"/>
                  </a:lnTo>
                  <a:lnTo>
                    <a:pt x="89915" y="472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425695" y="8656315"/>
              <a:ext cx="0" cy="504825"/>
            </a:xfrm>
            <a:custGeom>
              <a:avLst/>
              <a:gdLst/>
              <a:ahLst/>
              <a:cxnLst/>
              <a:rect l="l" t="t" r="r" b="b"/>
              <a:pathLst>
                <a:path h="504825">
                  <a:moveTo>
                    <a:pt x="0" y="0"/>
                  </a:moveTo>
                  <a:lnTo>
                    <a:pt x="0" y="504443"/>
                  </a:lnTo>
                </a:path>
              </a:pathLst>
            </a:custGeom>
            <a:ln w="99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4" name="object 114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4498848" y="8811763"/>
              <a:ext cx="167639" cy="384047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710683" y="8848339"/>
              <a:ext cx="79248" cy="54863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4805172" y="8833099"/>
              <a:ext cx="65531" cy="108204"/>
            </a:xfrm>
            <a:prstGeom prst="rect">
              <a:avLst/>
            </a:prstGeom>
          </p:spPr>
        </p:pic>
      </p:grpSp>
      <p:sp>
        <p:nvSpPr>
          <p:cNvPr id="117" name="object 117"/>
          <p:cNvSpPr/>
          <p:nvPr/>
        </p:nvSpPr>
        <p:spPr>
          <a:xfrm>
            <a:off x="3462527" y="4091935"/>
            <a:ext cx="457200" cy="114300"/>
          </a:xfrm>
          <a:custGeom>
            <a:avLst/>
            <a:gdLst/>
            <a:ahLst/>
            <a:cxnLst/>
            <a:rect l="l" t="t" r="r" b="b"/>
            <a:pathLst>
              <a:path w="457200" h="114300">
                <a:moveTo>
                  <a:pt x="342899" y="0"/>
                </a:moveTo>
                <a:lnTo>
                  <a:pt x="342899" y="27431"/>
                </a:lnTo>
                <a:lnTo>
                  <a:pt x="0" y="27431"/>
                </a:lnTo>
                <a:lnTo>
                  <a:pt x="0" y="85343"/>
                </a:lnTo>
                <a:lnTo>
                  <a:pt x="342899" y="85343"/>
                </a:lnTo>
                <a:lnTo>
                  <a:pt x="342899" y="114299"/>
                </a:lnTo>
                <a:lnTo>
                  <a:pt x="457199" y="56387"/>
                </a:lnTo>
                <a:lnTo>
                  <a:pt x="342899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3233927" y="6569958"/>
            <a:ext cx="457200" cy="114300"/>
          </a:xfrm>
          <a:custGeom>
            <a:avLst/>
            <a:gdLst/>
            <a:ahLst/>
            <a:cxnLst/>
            <a:rect l="l" t="t" r="r" b="b"/>
            <a:pathLst>
              <a:path w="457200" h="114300">
                <a:moveTo>
                  <a:pt x="342899" y="0"/>
                </a:moveTo>
                <a:lnTo>
                  <a:pt x="342899" y="28955"/>
                </a:lnTo>
                <a:lnTo>
                  <a:pt x="0" y="28955"/>
                </a:lnTo>
                <a:lnTo>
                  <a:pt x="0" y="85343"/>
                </a:lnTo>
                <a:lnTo>
                  <a:pt x="342899" y="85343"/>
                </a:lnTo>
                <a:lnTo>
                  <a:pt x="342899" y="114299"/>
                </a:lnTo>
                <a:lnTo>
                  <a:pt x="457199" y="56387"/>
                </a:lnTo>
                <a:lnTo>
                  <a:pt x="342899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120" name="object 1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25</a:t>
            </a:fld>
            <a:endParaRPr spc="-5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1241555"/>
            <a:ext cx="6147435" cy="2363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16100"/>
              </a:lnSpc>
              <a:spcBef>
                <a:spcPts val="105"/>
              </a:spcBef>
            </a:pPr>
            <a:r>
              <a:rPr sz="1200" spc="-5" dirty="0">
                <a:latin typeface="Comic Sans MS"/>
                <a:cs typeface="Comic Sans MS"/>
              </a:rPr>
              <a:t>En síntesis, cuando sucede una falla en un circuito que interconecta </a:t>
            </a:r>
            <a:r>
              <a:rPr sz="1200" dirty="0">
                <a:latin typeface="Comic Sans MS"/>
                <a:cs typeface="Comic Sans MS"/>
              </a:rPr>
              <a:t>dos </a:t>
            </a:r>
            <a:r>
              <a:rPr sz="1200" spc="-5" dirty="0">
                <a:latin typeface="Comic Sans MS"/>
                <a:cs typeface="Comic Sans MS"/>
              </a:rPr>
              <a:t>partes </a:t>
            </a:r>
            <a:r>
              <a:rPr sz="1200" spc="-10" dirty="0">
                <a:latin typeface="Comic Sans MS"/>
                <a:cs typeface="Comic Sans MS"/>
              </a:rPr>
              <a:t>de un </a:t>
            </a:r>
            <a:r>
              <a:rPr sz="1200" spc="-5" dirty="0">
                <a:latin typeface="Comic Sans MS"/>
                <a:cs typeface="Comic Sans MS"/>
              </a:rPr>
              <a:t> sistema, la capacidad de transferir potencia entre estas partes, se </a:t>
            </a:r>
            <a:r>
              <a:rPr sz="1200" dirty="0">
                <a:latin typeface="Comic Sans MS"/>
                <a:cs typeface="Comic Sans MS"/>
              </a:rPr>
              <a:t>reduce. </a:t>
            </a:r>
            <a:r>
              <a:rPr sz="1200" spc="-5" dirty="0">
                <a:latin typeface="Comic Sans MS"/>
                <a:cs typeface="Comic Sans MS"/>
              </a:rPr>
              <a:t>Si la falla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 un ctocto trifásico con impedancia de falla </a:t>
            </a:r>
            <a:r>
              <a:rPr sz="1200" dirty="0">
                <a:latin typeface="Comic Sans MS"/>
                <a:cs typeface="Comic Sans MS"/>
              </a:rPr>
              <a:t>cero, </a:t>
            </a:r>
            <a:r>
              <a:rPr sz="1200" spc="-5" dirty="0">
                <a:latin typeface="Comic Sans MS"/>
                <a:cs typeface="Comic Sans MS"/>
              </a:rPr>
              <a:t>la potencia transferida se hace </a:t>
            </a:r>
            <a:r>
              <a:rPr sz="1200" dirty="0">
                <a:latin typeface="Comic Sans MS"/>
                <a:cs typeface="Comic Sans MS"/>
              </a:rPr>
              <a:t> cero. </a:t>
            </a:r>
            <a:r>
              <a:rPr sz="1200" spc="-5" dirty="0">
                <a:latin typeface="Comic Sans MS"/>
                <a:cs typeface="Comic Sans MS"/>
              </a:rPr>
              <a:t>Las fallas que no involucren las </a:t>
            </a:r>
            <a:r>
              <a:rPr sz="1200" dirty="0">
                <a:latin typeface="Comic Sans MS"/>
                <a:cs typeface="Comic Sans MS"/>
              </a:rPr>
              <a:t>tres </a:t>
            </a:r>
            <a:r>
              <a:rPr sz="1200" spc="-5" dirty="0">
                <a:latin typeface="Comic Sans MS"/>
                <a:cs typeface="Comic Sans MS"/>
              </a:rPr>
              <a:t>fases (por ejemplo una falla monofásica),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permiten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transferir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cierta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potencia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reducida.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se</a:t>
            </a:r>
            <a:r>
              <a:rPr sz="1200" spc="-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analiza</a:t>
            </a:r>
            <a:r>
              <a:rPr sz="1200" spc="-5" dirty="0">
                <a:latin typeface="Comic Sans MS"/>
                <a:cs typeface="Comic Sans MS"/>
              </a:rPr>
              <a:t> 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valor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15" dirty="0">
                <a:latin typeface="Comic Sans MS"/>
                <a:cs typeface="Comic Sans MS"/>
              </a:rPr>
              <a:t>la 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impedancia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transferencia,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mismo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es</a:t>
            </a:r>
            <a:r>
              <a:rPr sz="1200" spc="-5" dirty="0">
                <a:latin typeface="Comic Sans MS"/>
                <a:cs typeface="Comic Sans MS"/>
              </a:rPr>
              <a:t> siempre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mayor</a:t>
            </a:r>
            <a:r>
              <a:rPr sz="1200" spc="-5" dirty="0">
                <a:latin typeface="Comic Sans MS"/>
                <a:cs typeface="Comic Sans MS"/>
              </a:rPr>
              <a:t> 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falla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estado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normal,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reduciendo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por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tanto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potencia transmitida.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50">
              <a:latin typeface="Comic Sans MS"/>
              <a:cs typeface="Comic Sans MS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200" b="1" spc="-5" dirty="0">
                <a:latin typeface="Comic Sans MS"/>
                <a:cs typeface="Comic Sans MS"/>
              </a:rPr>
              <a:t>¿Cómo</a:t>
            </a:r>
            <a:r>
              <a:rPr sz="1200" b="1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se</a:t>
            </a:r>
            <a:r>
              <a:rPr sz="1200" b="1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modela</a:t>
            </a:r>
            <a:r>
              <a:rPr sz="1200" b="1" spc="5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cuando</a:t>
            </a:r>
            <a:r>
              <a:rPr sz="1200" b="1" spc="5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el ctocto</a:t>
            </a:r>
            <a:r>
              <a:rPr sz="1200" b="1" spc="5" dirty="0">
                <a:latin typeface="Comic Sans MS"/>
                <a:cs typeface="Comic Sans MS"/>
              </a:rPr>
              <a:t> </a:t>
            </a:r>
            <a:r>
              <a:rPr sz="1200" b="1" dirty="0">
                <a:latin typeface="Comic Sans MS"/>
                <a:cs typeface="Comic Sans MS"/>
              </a:rPr>
              <a:t>en</a:t>
            </a:r>
            <a:r>
              <a:rPr sz="1200" b="1" spc="-10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m</a:t>
            </a:r>
            <a:r>
              <a:rPr sz="1200" b="1" spc="5" dirty="0">
                <a:latin typeface="Comic Sans MS"/>
                <a:cs typeface="Comic Sans MS"/>
              </a:rPr>
              <a:t> </a:t>
            </a:r>
            <a:r>
              <a:rPr sz="1200" b="1" dirty="0">
                <a:latin typeface="Comic Sans MS"/>
                <a:cs typeface="Comic Sans MS"/>
              </a:rPr>
              <a:t>es</a:t>
            </a:r>
            <a:r>
              <a:rPr sz="1200" b="1" spc="5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asimétrico?</a:t>
            </a:r>
            <a:endParaRPr sz="1200">
              <a:latin typeface="Comic Sans MS"/>
              <a:cs typeface="Comic Sans MS"/>
            </a:endParaRPr>
          </a:p>
          <a:p>
            <a:pPr marL="12700" marR="6350" algn="just">
              <a:lnSpc>
                <a:spcPts val="1680"/>
              </a:lnSpc>
              <a:spcBef>
                <a:spcPts val="80"/>
              </a:spcBef>
            </a:pPr>
            <a:r>
              <a:rPr sz="1200" spc="-5" dirty="0">
                <a:latin typeface="Comic Sans MS"/>
                <a:cs typeface="Comic Sans MS"/>
              </a:rPr>
              <a:t>Haciendo uso de las componentes simétricas y tomando en cuenta el </a:t>
            </a:r>
            <a:r>
              <a:rPr sz="1200" spc="-10" dirty="0">
                <a:latin typeface="Comic Sans MS"/>
                <a:cs typeface="Comic Sans MS"/>
              </a:rPr>
              <a:t>tipo </a:t>
            </a:r>
            <a:r>
              <a:rPr sz="1200" spc="-5" dirty="0">
                <a:latin typeface="Comic Sans MS"/>
                <a:cs typeface="Comic Sans MS"/>
              </a:rPr>
              <a:t>de falla, se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colocan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valores</a:t>
            </a:r>
            <a:r>
              <a:rPr sz="1200" spc="-5" dirty="0">
                <a:latin typeface="Comic Sans MS"/>
                <a:cs typeface="Comic Sans MS"/>
              </a:rPr>
              <a:t> de impedancia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secuencia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rama </a:t>
            </a:r>
            <a:r>
              <a:rPr sz="1200" spc="-5" dirty="0">
                <a:latin typeface="Comic Sans MS"/>
                <a:cs typeface="Comic Sans MS"/>
              </a:rPr>
              <a:t>correspondiente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falla.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34550" y="4152958"/>
            <a:ext cx="2190750" cy="574675"/>
            <a:chOff x="734550" y="4152958"/>
            <a:chExt cx="2190750" cy="574675"/>
          </a:xfrm>
        </p:grpSpPr>
        <p:sp>
          <p:nvSpPr>
            <p:cNvPr id="4" name="object 4"/>
            <p:cNvSpPr/>
            <p:nvPr/>
          </p:nvSpPr>
          <p:spPr>
            <a:xfrm>
              <a:off x="975359" y="4288531"/>
              <a:ext cx="1219200" cy="0"/>
            </a:xfrm>
            <a:custGeom>
              <a:avLst/>
              <a:gdLst/>
              <a:ahLst/>
              <a:cxnLst/>
              <a:rect l="l" t="t" r="r" b="b"/>
              <a:pathLst>
                <a:path w="1219200">
                  <a:moveTo>
                    <a:pt x="0" y="0"/>
                  </a:moveTo>
                  <a:lnTo>
                    <a:pt x="240791" y="0"/>
                  </a:lnTo>
                </a:path>
                <a:path w="1219200">
                  <a:moveTo>
                    <a:pt x="746759" y="0"/>
                  </a:moveTo>
                  <a:lnTo>
                    <a:pt x="975359" y="0"/>
                  </a:lnTo>
                  <a:lnTo>
                    <a:pt x="1219199" y="0"/>
                  </a:lnTo>
                </a:path>
              </a:pathLst>
            </a:custGeom>
            <a:ln w="61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950719" y="4166611"/>
              <a:ext cx="0" cy="363220"/>
            </a:xfrm>
            <a:custGeom>
              <a:avLst/>
              <a:gdLst/>
              <a:ahLst/>
              <a:cxnLst/>
              <a:rect l="l" t="t" r="r" b="b"/>
              <a:pathLst>
                <a:path h="363220">
                  <a:moveTo>
                    <a:pt x="0" y="0"/>
                  </a:moveTo>
                  <a:lnTo>
                    <a:pt x="0" y="362711"/>
                  </a:lnTo>
                </a:path>
              </a:pathLst>
            </a:custGeom>
            <a:ln w="268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950719" y="4288531"/>
              <a:ext cx="970915" cy="436245"/>
            </a:xfrm>
            <a:custGeom>
              <a:avLst/>
              <a:gdLst/>
              <a:ahLst/>
              <a:cxnLst/>
              <a:rect l="l" t="t" r="r" b="b"/>
              <a:pathLst>
                <a:path w="970914" h="436245">
                  <a:moveTo>
                    <a:pt x="0" y="120395"/>
                  </a:moveTo>
                  <a:lnTo>
                    <a:pt x="120395" y="120395"/>
                  </a:lnTo>
                  <a:lnTo>
                    <a:pt x="120395" y="248411"/>
                  </a:lnTo>
                </a:path>
                <a:path w="970914" h="436245">
                  <a:moveTo>
                    <a:pt x="120395" y="120395"/>
                  </a:moveTo>
                  <a:lnTo>
                    <a:pt x="120395" y="435863"/>
                  </a:lnTo>
                </a:path>
                <a:path w="970914" h="436245">
                  <a:moveTo>
                    <a:pt x="120395" y="120395"/>
                  </a:moveTo>
                  <a:lnTo>
                    <a:pt x="0" y="120395"/>
                  </a:lnTo>
                </a:path>
                <a:path w="970914" h="436245">
                  <a:moveTo>
                    <a:pt x="740663" y="0"/>
                  </a:moveTo>
                  <a:lnTo>
                    <a:pt x="970787" y="0"/>
                  </a:lnTo>
                </a:path>
              </a:pathLst>
            </a:custGeom>
            <a:ln w="61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4550" y="4155925"/>
              <a:ext cx="176818" cy="193582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764539" y="4134106"/>
            <a:ext cx="128270" cy="2101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200" spc="5" dirty="0">
                <a:latin typeface="Microsoft Sans Serif"/>
                <a:cs typeface="Microsoft Sans Serif"/>
              </a:rPr>
              <a:t>A</a:t>
            </a:r>
            <a:endParaRPr sz="1200">
              <a:latin typeface="Microsoft Sans Serif"/>
              <a:cs typeface="Microsoft Sans Serif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220597" y="3950185"/>
            <a:ext cx="2108200" cy="401320"/>
            <a:chOff x="1220597" y="3950185"/>
            <a:chExt cx="2108200" cy="401320"/>
          </a:xfrm>
        </p:grpSpPr>
        <p:sp>
          <p:nvSpPr>
            <p:cNvPr id="10" name="object 10"/>
            <p:cNvSpPr/>
            <p:nvPr/>
          </p:nvSpPr>
          <p:spPr>
            <a:xfrm>
              <a:off x="1223772" y="4227570"/>
              <a:ext cx="1454150" cy="120650"/>
            </a:xfrm>
            <a:custGeom>
              <a:avLst/>
              <a:gdLst/>
              <a:ahLst/>
              <a:cxnLst/>
              <a:rect l="l" t="t" r="r" b="b"/>
              <a:pathLst>
                <a:path w="1454150" h="120650">
                  <a:moveTo>
                    <a:pt x="970787" y="0"/>
                  </a:moveTo>
                  <a:lnTo>
                    <a:pt x="970787" y="120395"/>
                  </a:lnTo>
                  <a:lnTo>
                    <a:pt x="1453895" y="120395"/>
                  </a:lnTo>
                  <a:lnTo>
                    <a:pt x="1453895" y="0"/>
                  </a:lnTo>
                  <a:lnTo>
                    <a:pt x="970787" y="0"/>
                  </a:lnTo>
                  <a:close/>
                </a:path>
                <a:path w="1454150" h="120650">
                  <a:moveTo>
                    <a:pt x="0" y="0"/>
                  </a:moveTo>
                  <a:lnTo>
                    <a:pt x="0" y="120395"/>
                  </a:lnTo>
                  <a:lnTo>
                    <a:pt x="484631" y="120395"/>
                  </a:lnTo>
                  <a:lnTo>
                    <a:pt x="484631" y="0"/>
                  </a:lnTo>
                  <a:lnTo>
                    <a:pt x="0" y="0"/>
                  </a:lnTo>
                  <a:close/>
                </a:path>
              </a:pathLst>
            </a:custGeom>
            <a:ln w="61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76026" y="3950185"/>
              <a:ext cx="198154" cy="19358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28754" y="4155925"/>
              <a:ext cx="199678" cy="193582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1918207" y="3928366"/>
            <a:ext cx="153670" cy="2101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200" spc="10" dirty="0">
                <a:latin typeface="Microsoft Sans Serif"/>
                <a:cs typeface="Microsoft Sans Serif"/>
              </a:rPr>
              <a:t>m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04619" y="4033522"/>
            <a:ext cx="168275" cy="1739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950" dirty="0">
                <a:latin typeface="Microsoft Sans Serif"/>
                <a:cs typeface="Microsoft Sans Serif"/>
              </a:rPr>
              <a:t>Z</a:t>
            </a:r>
            <a:r>
              <a:rPr sz="800" dirty="0">
                <a:latin typeface="Microsoft Sans Serif"/>
                <a:cs typeface="Microsoft Sans Serif"/>
              </a:rPr>
              <a:t>A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157475" y="4748278"/>
            <a:ext cx="341630" cy="2101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200" spc="5" dirty="0">
                <a:latin typeface="Microsoft Sans Serif"/>
                <a:cs typeface="Microsoft Sans Serif"/>
              </a:rPr>
              <a:t>Z</a:t>
            </a:r>
            <a:r>
              <a:rPr sz="800" dirty="0">
                <a:latin typeface="Microsoft Sans Serif"/>
                <a:cs typeface="Microsoft Sans Serif"/>
              </a:rPr>
              <a:t>F</a:t>
            </a:r>
            <a:r>
              <a:rPr sz="800" spc="-5" dirty="0">
                <a:latin typeface="Microsoft Sans Serif"/>
                <a:cs typeface="Microsoft Sans Serif"/>
              </a:rPr>
              <a:t>all</a:t>
            </a:r>
            <a:r>
              <a:rPr sz="800" dirty="0">
                <a:latin typeface="Microsoft Sans Serif"/>
                <a:cs typeface="Microsoft Sans Serif"/>
              </a:rPr>
              <a:t>a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008632" y="4713727"/>
            <a:ext cx="120650" cy="485140"/>
          </a:xfrm>
          <a:custGeom>
            <a:avLst/>
            <a:gdLst/>
            <a:ahLst/>
            <a:cxnLst/>
            <a:rect l="l" t="t" r="r" b="b"/>
            <a:pathLst>
              <a:path w="120650" h="485139">
                <a:moveTo>
                  <a:pt x="0" y="484631"/>
                </a:moveTo>
                <a:lnTo>
                  <a:pt x="120395" y="484631"/>
                </a:lnTo>
                <a:lnTo>
                  <a:pt x="120395" y="0"/>
                </a:lnTo>
                <a:lnTo>
                  <a:pt x="0" y="0"/>
                </a:lnTo>
                <a:lnTo>
                  <a:pt x="0" y="484631"/>
                </a:lnTo>
                <a:close/>
              </a:path>
            </a:pathLst>
          </a:custGeom>
          <a:ln w="61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303779" y="4044190"/>
            <a:ext cx="168275" cy="1739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950" dirty="0">
                <a:latin typeface="Microsoft Sans Serif"/>
                <a:cs typeface="Microsoft Sans Serif"/>
              </a:rPr>
              <a:t>Z</a:t>
            </a:r>
            <a:r>
              <a:rPr sz="800" dirty="0">
                <a:latin typeface="Microsoft Sans Serif"/>
                <a:cs typeface="Microsoft Sans Serif"/>
              </a:rPr>
              <a:t>B</a:t>
            </a:r>
            <a:endParaRPr sz="800">
              <a:latin typeface="Microsoft Sans Serif"/>
              <a:cs typeface="Microsoft Sans Serif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925956" y="3850507"/>
            <a:ext cx="2190115" cy="1603375"/>
            <a:chOff x="925956" y="3850507"/>
            <a:chExt cx="2190115" cy="1603375"/>
          </a:xfrm>
        </p:grpSpPr>
        <p:sp>
          <p:nvSpPr>
            <p:cNvPr id="19" name="object 19"/>
            <p:cNvSpPr/>
            <p:nvPr/>
          </p:nvSpPr>
          <p:spPr>
            <a:xfrm>
              <a:off x="2921507" y="4288531"/>
              <a:ext cx="161925" cy="1016635"/>
            </a:xfrm>
            <a:custGeom>
              <a:avLst/>
              <a:gdLst/>
              <a:ahLst/>
              <a:cxnLst/>
              <a:rect l="l" t="t" r="r" b="b"/>
              <a:pathLst>
                <a:path w="161925" h="1016635">
                  <a:moveTo>
                    <a:pt x="0" y="0"/>
                  </a:moveTo>
                  <a:lnTo>
                    <a:pt x="161543" y="0"/>
                  </a:lnTo>
                  <a:lnTo>
                    <a:pt x="161543" y="1016507"/>
                  </a:lnTo>
                </a:path>
              </a:pathLst>
            </a:custGeom>
            <a:ln w="73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110995" y="3854191"/>
              <a:ext cx="1624965" cy="1595755"/>
            </a:xfrm>
            <a:custGeom>
              <a:avLst/>
              <a:gdLst/>
              <a:ahLst/>
              <a:cxnLst/>
              <a:rect l="l" t="t" r="r" b="b"/>
              <a:pathLst>
                <a:path w="1624964" h="1595754">
                  <a:moveTo>
                    <a:pt x="0" y="1595627"/>
                  </a:moveTo>
                  <a:lnTo>
                    <a:pt x="1624583" y="1595627"/>
                  </a:lnTo>
                  <a:lnTo>
                    <a:pt x="1624583" y="0"/>
                  </a:lnTo>
                  <a:lnTo>
                    <a:pt x="0" y="0"/>
                  </a:lnTo>
                  <a:lnTo>
                    <a:pt x="0" y="1595627"/>
                  </a:lnTo>
                  <a:close/>
                </a:path>
              </a:pathLst>
            </a:custGeom>
            <a:ln w="7367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95171" y="5198359"/>
              <a:ext cx="2087880" cy="114300"/>
            </a:xfrm>
            <a:custGeom>
              <a:avLst/>
              <a:gdLst/>
              <a:ahLst/>
              <a:cxnLst/>
              <a:rect l="l" t="t" r="r" b="b"/>
              <a:pathLst>
                <a:path w="2087880" h="114300">
                  <a:moveTo>
                    <a:pt x="1072895" y="0"/>
                  </a:moveTo>
                  <a:lnTo>
                    <a:pt x="1072895" y="114299"/>
                  </a:lnTo>
                </a:path>
                <a:path w="2087880" h="114300">
                  <a:moveTo>
                    <a:pt x="2087879" y="106679"/>
                  </a:moveTo>
                  <a:lnTo>
                    <a:pt x="0" y="106679"/>
                  </a:lnTo>
                </a:path>
              </a:pathLst>
            </a:custGeom>
            <a:ln w="73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25956" y="4255891"/>
              <a:ext cx="65279" cy="6527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33576" y="5272399"/>
              <a:ext cx="65279" cy="6527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50412" y="5272399"/>
              <a:ext cx="65279" cy="65279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50412" y="4255891"/>
              <a:ext cx="65279" cy="65279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72155" y="4094982"/>
              <a:ext cx="233172" cy="76200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2969766" y="3905732"/>
            <a:ext cx="338455" cy="438784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z="1200" spc="-15" dirty="0">
                <a:latin typeface="Times New Roman"/>
                <a:cs typeface="Times New Roman"/>
              </a:rPr>
              <a:t>I</a:t>
            </a:r>
            <a:r>
              <a:rPr sz="1000" spc="-15" dirty="0">
                <a:latin typeface="Times New Roman"/>
                <a:cs typeface="Times New Roman"/>
              </a:rPr>
              <a:t>B</a:t>
            </a:r>
            <a:endParaRPr sz="1000">
              <a:latin typeface="Times New Roman"/>
              <a:cs typeface="Times New Roman"/>
            </a:endParaRPr>
          </a:p>
          <a:p>
            <a:pPr marL="222885">
              <a:lnSpc>
                <a:spcPct val="100000"/>
              </a:lnSpc>
              <a:spcBef>
                <a:spcPts val="195"/>
              </a:spcBef>
            </a:pPr>
            <a:r>
              <a:rPr sz="1200" spc="5" dirty="0">
                <a:latin typeface="Microsoft Sans Serif"/>
                <a:cs typeface="Microsoft Sans Serif"/>
              </a:rPr>
              <a:t>B</a:t>
            </a:r>
            <a:endParaRPr sz="1200">
              <a:latin typeface="Microsoft Sans Serif"/>
              <a:cs typeface="Microsoft Sans Serif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3675826" y="3833690"/>
            <a:ext cx="2632075" cy="1619885"/>
            <a:chOff x="3675826" y="3833690"/>
            <a:chExt cx="2632075" cy="1619885"/>
          </a:xfrm>
        </p:grpSpPr>
        <p:sp>
          <p:nvSpPr>
            <p:cNvPr id="29" name="object 29"/>
            <p:cNvSpPr/>
            <p:nvPr/>
          </p:nvSpPr>
          <p:spPr>
            <a:xfrm>
              <a:off x="3919727" y="4276339"/>
              <a:ext cx="1237615" cy="0"/>
            </a:xfrm>
            <a:custGeom>
              <a:avLst/>
              <a:gdLst/>
              <a:ahLst/>
              <a:cxnLst/>
              <a:rect l="l" t="t" r="r" b="b"/>
              <a:pathLst>
                <a:path w="1237614">
                  <a:moveTo>
                    <a:pt x="0" y="0"/>
                  </a:moveTo>
                  <a:lnTo>
                    <a:pt x="245363" y="0"/>
                  </a:lnTo>
                </a:path>
                <a:path w="1237614">
                  <a:moveTo>
                    <a:pt x="758951" y="0"/>
                  </a:moveTo>
                  <a:lnTo>
                    <a:pt x="990599" y="0"/>
                  </a:lnTo>
                  <a:lnTo>
                    <a:pt x="1237487" y="0"/>
                  </a:lnTo>
                </a:path>
              </a:pathLst>
            </a:custGeom>
            <a:ln w="62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910327" y="4152895"/>
              <a:ext cx="0" cy="367665"/>
            </a:xfrm>
            <a:custGeom>
              <a:avLst/>
              <a:gdLst/>
              <a:ahLst/>
              <a:cxnLst/>
              <a:rect l="l" t="t" r="r" b="b"/>
              <a:pathLst>
                <a:path h="367664">
                  <a:moveTo>
                    <a:pt x="0" y="0"/>
                  </a:moveTo>
                  <a:lnTo>
                    <a:pt x="0" y="367283"/>
                  </a:lnTo>
                </a:path>
              </a:pathLst>
            </a:custGeom>
            <a:ln w="272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172711" y="4215379"/>
              <a:ext cx="1722120" cy="501650"/>
            </a:xfrm>
            <a:custGeom>
              <a:avLst/>
              <a:gdLst/>
              <a:ahLst/>
              <a:cxnLst/>
              <a:rect l="l" t="t" r="r" b="b"/>
              <a:pathLst>
                <a:path w="1722120" h="501650">
                  <a:moveTo>
                    <a:pt x="737615" y="182879"/>
                  </a:moveTo>
                  <a:lnTo>
                    <a:pt x="859535" y="182879"/>
                  </a:lnTo>
                  <a:lnTo>
                    <a:pt x="859535" y="312419"/>
                  </a:lnTo>
                </a:path>
                <a:path w="1722120" h="501650">
                  <a:moveTo>
                    <a:pt x="859535" y="182879"/>
                  </a:moveTo>
                  <a:lnTo>
                    <a:pt x="859535" y="501395"/>
                  </a:lnTo>
                </a:path>
                <a:path w="1722120" h="501650">
                  <a:moveTo>
                    <a:pt x="859535" y="182879"/>
                  </a:moveTo>
                  <a:lnTo>
                    <a:pt x="737615" y="182879"/>
                  </a:lnTo>
                </a:path>
                <a:path w="1722120" h="501650">
                  <a:moveTo>
                    <a:pt x="1487423" y="60959"/>
                  </a:moveTo>
                  <a:lnTo>
                    <a:pt x="1722119" y="60959"/>
                  </a:lnTo>
                </a:path>
                <a:path w="1722120" h="501650">
                  <a:moveTo>
                    <a:pt x="984503" y="0"/>
                  </a:moveTo>
                  <a:lnTo>
                    <a:pt x="984503" y="121919"/>
                  </a:lnTo>
                  <a:lnTo>
                    <a:pt x="1475231" y="121919"/>
                  </a:lnTo>
                  <a:lnTo>
                    <a:pt x="1475231" y="0"/>
                  </a:lnTo>
                  <a:lnTo>
                    <a:pt x="984503" y="0"/>
                  </a:lnTo>
                  <a:close/>
                </a:path>
                <a:path w="1722120" h="501650">
                  <a:moveTo>
                    <a:pt x="0" y="0"/>
                  </a:moveTo>
                  <a:lnTo>
                    <a:pt x="0" y="120395"/>
                  </a:lnTo>
                  <a:lnTo>
                    <a:pt x="492251" y="120395"/>
                  </a:lnTo>
                  <a:lnTo>
                    <a:pt x="492251" y="0"/>
                  </a:lnTo>
                  <a:lnTo>
                    <a:pt x="0" y="0"/>
                  </a:lnTo>
                  <a:close/>
                </a:path>
              </a:pathLst>
            </a:custGeom>
            <a:ln w="62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834065" y="3934901"/>
              <a:ext cx="201291" cy="195195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899660" y="3997447"/>
              <a:ext cx="109727" cy="24688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372356" y="4067551"/>
              <a:ext cx="73151" cy="265175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443984" y="4081267"/>
              <a:ext cx="73151" cy="224027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106924" y="4748779"/>
              <a:ext cx="28955" cy="112775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145024" y="4748779"/>
              <a:ext cx="123443" cy="265175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309616" y="4764018"/>
              <a:ext cx="59436" cy="59436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414772" y="4748779"/>
              <a:ext cx="172212" cy="338327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4968239" y="4706107"/>
              <a:ext cx="121920" cy="489584"/>
            </a:xfrm>
            <a:custGeom>
              <a:avLst/>
              <a:gdLst/>
              <a:ahLst/>
              <a:cxnLst/>
              <a:rect l="l" t="t" r="r" b="b"/>
              <a:pathLst>
                <a:path w="121920" h="489585">
                  <a:moveTo>
                    <a:pt x="0" y="489203"/>
                  </a:moveTo>
                  <a:lnTo>
                    <a:pt x="121919" y="489203"/>
                  </a:lnTo>
                  <a:lnTo>
                    <a:pt x="121919" y="0"/>
                  </a:lnTo>
                  <a:lnTo>
                    <a:pt x="0" y="0"/>
                  </a:lnTo>
                  <a:lnTo>
                    <a:pt x="0" y="489203"/>
                  </a:lnTo>
                  <a:close/>
                </a:path>
              </a:pathLst>
            </a:custGeom>
            <a:ln w="62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283708" y="4078219"/>
              <a:ext cx="141732" cy="265175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105082" y="4143689"/>
              <a:ext cx="202815" cy="193671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181344" y="4177279"/>
              <a:ext cx="85344" cy="333755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5894831" y="4277863"/>
              <a:ext cx="165100" cy="1026160"/>
            </a:xfrm>
            <a:custGeom>
              <a:avLst/>
              <a:gdLst/>
              <a:ahLst/>
              <a:cxnLst/>
              <a:rect l="l" t="t" r="r" b="b"/>
              <a:pathLst>
                <a:path w="165100" h="1026160">
                  <a:moveTo>
                    <a:pt x="0" y="0"/>
                  </a:moveTo>
                  <a:lnTo>
                    <a:pt x="164591" y="0"/>
                  </a:lnTo>
                  <a:lnTo>
                    <a:pt x="164591" y="1025651"/>
                  </a:lnTo>
                </a:path>
              </a:pathLst>
            </a:custGeom>
            <a:ln w="74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091939" y="3837427"/>
              <a:ext cx="1647825" cy="1612900"/>
            </a:xfrm>
            <a:custGeom>
              <a:avLst/>
              <a:gdLst/>
              <a:ahLst/>
              <a:cxnLst/>
              <a:rect l="l" t="t" r="r" b="b"/>
              <a:pathLst>
                <a:path w="1647825" h="1612900">
                  <a:moveTo>
                    <a:pt x="0" y="1612391"/>
                  </a:moveTo>
                  <a:lnTo>
                    <a:pt x="1647443" y="1612391"/>
                  </a:lnTo>
                  <a:lnTo>
                    <a:pt x="1647443" y="0"/>
                  </a:lnTo>
                  <a:lnTo>
                    <a:pt x="0" y="0"/>
                  </a:lnTo>
                  <a:lnTo>
                    <a:pt x="0" y="1612391"/>
                  </a:lnTo>
                  <a:close/>
                </a:path>
              </a:pathLst>
            </a:custGeom>
            <a:ln w="7474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941063" y="5195311"/>
              <a:ext cx="2118360" cy="116205"/>
            </a:xfrm>
            <a:custGeom>
              <a:avLst/>
              <a:gdLst/>
              <a:ahLst/>
              <a:cxnLst/>
              <a:rect l="l" t="t" r="r" b="b"/>
              <a:pathLst>
                <a:path w="2118360" h="116204">
                  <a:moveTo>
                    <a:pt x="1088135" y="0"/>
                  </a:moveTo>
                  <a:lnTo>
                    <a:pt x="1088135" y="115823"/>
                  </a:lnTo>
                </a:path>
                <a:path w="2118360" h="116204">
                  <a:moveTo>
                    <a:pt x="2118359" y="108203"/>
                  </a:moveTo>
                  <a:lnTo>
                    <a:pt x="0" y="108203"/>
                  </a:lnTo>
                </a:path>
              </a:pathLst>
            </a:custGeom>
            <a:ln w="74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675826" y="4143689"/>
              <a:ext cx="179955" cy="193671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717036" y="4177279"/>
              <a:ext cx="109727" cy="333755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870270" y="4243646"/>
              <a:ext cx="66910" cy="66910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877890" y="5270821"/>
              <a:ext cx="66910" cy="65386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025206" y="5270821"/>
              <a:ext cx="66910" cy="65386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025206" y="4243646"/>
              <a:ext cx="66910" cy="66910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43956" y="4094982"/>
              <a:ext cx="233172" cy="76200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800856" y="3980682"/>
              <a:ext cx="233172" cy="76200"/>
            </a:xfrm>
            <a:prstGeom prst="rect">
              <a:avLst/>
            </a:prstGeom>
          </p:spPr>
        </p:pic>
      </p:grpSp>
      <p:sp>
        <p:nvSpPr>
          <p:cNvPr id="55" name="object 55"/>
          <p:cNvSpPr txBox="1"/>
          <p:nvPr/>
        </p:nvSpPr>
        <p:spPr>
          <a:xfrm>
            <a:off x="1253769" y="5472177"/>
            <a:ext cx="13843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(a)</a:t>
            </a:r>
            <a:r>
              <a:rPr sz="1200" spc="-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ctocto</a:t>
            </a:r>
            <a:r>
              <a:rPr sz="1200" spc="-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trifásico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173855" y="5472177"/>
            <a:ext cx="16129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(b)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ctocto</a:t>
            </a:r>
            <a:r>
              <a:rPr sz="1200" spc="3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monofásico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734550" y="5843899"/>
            <a:ext cx="2593975" cy="1606550"/>
            <a:chOff x="734550" y="5843899"/>
            <a:chExt cx="2593975" cy="1606550"/>
          </a:xfrm>
        </p:grpSpPr>
        <p:sp>
          <p:nvSpPr>
            <p:cNvPr id="58" name="object 58"/>
            <p:cNvSpPr/>
            <p:nvPr/>
          </p:nvSpPr>
          <p:spPr>
            <a:xfrm>
              <a:off x="975359" y="6268207"/>
              <a:ext cx="1219200" cy="0"/>
            </a:xfrm>
            <a:custGeom>
              <a:avLst/>
              <a:gdLst/>
              <a:ahLst/>
              <a:cxnLst/>
              <a:rect l="l" t="t" r="r" b="b"/>
              <a:pathLst>
                <a:path w="1219200">
                  <a:moveTo>
                    <a:pt x="0" y="0"/>
                  </a:moveTo>
                  <a:lnTo>
                    <a:pt x="240791" y="0"/>
                  </a:lnTo>
                </a:path>
                <a:path w="1219200">
                  <a:moveTo>
                    <a:pt x="746759" y="0"/>
                  </a:moveTo>
                  <a:lnTo>
                    <a:pt x="975359" y="0"/>
                  </a:lnTo>
                  <a:lnTo>
                    <a:pt x="1219199" y="0"/>
                  </a:lnTo>
                </a:path>
              </a:pathLst>
            </a:custGeom>
            <a:ln w="61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950719" y="6146287"/>
              <a:ext cx="0" cy="363220"/>
            </a:xfrm>
            <a:custGeom>
              <a:avLst/>
              <a:gdLst/>
              <a:ahLst/>
              <a:cxnLst/>
              <a:rect l="l" t="t" r="r" b="b"/>
              <a:pathLst>
                <a:path h="363220">
                  <a:moveTo>
                    <a:pt x="0" y="0"/>
                  </a:moveTo>
                  <a:lnTo>
                    <a:pt x="0" y="362711"/>
                  </a:lnTo>
                </a:path>
              </a:pathLst>
            </a:custGeom>
            <a:ln w="268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223771" y="6207247"/>
              <a:ext cx="1697989" cy="498475"/>
            </a:xfrm>
            <a:custGeom>
              <a:avLst/>
              <a:gdLst/>
              <a:ahLst/>
              <a:cxnLst/>
              <a:rect l="l" t="t" r="r" b="b"/>
              <a:pathLst>
                <a:path w="1697989" h="498475">
                  <a:moveTo>
                    <a:pt x="726947" y="181355"/>
                  </a:moveTo>
                  <a:lnTo>
                    <a:pt x="847343" y="181355"/>
                  </a:lnTo>
                  <a:lnTo>
                    <a:pt x="847343" y="310895"/>
                  </a:lnTo>
                </a:path>
                <a:path w="1697989" h="498475">
                  <a:moveTo>
                    <a:pt x="847343" y="181355"/>
                  </a:moveTo>
                  <a:lnTo>
                    <a:pt x="847343" y="498347"/>
                  </a:lnTo>
                </a:path>
                <a:path w="1697989" h="498475">
                  <a:moveTo>
                    <a:pt x="847343" y="181355"/>
                  </a:moveTo>
                  <a:lnTo>
                    <a:pt x="726947" y="181355"/>
                  </a:lnTo>
                </a:path>
                <a:path w="1697989" h="498475">
                  <a:moveTo>
                    <a:pt x="1467611" y="60959"/>
                  </a:moveTo>
                  <a:lnTo>
                    <a:pt x="1697735" y="60959"/>
                  </a:lnTo>
                </a:path>
                <a:path w="1697989" h="498475">
                  <a:moveTo>
                    <a:pt x="970787" y="0"/>
                  </a:moveTo>
                  <a:lnTo>
                    <a:pt x="970787" y="120395"/>
                  </a:lnTo>
                  <a:lnTo>
                    <a:pt x="1453895" y="120395"/>
                  </a:lnTo>
                  <a:lnTo>
                    <a:pt x="1453895" y="0"/>
                  </a:lnTo>
                  <a:lnTo>
                    <a:pt x="970787" y="0"/>
                  </a:lnTo>
                  <a:close/>
                </a:path>
                <a:path w="1697989" h="498475">
                  <a:moveTo>
                    <a:pt x="0" y="0"/>
                  </a:moveTo>
                  <a:lnTo>
                    <a:pt x="0" y="120395"/>
                  </a:lnTo>
                  <a:lnTo>
                    <a:pt x="484631" y="120395"/>
                  </a:lnTo>
                  <a:lnTo>
                    <a:pt x="484631" y="0"/>
                  </a:lnTo>
                  <a:lnTo>
                    <a:pt x="0" y="0"/>
                  </a:lnTo>
                  <a:close/>
                </a:path>
              </a:pathLst>
            </a:custGeom>
            <a:ln w="61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876026" y="5929861"/>
              <a:ext cx="198154" cy="192058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941575" y="5990839"/>
              <a:ext cx="109727" cy="246887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20368" y="6060943"/>
              <a:ext cx="73152" cy="265175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490472" y="6076183"/>
              <a:ext cx="73152" cy="219456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165603" y="6736075"/>
              <a:ext cx="123444" cy="265175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2008631" y="6694927"/>
              <a:ext cx="120650" cy="485140"/>
            </a:xfrm>
            <a:custGeom>
              <a:avLst/>
              <a:gdLst/>
              <a:ahLst/>
              <a:cxnLst/>
              <a:rect l="l" t="t" r="r" b="b"/>
              <a:pathLst>
                <a:path w="120650" h="485140">
                  <a:moveTo>
                    <a:pt x="0" y="484631"/>
                  </a:moveTo>
                  <a:lnTo>
                    <a:pt x="120395" y="484631"/>
                  </a:lnTo>
                  <a:lnTo>
                    <a:pt x="120395" y="0"/>
                  </a:lnTo>
                  <a:lnTo>
                    <a:pt x="0" y="0"/>
                  </a:lnTo>
                  <a:lnTo>
                    <a:pt x="0" y="484631"/>
                  </a:lnTo>
                  <a:close/>
                </a:path>
              </a:pathLst>
            </a:custGeom>
            <a:ln w="61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7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319527" y="6071611"/>
              <a:ext cx="140208" cy="265175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128754" y="6135601"/>
              <a:ext cx="199678" cy="193582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3204971" y="6169147"/>
              <a:ext cx="85343" cy="333755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995171" y="6268207"/>
              <a:ext cx="2087880" cy="1026160"/>
            </a:xfrm>
            <a:custGeom>
              <a:avLst/>
              <a:gdLst/>
              <a:ahLst/>
              <a:cxnLst/>
              <a:rect l="l" t="t" r="r" b="b"/>
              <a:pathLst>
                <a:path w="2087880" h="1026159">
                  <a:moveTo>
                    <a:pt x="1926335" y="0"/>
                  </a:moveTo>
                  <a:lnTo>
                    <a:pt x="2087879" y="0"/>
                  </a:lnTo>
                  <a:lnTo>
                    <a:pt x="2087879" y="1018031"/>
                  </a:lnTo>
                </a:path>
                <a:path w="2087880" h="1026159">
                  <a:moveTo>
                    <a:pt x="1072895" y="911351"/>
                  </a:moveTo>
                  <a:lnTo>
                    <a:pt x="1072895" y="1025651"/>
                  </a:lnTo>
                </a:path>
                <a:path w="2087880" h="1026159">
                  <a:moveTo>
                    <a:pt x="2087879" y="1018031"/>
                  </a:moveTo>
                  <a:lnTo>
                    <a:pt x="0" y="1018031"/>
                  </a:lnTo>
                </a:path>
              </a:pathLst>
            </a:custGeom>
            <a:ln w="73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734550" y="6135601"/>
              <a:ext cx="176818" cy="193582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774192" y="6169147"/>
              <a:ext cx="109727" cy="333755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925956" y="6235567"/>
              <a:ext cx="65279" cy="66803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933576" y="7253599"/>
              <a:ext cx="65279" cy="65279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3050412" y="7253599"/>
              <a:ext cx="65279" cy="65279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3050412" y="6235567"/>
              <a:ext cx="65279" cy="66803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1144523" y="5847583"/>
              <a:ext cx="1623060" cy="1598930"/>
            </a:xfrm>
            <a:custGeom>
              <a:avLst/>
              <a:gdLst/>
              <a:ahLst/>
              <a:cxnLst/>
              <a:rect l="l" t="t" r="r" b="b"/>
              <a:pathLst>
                <a:path w="1623060" h="1598929">
                  <a:moveTo>
                    <a:pt x="0" y="1598675"/>
                  </a:moveTo>
                  <a:lnTo>
                    <a:pt x="1623059" y="1598675"/>
                  </a:lnTo>
                  <a:lnTo>
                    <a:pt x="1623059" y="0"/>
                  </a:lnTo>
                  <a:lnTo>
                    <a:pt x="0" y="0"/>
                  </a:lnTo>
                  <a:lnTo>
                    <a:pt x="0" y="1598675"/>
                  </a:lnTo>
                  <a:close/>
                </a:path>
              </a:pathLst>
            </a:custGeom>
            <a:ln w="7367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8" name="object 7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72156" y="6038082"/>
              <a:ext cx="233172" cy="76200"/>
            </a:xfrm>
            <a:prstGeom prst="rect">
              <a:avLst/>
            </a:prstGeom>
          </p:spPr>
        </p:pic>
      </p:grpSp>
      <p:grpSp>
        <p:nvGrpSpPr>
          <p:cNvPr id="79" name="object 79"/>
          <p:cNvGrpSpPr/>
          <p:nvPr/>
        </p:nvGrpSpPr>
        <p:grpSpPr>
          <a:xfrm>
            <a:off x="3739894" y="5895734"/>
            <a:ext cx="2580640" cy="1554480"/>
            <a:chOff x="3739894" y="5895734"/>
            <a:chExt cx="2580640" cy="1554480"/>
          </a:xfrm>
        </p:grpSpPr>
        <p:sp>
          <p:nvSpPr>
            <p:cNvPr id="80" name="object 80"/>
            <p:cNvSpPr/>
            <p:nvPr/>
          </p:nvSpPr>
          <p:spPr>
            <a:xfrm>
              <a:off x="3979163" y="6237727"/>
              <a:ext cx="1211580" cy="0"/>
            </a:xfrm>
            <a:custGeom>
              <a:avLst/>
              <a:gdLst/>
              <a:ahLst/>
              <a:cxnLst/>
              <a:rect l="l" t="t" r="r" b="b"/>
              <a:pathLst>
                <a:path w="1211579">
                  <a:moveTo>
                    <a:pt x="0" y="0"/>
                  </a:moveTo>
                  <a:lnTo>
                    <a:pt x="239267" y="0"/>
                  </a:lnTo>
                </a:path>
                <a:path w="1211579">
                  <a:moveTo>
                    <a:pt x="743711" y="0"/>
                  </a:moveTo>
                  <a:lnTo>
                    <a:pt x="970787" y="0"/>
                  </a:lnTo>
                  <a:lnTo>
                    <a:pt x="1211579" y="0"/>
                  </a:lnTo>
                </a:path>
              </a:pathLst>
            </a:custGeom>
            <a:ln w="6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949951" y="6118855"/>
              <a:ext cx="0" cy="352425"/>
            </a:xfrm>
            <a:custGeom>
              <a:avLst/>
              <a:gdLst/>
              <a:ahLst/>
              <a:cxnLst/>
              <a:rect l="l" t="t" r="r" b="b"/>
              <a:pathLst>
                <a:path h="352425">
                  <a:moveTo>
                    <a:pt x="0" y="0"/>
                  </a:moveTo>
                  <a:lnTo>
                    <a:pt x="0" y="352043"/>
                  </a:lnTo>
                </a:path>
              </a:pathLst>
            </a:custGeom>
            <a:ln w="266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226051" y="6178291"/>
              <a:ext cx="1689100" cy="481965"/>
            </a:xfrm>
            <a:custGeom>
              <a:avLst/>
              <a:gdLst/>
              <a:ahLst/>
              <a:cxnLst/>
              <a:rect l="l" t="t" r="r" b="b"/>
              <a:pathLst>
                <a:path w="1689100" h="481965">
                  <a:moveTo>
                    <a:pt x="723899" y="175259"/>
                  </a:moveTo>
                  <a:lnTo>
                    <a:pt x="844295" y="175259"/>
                  </a:lnTo>
                  <a:lnTo>
                    <a:pt x="844295" y="300227"/>
                  </a:lnTo>
                </a:path>
                <a:path w="1689100" h="481965">
                  <a:moveTo>
                    <a:pt x="844295" y="175259"/>
                  </a:moveTo>
                  <a:lnTo>
                    <a:pt x="844295" y="481583"/>
                  </a:lnTo>
                </a:path>
                <a:path w="1689100" h="481965">
                  <a:moveTo>
                    <a:pt x="844295" y="175259"/>
                  </a:moveTo>
                  <a:lnTo>
                    <a:pt x="723899" y="175259"/>
                  </a:lnTo>
                </a:path>
                <a:path w="1689100" h="481965">
                  <a:moveTo>
                    <a:pt x="1459991" y="59435"/>
                  </a:moveTo>
                  <a:lnTo>
                    <a:pt x="1688591" y="59435"/>
                  </a:lnTo>
                </a:path>
                <a:path w="1689100" h="481965">
                  <a:moveTo>
                    <a:pt x="964691" y="0"/>
                  </a:moveTo>
                  <a:lnTo>
                    <a:pt x="964691" y="117347"/>
                  </a:lnTo>
                  <a:lnTo>
                    <a:pt x="1446275" y="117347"/>
                  </a:lnTo>
                  <a:lnTo>
                    <a:pt x="1446275" y="0"/>
                  </a:lnTo>
                  <a:lnTo>
                    <a:pt x="964691" y="0"/>
                  </a:lnTo>
                  <a:close/>
                </a:path>
                <a:path w="1689100" h="481965">
                  <a:moveTo>
                    <a:pt x="0" y="0"/>
                  </a:moveTo>
                  <a:lnTo>
                    <a:pt x="0" y="115823"/>
                  </a:lnTo>
                  <a:lnTo>
                    <a:pt x="483107" y="115823"/>
                  </a:lnTo>
                  <a:lnTo>
                    <a:pt x="483107" y="0"/>
                  </a:lnTo>
                  <a:lnTo>
                    <a:pt x="0" y="0"/>
                  </a:lnTo>
                  <a:close/>
                </a:path>
              </a:pathLst>
            </a:custGeom>
            <a:ln w="6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875274" y="5908541"/>
              <a:ext cx="198122" cy="187454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4939284" y="5969502"/>
              <a:ext cx="109727" cy="237743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4422648" y="6036558"/>
              <a:ext cx="73151" cy="256032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4492752" y="6050274"/>
              <a:ext cx="73151" cy="214884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5167884" y="6690355"/>
              <a:ext cx="124967" cy="256032"/>
            </a:xfrm>
            <a:prstGeom prst="rect">
              <a:avLst/>
            </a:prstGeom>
          </p:spPr>
        </p:pic>
        <p:sp>
          <p:nvSpPr>
            <p:cNvPr id="88" name="object 88"/>
            <p:cNvSpPr/>
            <p:nvPr/>
          </p:nvSpPr>
          <p:spPr>
            <a:xfrm>
              <a:off x="5006339" y="6649207"/>
              <a:ext cx="120650" cy="469900"/>
            </a:xfrm>
            <a:custGeom>
              <a:avLst/>
              <a:gdLst/>
              <a:ahLst/>
              <a:cxnLst/>
              <a:rect l="l" t="t" r="r" b="b"/>
              <a:pathLst>
                <a:path w="120650" h="469900">
                  <a:moveTo>
                    <a:pt x="0" y="469391"/>
                  </a:moveTo>
                  <a:lnTo>
                    <a:pt x="120395" y="469391"/>
                  </a:lnTo>
                  <a:lnTo>
                    <a:pt x="120395" y="0"/>
                  </a:lnTo>
                  <a:lnTo>
                    <a:pt x="0" y="0"/>
                  </a:lnTo>
                  <a:lnTo>
                    <a:pt x="0" y="469391"/>
                  </a:lnTo>
                  <a:close/>
                </a:path>
              </a:pathLst>
            </a:custGeom>
            <a:ln w="6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9" name="object 89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5315712" y="6047226"/>
              <a:ext cx="140208" cy="256032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6121906" y="6108185"/>
              <a:ext cx="198122" cy="187454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6196583" y="6141714"/>
              <a:ext cx="85344" cy="320039"/>
            </a:xfrm>
            <a:prstGeom prst="rect">
              <a:avLst/>
            </a:prstGeom>
          </p:spPr>
        </p:pic>
        <p:sp>
          <p:nvSpPr>
            <p:cNvPr id="92" name="object 92"/>
            <p:cNvSpPr/>
            <p:nvPr/>
          </p:nvSpPr>
          <p:spPr>
            <a:xfrm>
              <a:off x="3998975" y="6237727"/>
              <a:ext cx="2077720" cy="990600"/>
            </a:xfrm>
            <a:custGeom>
              <a:avLst/>
              <a:gdLst/>
              <a:ahLst/>
              <a:cxnLst/>
              <a:rect l="l" t="t" r="r" b="b"/>
              <a:pathLst>
                <a:path w="2077720" h="990600">
                  <a:moveTo>
                    <a:pt x="1915667" y="0"/>
                  </a:moveTo>
                  <a:lnTo>
                    <a:pt x="2077211" y="0"/>
                  </a:lnTo>
                  <a:lnTo>
                    <a:pt x="2077211" y="984503"/>
                  </a:lnTo>
                </a:path>
                <a:path w="2077720" h="990600">
                  <a:moveTo>
                    <a:pt x="1066799" y="880871"/>
                  </a:moveTo>
                  <a:lnTo>
                    <a:pt x="1066799" y="990599"/>
                  </a:lnTo>
                </a:path>
                <a:path w="2077720" h="990600">
                  <a:moveTo>
                    <a:pt x="2077211" y="984503"/>
                  </a:moveTo>
                  <a:lnTo>
                    <a:pt x="0" y="984503"/>
                  </a:lnTo>
                </a:path>
              </a:pathLst>
            </a:custGeom>
            <a:ln w="73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3" name="object 93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3739894" y="6108185"/>
              <a:ext cx="175262" cy="187454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3779520" y="6141714"/>
              <a:ext cx="109727" cy="320039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3931303" y="6205106"/>
              <a:ext cx="63716" cy="63716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3937399" y="7189610"/>
              <a:ext cx="65240" cy="63716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6043567" y="7189610"/>
              <a:ext cx="65240" cy="63716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6043567" y="6205106"/>
              <a:ext cx="65240" cy="63716"/>
            </a:xfrm>
            <a:prstGeom prst="rect">
              <a:avLst/>
            </a:prstGeom>
          </p:spPr>
        </p:pic>
        <p:sp>
          <p:nvSpPr>
            <p:cNvPr id="99" name="object 99"/>
            <p:cNvSpPr/>
            <p:nvPr/>
          </p:nvSpPr>
          <p:spPr>
            <a:xfrm>
              <a:off x="4136135" y="5899399"/>
              <a:ext cx="1615440" cy="1546860"/>
            </a:xfrm>
            <a:custGeom>
              <a:avLst/>
              <a:gdLst/>
              <a:ahLst/>
              <a:cxnLst/>
              <a:rect l="l" t="t" r="r" b="b"/>
              <a:pathLst>
                <a:path w="1615439" h="1546859">
                  <a:moveTo>
                    <a:pt x="0" y="1546859"/>
                  </a:moveTo>
                  <a:lnTo>
                    <a:pt x="1615439" y="1546859"/>
                  </a:lnTo>
                  <a:lnTo>
                    <a:pt x="1615439" y="0"/>
                  </a:lnTo>
                  <a:lnTo>
                    <a:pt x="0" y="0"/>
                  </a:lnTo>
                  <a:lnTo>
                    <a:pt x="0" y="1546859"/>
                  </a:lnTo>
                  <a:close/>
                </a:path>
              </a:pathLst>
            </a:custGeom>
            <a:ln w="7328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0" name="object 100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4591812" y="6685782"/>
              <a:ext cx="123443" cy="256032"/>
            </a:xfrm>
            <a:prstGeom prst="rect">
              <a:avLst/>
            </a:prstGeom>
          </p:spPr>
        </p:pic>
        <p:sp>
          <p:nvSpPr>
            <p:cNvPr id="101" name="object 101"/>
            <p:cNvSpPr/>
            <p:nvPr/>
          </p:nvSpPr>
          <p:spPr>
            <a:xfrm>
              <a:off x="4760975" y="6362695"/>
              <a:ext cx="182880" cy="765175"/>
            </a:xfrm>
            <a:custGeom>
              <a:avLst/>
              <a:gdLst/>
              <a:ahLst/>
              <a:cxnLst/>
              <a:rect l="l" t="t" r="r" b="b"/>
              <a:pathLst>
                <a:path w="182879" h="765175">
                  <a:moveTo>
                    <a:pt x="64007" y="0"/>
                  </a:moveTo>
                  <a:lnTo>
                    <a:pt x="64007" y="304799"/>
                  </a:lnTo>
                </a:path>
                <a:path w="182879" h="765175">
                  <a:moveTo>
                    <a:pt x="182879" y="0"/>
                  </a:moveTo>
                  <a:lnTo>
                    <a:pt x="62483" y="0"/>
                  </a:lnTo>
                </a:path>
                <a:path w="182879" h="765175">
                  <a:moveTo>
                    <a:pt x="0" y="765047"/>
                  </a:moveTo>
                  <a:lnTo>
                    <a:pt x="118871" y="765047"/>
                  </a:lnTo>
                  <a:lnTo>
                    <a:pt x="118871" y="295655"/>
                  </a:lnTo>
                  <a:lnTo>
                    <a:pt x="0" y="295655"/>
                  </a:lnTo>
                  <a:lnTo>
                    <a:pt x="0" y="765047"/>
                  </a:lnTo>
                  <a:close/>
                </a:path>
              </a:pathLst>
            </a:custGeom>
            <a:ln w="6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820411" y="7127743"/>
              <a:ext cx="0" cy="109855"/>
            </a:xfrm>
            <a:custGeom>
              <a:avLst/>
              <a:gdLst/>
              <a:ahLst/>
              <a:cxnLst/>
              <a:rect l="l" t="t" r="r" b="b"/>
              <a:pathLst>
                <a:path h="109854">
                  <a:moveTo>
                    <a:pt x="0" y="0"/>
                  </a:moveTo>
                  <a:lnTo>
                    <a:pt x="0" y="109727"/>
                  </a:lnTo>
                </a:path>
              </a:pathLst>
            </a:custGeom>
            <a:ln w="73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3" name="object 10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43956" y="6038082"/>
              <a:ext cx="233172" cy="76200"/>
            </a:xfrm>
            <a:prstGeom prst="rect">
              <a:avLst/>
            </a:prstGeom>
          </p:spPr>
        </p:pic>
      </p:grpSp>
      <p:sp>
        <p:nvSpPr>
          <p:cNvPr id="104" name="object 104"/>
          <p:cNvSpPr txBox="1"/>
          <p:nvPr/>
        </p:nvSpPr>
        <p:spPr>
          <a:xfrm>
            <a:off x="1232407" y="7468616"/>
            <a:ext cx="13309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(c)</a:t>
            </a:r>
            <a:r>
              <a:rPr sz="1200" spc="-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ctocto</a:t>
            </a:r>
            <a:r>
              <a:rPr sz="1200" spc="-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bifásico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13" name="object 1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114" name="object 1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26</a:t>
            </a:fld>
            <a:endParaRPr spc="-5" dirty="0"/>
          </a:p>
        </p:txBody>
      </p:sp>
      <p:sp>
        <p:nvSpPr>
          <p:cNvPr id="105" name="object 105"/>
          <p:cNvSpPr txBox="1"/>
          <p:nvPr/>
        </p:nvSpPr>
        <p:spPr>
          <a:xfrm>
            <a:off x="4173830" y="7468616"/>
            <a:ext cx="19354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(d)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ctocto bifásico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spc="-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tierra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5941567" y="3928366"/>
            <a:ext cx="1587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latin typeface="Times New Roman"/>
                <a:cs typeface="Times New Roman"/>
              </a:rPr>
              <a:t>I</a:t>
            </a:r>
            <a:r>
              <a:rPr sz="1000" spc="-5" dirty="0">
                <a:latin typeface="Times New Roman"/>
                <a:cs typeface="Times New Roman"/>
              </a:rPr>
              <a:t>B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2969772" y="5871466"/>
            <a:ext cx="1587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latin typeface="Times New Roman"/>
                <a:cs typeface="Times New Roman"/>
              </a:rPr>
              <a:t>I</a:t>
            </a:r>
            <a:r>
              <a:rPr sz="1000" spc="-5" dirty="0">
                <a:latin typeface="Times New Roman"/>
                <a:cs typeface="Times New Roman"/>
              </a:rPr>
              <a:t>B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5941567" y="5871466"/>
            <a:ext cx="1587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latin typeface="Times New Roman"/>
                <a:cs typeface="Times New Roman"/>
              </a:rPr>
              <a:t>I</a:t>
            </a:r>
            <a:r>
              <a:rPr sz="1000" spc="-5" dirty="0">
                <a:latin typeface="Times New Roman"/>
                <a:cs typeface="Times New Roman"/>
              </a:rPr>
              <a:t>B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798072" y="4614166"/>
            <a:ext cx="2101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imes New Roman"/>
                <a:cs typeface="Times New Roman"/>
              </a:rPr>
              <a:t>E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798067" y="6557265"/>
            <a:ext cx="2101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imes New Roman"/>
                <a:cs typeface="Times New Roman"/>
              </a:rPr>
              <a:t>E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3884167" y="6442965"/>
            <a:ext cx="2101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imes New Roman"/>
                <a:cs typeface="Times New Roman"/>
              </a:rPr>
              <a:t>E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3769866" y="4614166"/>
            <a:ext cx="2101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imes New Roman"/>
                <a:cs typeface="Times New Roman"/>
              </a:rPr>
              <a:t>E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8527" y="915051"/>
            <a:ext cx="6223000" cy="4053840"/>
          </a:xfrm>
          <a:prstGeom prst="rect">
            <a:avLst/>
          </a:prstGeom>
        </p:spPr>
        <p:txBody>
          <a:bodyPr vert="horz" wrap="square" lIns="0" tIns="124460" rIns="0" bIns="0" rtlCol="0">
            <a:spAutoFit/>
          </a:bodyPr>
          <a:lstStyle/>
          <a:p>
            <a:pPr marL="50800" algn="just">
              <a:lnSpc>
                <a:spcPct val="100000"/>
              </a:lnSpc>
              <a:spcBef>
                <a:spcPts val="980"/>
              </a:spcBef>
            </a:pPr>
            <a:r>
              <a:rPr sz="1400" b="1" spc="-5" dirty="0">
                <a:latin typeface="Comic Sans MS"/>
                <a:cs typeface="Comic Sans MS"/>
              </a:rPr>
              <a:t>Estudio</a:t>
            </a:r>
            <a:r>
              <a:rPr sz="1400" b="1" spc="5" dirty="0">
                <a:latin typeface="Comic Sans MS"/>
                <a:cs typeface="Comic Sans MS"/>
              </a:rPr>
              <a:t> </a:t>
            </a:r>
            <a:r>
              <a:rPr sz="1400" b="1" spc="-5" dirty="0">
                <a:latin typeface="Comic Sans MS"/>
                <a:cs typeface="Comic Sans MS"/>
              </a:rPr>
              <a:t>Cualitativo</a:t>
            </a:r>
            <a:r>
              <a:rPr sz="1400" b="1" spc="5" dirty="0">
                <a:latin typeface="Comic Sans MS"/>
                <a:cs typeface="Comic Sans MS"/>
              </a:rPr>
              <a:t> </a:t>
            </a:r>
            <a:r>
              <a:rPr sz="1400" b="1" spc="-5" dirty="0">
                <a:latin typeface="Comic Sans MS"/>
                <a:cs typeface="Comic Sans MS"/>
              </a:rPr>
              <a:t>del</a:t>
            </a:r>
            <a:r>
              <a:rPr sz="1400" b="1" spc="10" dirty="0">
                <a:latin typeface="Comic Sans MS"/>
                <a:cs typeface="Comic Sans MS"/>
              </a:rPr>
              <a:t> </a:t>
            </a:r>
            <a:r>
              <a:rPr sz="1400" b="1" spc="-5" dirty="0">
                <a:latin typeface="Comic Sans MS"/>
                <a:cs typeface="Comic Sans MS"/>
              </a:rPr>
              <a:t>Transitorio</a:t>
            </a:r>
            <a:r>
              <a:rPr sz="1400" b="1" spc="5" dirty="0">
                <a:latin typeface="Comic Sans MS"/>
                <a:cs typeface="Comic Sans MS"/>
              </a:rPr>
              <a:t> </a:t>
            </a:r>
            <a:r>
              <a:rPr sz="1400" b="1" dirty="0">
                <a:latin typeface="Comic Sans MS"/>
                <a:cs typeface="Comic Sans MS"/>
              </a:rPr>
              <a:t>-</a:t>
            </a:r>
            <a:r>
              <a:rPr sz="1400" b="1" spc="5" dirty="0">
                <a:latin typeface="Comic Sans MS"/>
                <a:cs typeface="Comic Sans MS"/>
              </a:rPr>
              <a:t> </a:t>
            </a:r>
            <a:r>
              <a:rPr sz="1400" b="1" spc="-5" dirty="0">
                <a:latin typeface="Comic Sans MS"/>
                <a:cs typeface="Comic Sans MS"/>
              </a:rPr>
              <a:t>Criterio</a:t>
            </a:r>
            <a:r>
              <a:rPr sz="1400" b="1" spc="5" dirty="0">
                <a:latin typeface="Comic Sans MS"/>
                <a:cs typeface="Comic Sans MS"/>
              </a:rPr>
              <a:t> </a:t>
            </a:r>
            <a:r>
              <a:rPr sz="1400" b="1" dirty="0">
                <a:latin typeface="Comic Sans MS"/>
                <a:cs typeface="Comic Sans MS"/>
              </a:rPr>
              <a:t>de</a:t>
            </a:r>
            <a:r>
              <a:rPr sz="1400" b="1" spc="5" dirty="0">
                <a:latin typeface="Comic Sans MS"/>
                <a:cs typeface="Comic Sans MS"/>
              </a:rPr>
              <a:t> </a:t>
            </a:r>
            <a:r>
              <a:rPr sz="1400" b="1" spc="-5" dirty="0">
                <a:latin typeface="Comic Sans MS"/>
                <a:cs typeface="Comic Sans MS"/>
              </a:rPr>
              <a:t>las</a:t>
            </a:r>
            <a:r>
              <a:rPr sz="1400" b="1" spc="-15" dirty="0">
                <a:latin typeface="Comic Sans MS"/>
                <a:cs typeface="Comic Sans MS"/>
              </a:rPr>
              <a:t> </a:t>
            </a:r>
            <a:r>
              <a:rPr sz="1400" b="1" dirty="0">
                <a:latin typeface="Comic Sans MS"/>
                <a:cs typeface="Comic Sans MS"/>
              </a:rPr>
              <a:t>Areas</a:t>
            </a:r>
            <a:r>
              <a:rPr sz="1400" b="1" spc="10" dirty="0">
                <a:latin typeface="Comic Sans MS"/>
                <a:cs typeface="Comic Sans MS"/>
              </a:rPr>
              <a:t> </a:t>
            </a:r>
            <a:r>
              <a:rPr sz="1400" b="1" spc="-5" dirty="0">
                <a:latin typeface="Comic Sans MS"/>
                <a:cs typeface="Comic Sans MS"/>
              </a:rPr>
              <a:t>Iguales</a:t>
            </a:r>
            <a:endParaRPr sz="1400">
              <a:latin typeface="Comic Sans MS"/>
              <a:cs typeface="Comic Sans MS"/>
            </a:endParaRPr>
          </a:p>
          <a:p>
            <a:pPr marL="50800" marR="44450" algn="just">
              <a:lnSpc>
                <a:spcPct val="115999"/>
              </a:lnSpc>
              <a:spcBef>
                <a:spcPts val="525"/>
              </a:spcBef>
            </a:pPr>
            <a:r>
              <a:rPr sz="1200" spc="-5" dirty="0">
                <a:latin typeface="Comic Sans MS"/>
                <a:cs typeface="Comic Sans MS"/>
              </a:rPr>
              <a:t>Este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criterio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método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analítico-gráfico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evaluación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ET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aplicable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general, al caso de un G finito conectado a una </a:t>
            </a:r>
            <a:r>
              <a:rPr sz="1200" dirty="0">
                <a:latin typeface="Comic Sans MS"/>
                <a:cs typeface="Comic Sans MS"/>
              </a:rPr>
              <a:t>barra </a:t>
            </a:r>
            <a:r>
              <a:rPr sz="1200" spc="-5" dirty="0">
                <a:latin typeface="Comic Sans MS"/>
                <a:cs typeface="Comic Sans MS"/>
              </a:rPr>
              <a:t>infinita. Su mayor interés no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reside en su </a:t>
            </a:r>
            <a:r>
              <a:rPr sz="1200" spc="-10" dirty="0">
                <a:latin typeface="Comic Sans MS"/>
                <a:cs typeface="Comic Sans MS"/>
              </a:rPr>
              <a:t>uso </a:t>
            </a:r>
            <a:r>
              <a:rPr sz="1200" spc="-5" dirty="0">
                <a:latin typeface="Comic Sans MS"/>
                <a:cs typeface="Comic Sans MS"/>
              </a:rPr>
              <a:t>práctico, de difícil aplicación en los SEP reales, sino en su carácter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visual e intuitivo, facilitando la comprensión de los fundamentos involucrados en las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oscilaciones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electromecánicas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sistemas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eléctricos.</a:t>
            </a:r>
            <a:endParaRPr sz="1200">
              <a:latin typeface="Comic Sans MS"/>
              <a:cs typeface="Comic Sans MS"/>
            </a:endParaRPr>
          </a:p>
          <a:p>
            <a:pPr marL="50800" marR="43180" algn="just">
              <a:lnSpc>
                <a:spcPct val="116100"/>
              </a:lnSpc>
              <a:spcBef>
                <a:spcPts val="500"/>
              </a:spcBef>
            </a:pPr>
            <a:r>
              <a:rPr sz="1200" spc="-5" dirty="0">
                <a:latin typeface="Comic Sans MS"/>
                <a:cs typeface="Comic Sans MS"/>
              </a:rPr>
              <a:t>Se considera inicialmente al SEP operando en estado estacionario, es decir </a:t>
            </a:r>
            <a:r>
              <a:rPr sz="1200" spc="-10" dirty="0">
                <a:latin typeface="Comic Sans MS"/>
                <a:cs typeface="Comic Sans MS"/>
              </a:rPr>
              <a:t>que </a:t>
            </a:r>
            <a:r>
              <a:rPr sz="1200" spc="-5" dirty="0">
                <a:latin typeface="Comic Sans MS"/>
                <a:cs typeface="Comic Sans MS"/>
              </a:rPr>
              <a:t>las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magnitudes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diferentes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variables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por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cada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consideran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constantes: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frecuencia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constante;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corriente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tensión</a:t>
            </a:r>
            <a:r>
              <a:rPr sz="1200" dirty="0">
                <a:latin typeface="Comic Sans MS"/>
                <a:cs typeface="Comic Sans MS"/>
              </a:rPr>
              <a:t> son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normales;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no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hay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torque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acelerante o desacelerante (P</a:t>
            </a:r>
            <a:r>
              <a:rPr sz="1200" spc="-7" baseline="-10416" dirty="0">
                <a:latin typeface="Comic Sans MS"/>
                <a:cs typeface="Comic Sans MS"/>
              </a:rPr>
              <a:t>m</a:t>
            </a:r>
            <a:r>
              <a:rPr sz="1200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= P</a:t>
            </a:r>
            <a:r>
              <a:rPr sz="1200" spc="-7" baseline="-10416" dirty="0">
                <a:latin typeface="Comic Sans MS"/>
                <a:cs typeface="Comic Sans MS"/>
              </a:rPr>
              <a:t>e</a:t>
            </a:r>
            <a:r>
              <a:rPr sz="1200" spc="-5" dirty="0">
                <a:latin typeface="Comic Sans MS"/>
                <a:cs typeface="Comic Sans MS"/>
              </a:rPr>
              <a:t>). Ocurre una gran perturbación (cambios en </a:t>
            </a:r>
            <a:r>
              <a:rPr sz="1200" dirty="0">
                <a:latin typeface="Comic Sans MS"/>
                <a:cs typeface="Comic Sans MS"/>
              </a:rPr>
              <a:t>la 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estructura de la red, cambios grandes de la demanda y de la generación) que lleva a un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brusco cambio del torque eléctrico, por lo que se origina </a:t>
            </a:r>
            <a:r>
              <a:rPr sz="1200" spc="-10" dirty="0">
                <a:latin typeface="Comic Sans MS"/>
                <a:cs typeface="Comic Sans MS"/>
              </a:rPr>
              <a:t>un </a:t>
            </a:r>
            <a:r>
              <a:rPr sz="1200" dirty="0">
                <a:latin typeface="Comic Sans MS"/>
                <a:cs typeface="Comic Sans MS"/>
              </a:rPr>
              <a:t>torque </a:t>
            </a:r>
            <a:r>
              <a:rPr sz="1200" spc="-5" dirty="0">
                <a:latin typeface="Comic Sans MS"/>
                <a:cs typeface="Comic Sans MS"/>
              </a:rPr>
              <a:t>acelerante o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desacelerante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sobre</a:t>
            </a:r>
            <a:r>
              <a:rPr sz="1200" spc="-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 eje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máquina.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150">
              <a:latin typeface="Comic Sans MS"/>
              <a:cs typeface="Comic Sans MS"/>
            </a:endParaRPr>
          </a:p>
          <a:p>
            <a:pPr marL="50800" marR="43815" algn="just">
              <a:lnSpc>
                <a:spcPct val="116199"/>
              </a:lnSpc>
            </a:pPr>
            <a:r>
              <a:rPr sz="1200" b="1" spc="-5" dirty="0">
                <a:latin typeface="Comic Sans MS"/>
                <a:cs typeface="Comic Sans MS"/>
              </a:rPr>
              <a:t>Ejemplo: </a:t>
            </a:r>
            <a:r>
              <a:rPr sz="1200" spc="-5" dirty="0">
                <a:latin typeface="Comic Sans MS"/>
                <a:cs typeface="Comic Sans MS"/>
              </a:rPr>
              <a:t>Si en un momento dado se produjese un incremento de la potencia mecánica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 impulsa al G, desde Pm</a:t>
            </a:r>
            <a:r>
              <a:rPr sz="1200" spc="-7" baseline="-10416" dirty="0">
                <a:latin typeface="Comic Sans MS"/>
                <a:cs typeface="Comic Sans MS"/>
              </a:rPr>
              <a:t>o</a:t>
            </a:r>
            <a:r>
              <a:rPr sz="1200" spc="-5" dirty="0">
                <a:latin typeface="Comic Sans MS"/>
                <a:cs typeface="Comic Sans MS"/>
              </a:rPr>
              <a:t>= 0,5 a Pm</a:t>
            </a:r>
            <a:r>
              <a:rPr sz="1200" spc="-7" baseline="-10416" dirty="0">
                <a:latin typeface="Comic Sans MS"/>
                <a:cs typeface="Comic Sans MS"/>
              </a:rPr>
              <a:t>1</a:t>
            </a:r>
            <a:r>
              <a:rPr sz="1200" spc="-5" dirty="0">
                <a:latin typeface="Comic Sans MS"/>
                <a:cs typeface="Comic Sans MS"/>
              </a:rPr>
              <a:t>= 0,8, el nuevo punto de equilibrio quedaría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definido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Fig.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por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 punto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b</a:t>
            </a:r>
            <a:r>
              <a:rPr sz="1200" spc="-5" dirty="0">
                <a:latin typeface="Comic Sans MS"/>
                <a:cs typeface="Comic Sans MS"/>
              </a:rPr>
              <a:t>,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donde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recta Pm</a:t>
            </a:r>
            <a:r>
              <a:rPr sz="1200" spc="-7" baseline="-10416" dirty="0">
                <a:latin typeface="Comic Sans MS"/>
                <a:cs typeface="Comic Sans MS"/>
              </a:rPr>
              <a:t>1</a:t>
            </a:r>
            <a:r>
              <a:rPr sz="1200" spc="-5" dirty="0">
                <a:latin typeface="Comic Sans MS"/>
                <a:cs typeface="Comic Sans MS"/>
              </a:rPr>
              <a:t>=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0,8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corta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sinusoide.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19327" y="5076438"/>
            <a:ext cx="4572000" cy="3340735"/>
            <a:chOff x="719327" y="5076438"/>
            <a:chExt cx="4572000" cy="33407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5424" y="5082534"/>
              <a:ext cx="4559808" cy="332841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19328" y="5076443"/>
              <a:ext cx="4572000" cy="3340735"/>
            </a:xfrm>
            <a:custGeom>
              <a:avLst/>
              <a:gdLst/>
              <a:ahLst/>
              <a:cxnLst/>
              <a:rect l="l" t="t" r="r" b="b"/>
              <a:pathLst>
                <a:path w="4572000" h="3340734">
                  <a:moveTo>
                    <a:pt x="4572000" y="0"/>
                  </a:moveTo>
                  <a:lnTo>
                    <a:pt x="4565904" y="0"/>
                  </a:lnTo>
                  <a:lnTo>
                    <a:pt x="4565904" y="6096"/>
                  </a:lnTo>
                  <a:lnTo>
                    <a:pt x="4565904" y="3334512"/>
                  </a:lnTo>
                  <a:lnTo>
                    <a:pt x="6096" y="3334512"/>
                  </a:lnTo>
                  <a:lnTo>
                    <a:pt x="6096" y="6096"/>
                  </a:lnTo>
                  <a:lnTo>
                    <a:pt x="4565904" y="6096"/>
                  </a:lnTo>
                  <a:lnTo>
                    <a:pt x="4565904" y="0"/>
                  </a:ln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0" y="3334512"/>
                  </a:lnTo>
                  <a:lnTo>
                    <a:pt x="0" y="3340608"/>
                  </a:lnTo>
                  <a:lnTo>
                    <a:pt x="6096" y="3340608"/>
                  </a:lnTo>
                  <a:lnTo>
                    <a:pt x="4565904" y="3340608"/>
                  </a:lnTo>
                  <a:lnTo>
                    <a:pt x="4572000" y="3340608"/>
                  </a:lnTo>
                  <a:lnTo>
                    <a:pt x="4572000" y="3334512"/>
                  </a:lnTo>
                  <a:lnTo>
                    <a:pt x="4572000" y="6096"/>
                  </a:lnTo>
                  <a:lnTo>
                    <a:pt x="45720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5852159" y="9235436"/>
            <a:ext cx="64135" cy="114300"/>
            <a:chOff x="5852159" y="9235436"/>
            <a:chExt cx="64135" cy="11430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79591" y="9235436"/>
              <a:ext cx="36575" cy="914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52159" y="9244580"/>
              <a:ext cx="64008" cy="8229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52159" y="9326876"/>
              <a:ext cx="54864" cy="22861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655821" y="8730488"/>
            <a:ext cx="6249035" cy="87439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3500" marR="55880" indent="-635" algn="just">
              <a:lnSpc>
                <a:spcPct val="116100"/>
              </a:lnSpc>
              <a:spcBef>
                <a:spcPts val="95"/>
              </a:spcBef>
            </a:pP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spc="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spc="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momento</a:t>
            </a:r>
            <a:r>
              <a:rPr sz="1200" spc="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spc="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aumenta</a:t>
            </a:r>
            <a:r>
              <a:rPr sz="1200" spc="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</a:t>
            </a:r>
            <a:r>
              <a:rPr sz="1200" spc="-7" baseline="-10416" dirty="0">
                <a:latin typeface="Comic Sans MS"/>
                <a:cs typeface="Comic Sans MS"/>
              </a:rPr>
              <a:t>m</a:t>
            </a:r>
            <a:r>
              <a:rPr sz="1200" spc="217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entrante,</a:t>
            </a:r>
            <a:r>
              <a:rPr sz="1200" spc="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spc="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recibe</a:t>
            </a:r>
            <a:r>
              <a:rPr sz="1200" spc="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más</a:t>
            </a:r>
            <a:r>
              <a:rPr sz="1200" spc="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energía</a:t>
            </a:r>
            <a:r>
              <a:rPr sz="1200" spc="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vierte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 la </a:t>
            </a:r>
            <a:r>
              <a:rPr sz="1200" dirty="0">
                <a:latin typeface="Comic Sans MS"/>
                <a:cs typeface="Comic Sans MS"/>
              </a:rPr>
              <a:t>red, </a:t>
            </a:r>
            <a:r>
              <a:rPr sz="1200" spc="-5" dirty="0">
                <a:latin typeface="Comic Sans MS"/>
                <a:cs typeface="Comic Sans MS"/>
              </a:rPr>
              <a:t>y por lo tanto comienza a acelerarse y a incrementar </a:t>
            </a:r>
            <a:r>
              <a:rPr sz="1200" spc="-10" dirty="0">
                <a:latin typeface="Comic Sans MS"/>
                <a:cs typeface="Comic Sans MS"/>
              </a:rPr>
              <a:t>su </a:t>
            </a:r>
            <a:r>
              <a:rPr sz="1200" spc="-5" dirty="0">
                <a:latin typeface="Comic Sans MS"/>
                <a:cs typeface="Comic Sans MS"/>
              </a:rPr>
              <a:t>energía cinética. </a:t>
            </a:r>
            <a:r>
              <a:rPr sz="1200" dirty="0">
                <a:latin typeface="Comic Sans MS"/>
                <a:cs typeface="Comic Sans MS"/>
              </a:rPr>
              <a:t>Al 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aumentar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velocidad del </a:t>
            </a:r>
            <a:r>
              <a:rPr sz="1200" dirty="0">
                <a:latin typeface="Comic Sans MS"/>
                <a:cs typeface="Comic Sans MS"/>
              </a:rPr>
              <a:t>rotor, </a:t>
            </a:r>
            <a:r>
              <a:rPr sz="1200" spc="-5" dirty="0">
                <a:latin typeface="Comic Sans MS"/>
                <a:cs typeface="Comic Sans MS"/>
              </a:rPr>
              <a:t>comienza a crecer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 ángulo mecánico</a:t>
            </a:r>
            <a:r>
              <a:rPr sz="1200" spc="70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, y por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tanto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 punto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funcionamiento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desplaza</a:t>
            </a:r>
            <a:r>
              <a:rPr sz="1200" dirty="0">
                <a:latin typeface="Comic Sans MS"/>
                <a:cs typeface="Comic Sans MS"/>
              </a:rPr>
              <a:t> sobre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sinusoide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hacia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derecha.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27</a:t>
            </a:fld>
            <a:endParaRPr spc="-5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1215" y="996191"/>
            <a:ext cx="6198870" cy="13620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 marR="30480" algn="just">
              <a:lnSpc>
                <a:spcPct val="115999"/>
              </a:lnSpc>
              <a:spcBef>
                <a:spcPts val="95"/>
              </a:spcBef>
            </a:pPr>
            <a:r>
              <a:rPr sz="1200" spc="-5" dirty="0">
                <a:latin typeface="Comic Sans MS"/>
                <a:cs typeface="Comic Sans MS"/>
              </a:rPr>
              <a:t>Una</a:t>
            </a:r>
            <a:r>
              <a:rPr sz="1200" spc="18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vez</a:t>
            </a:r>
            <a:r>
              <a:rPr sz="1200" spc="17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sobrepasado</a:t>
            </a:r>
            <a:r>
              <a:rPr sz="1200" spc="17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spc="18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punto</a:t>
            </a:r>
            <a:r>
              <a:rPr sz="1200" spc="190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b</a:t>
            </a:r>
            <a:r>
              <a:rPr sz="1200" spc="-5" dirty="0">
                <a:latin typeface="Comic Sans MS"/>
                <a:cs typeface="Comic Sans MS"/>
              </a:rPr>
              <a:t>,</a:t>
            </a:r>
            <a:r>
              <a:rPr sz="1200" spc="1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18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</a:t>
            </a:r>
            <a:r>
              <a:rPr sz="1200" spc="-7" baseline="-10416" dirty="0">
                <a:latin typeface="Comic Sans MS"/>
                <a:cs typeface="Comic Sans MS"/>
              </a:rPr>
              <a:t>m</a:t>
            </a:r>
            <a:r>
              <a:rPr sz="1200" spc="89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entrante</a:t>
            </a:r>
            <a:r>
              <a:rPr sz="1200" spc="18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</a:t>
            </a:r>
            <a:r>
              <a:rPr sz="1200" spc="17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menor</a:t>
            </a:r>
            <a:r>
              <a:rPr sz="1200" spc="18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17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18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</a:t>
            </a:r>
            <a:r>
              <a:rPr sz="1200" spc="-7" baseline="-10416" dirty="0">
                <a:latin typeface="Comic Sans MS"/>
                <a:cs typeface="Comic Sans MS"/>
              </a:rPr>
              <a:t>e</a:t>
            </a:r>
            <a:r>
              <a:rPr sz="1200" spc="112" baseline="-10416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de</a:t>
            </a:r>
            <a:r>
              <a:rPr sz="1200" spc="18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salida,</a:t>
            </a:r>
            <a:r>
              <a:rPr sz="1200" spc="18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spc="17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por </a:t>
            </a:r>
            <a:r>
              <a:rPr sz="1200" spc="-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tanto</a:t>
            </a:r>
            <a:r>
              <a:rPr sz="1200" spc="2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254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máquina</a:t>
            </a:r>
            <a:r>
              <a:rPr sz="1200" spc="2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comienza</a:t>
            </a:r>
            <a:r>
              <a:rPr sz="1200" spc="254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spc="2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frenarse,</a:t>
            </a:r>
            <a:r>
              <a:rPr sz="1200" spc="2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llegando</a:t>
            </a:r>
            <a:r>
              <a:rPr sz="1200" spc="26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al</a:t>
            </a:r>
            <a:r>
              <a:rPr sz="1200" spc="2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punto</a:t>
            </a:r>
            <a:r>
              <a:rPr sz="1200" spc="260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c</a:t>
            </a:r>
            <a:r>
              <a:rPr sz="1200" spc="-5" dirty="0">
                <a:latin typeface="Comic Sans MS"/>
                <a:cs typeface="Comic Sans MS"/>
              </a:rPr>
              <a:t>,</a:t>
            </a:r>
            <a:r>
              <a:rPr sz="1200" spc="26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desde</a:t>
            </a:r>
            <a:r>
              <a:rPr sz="1200" spc="2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donde</a:t>
            </a:r>
            <a:r>
              <a:rPr sz="1200" spc="26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bajaría</a:t>
            </a:r>
            <a:r>
              <a:rPr sz="1200" spc="2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al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punto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b="1" dirty="0">
                <a:latin typeface="Comic Sans MS"/>
                <a:cs typeface="Comic Sans MS"/>
              </a:rPr>
              <a:t>a</a:t>
            </a:r>
            <a:r>
              <a:rPr sz="1200" dirty="0">
                <a:latin typeface="Comic Sans MS"/>
                <a:cs typeface="Comic Sans MS"/>
              </a:rPr>
              <a:t>,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así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sucesivamente.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caso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Figura</a:t>
            </a:r>
            <a:r>
              <a:rPr sz="1200" spc="-5" dirty="0">
                <a:latin typeface="Comic Sans MS"/>
                <a:cs typeface="Comic Sans MS"/>
              </a:rPr>
              <a:t> no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consideran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amortiguamientos, pero en un caso real, las oscilaciones serían amortiguadas por lo </a:t>
            </a:r>
            <a:r>
              <a:rPr sz="1200" spc="-10" dirty="0">
                <a:latin typeface="Comic Sans MS"/>
                <a:cs typeface="Comic Sans MS"/>
              </a:rPr>
              <a:t>que </a:t>
            </a:r>
            <a:r>
              <a:rPr sz="1200" spc="-5" dirty="0">
                <a:latin typeface="Comic Sans MS"/>
                <a:cs typeface="Comic Sans MS"/>
              </a:rPr>
              <a:t> la máquina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alcanzaría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punto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b</a:t>
            </a:r>
            <a:r>
              <a:rPr sz="1200" b="1" spc="-1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régimen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permanente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pocos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segundos.</a:t>
            </a:r>
            <a:endParaRPr sz="1200">
              <a:latin typeface="Comic Sans MS"/>
              <a:cs typeface="Comic Sans MS"/>
            </a:endParaRPr>
          </a:p>
          <a:p>
            <a:pPr marL="38100" algn="just">
              <a:lnSpc>
                <a:spcPct val="100000"/>
              </a:lnSpc>
              <a:spcBef>
                <a:spcPts val="735"/>
              </a:spcBef>
            </a:pPr>
            <a:r>
              <a:rPr sz="1200" spc="-5" dirty="0">
                <a:latin typeface="Comic Sans MS"/>
                <a:cs typeface="Comic Sans MS"/>
              </a:rPr>
              <a:t>La ecuación 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oscilación 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MS es: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45235" y="2711216"/>
            <a:ext cx="736600" cy="0"/>
          </a:xfrm>
          <a:custGeom>
            <a:avLst/>
            <a:gdLst/>
            <a:ahLst/>
            <a:cxnLst/>
            <a:rect l="l" t="t" r="r" b="b"/>
            <a:pathLst>
              <a:path w="736600">
                <a:moveTo>
                  <a:pt x="0" y="0"/>
                </a:moveTo>
                <a:lnTo>
                  <a:pt x="394716" y="0"/>
                </a:lnTo>
              </a:path>
              <a:path w="736600">
                <a:moveTo>
                  <a:pt x="420623" y="0"/>
                </a:moveTo>
                <a:lnTo>
                  <a:pt x="736092" y="0"/>
                </a:lnTo>
              </a:path>
            </a:pathLst>
          </a:custGeom>
          <a:ln w="67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56563" y="2811870"/>
            <a:ext cx="62865" cy="140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i="1" dirty="0">
                <a:latin typeface="Times New Roman"/>
                <a:cs typeface="Times New Roman"/>
              </a:rPr>
              <a:t>s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14703" y="2576074"/>
            <a:ext cx="1016635" cy="24955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11125">
              <a:lnSpc>
                <a:spcPts val="1160"/>
              </a:lnSpc>
              <a:spcBef>
                <a:spcPts val="135"/>
              </a:spcBef>
              <a:tabLst>
                <a:tab pos="678180" algn="l"/>
              </a:tabLst>
            </a:pPr>
            <a:r>
              <a:rPr sz="1125" i="1" baseline="37037" dirty="0">
                <a:latin typeface="Times New Roman"/>
                <a:cs typeface="Times New Roman"/>
              </a:rPr>
              <a:t>i  </a:t>
            </a:r>
            <a:r>
              <a:rPr sz="1125" i="1" spc="-7" baseline="37037" dirty="0">
                <a:latin typeface="Times New Roman"/>
                <a:cs typeface="Times New Roman"/>
              </a:rPr>
              <a:t> </a:t>
            </a:r>
            <a:r>
              <a:rPr sz="1250" spc="20" dirty="0">
                <a:latin typeface="Symbol"/>
                <a:cs typeface="Symbol"/>
              </a:rPr>
              <a:t></a:t>
            </a:r>
            <a:r>
              <a:rPr sz="1250" dirty="0">
                <a:latin typeface="Times New Roman"/>
                <a:cs typeface="Times New Roman"/>
              </a:rPr>
              <a:t> </a:t>
            </a:r>
            <a:r>
              <a:rPr sz="1250" i="1" spc="20" dirty="0">
                <a:latin typeface="Times New Roman"/>
                <a:cs typeface="Times New Roman"/>
              </a:rPr>
              <a:t>P</a:t>
            </a:r>
            <a:r>
              <a:rPr sz="1250" i="1" dirty="0">
                <a:latin typeface="Times New Roman"/>
                <a:cs typeface="Times New Roman"/>
              </a:rPr>
              <a:t>	</a:t>
            </a:r>
            <a:r>
              <a:rPr sz="1250" spc="10" dirty="0">
                <a:latin typeface="Times New Roman"/>
                <a:cs typeface="Times New Roman"/>
              </a:rPr>
              <a:t>[</a:t>
            </a:r>
            <a:r>
              <a:rPr sz="1250" spc="-130" dirty="0">
                <a:latin typeface="Times New Roman"/>
                <a:cs typeface="Times New Roman"/>
              </a:rPr>
              <a:t> </a:t>
            </a:r>
            <a:r>
              <a:rPr sz="1250" i="1" spc="15" dirty="0">
                <a:latin typeface="Times New Roman"/>
                <a:cs typeface="Times New Roman"/>
              </a:rPr>
              <a:t>p</a:t>
            </a:r>
            <a:r>
              <a:rPr sz="1250" i="1" spc="40" dirty="0">
                <a:latin typeface="Times New Roman"/>
                <a:cs typeface="Times New Roman"/>
              </a:rPr>
              <a:t>u</a:t>
            </a:r>
            <a:r>
              <a:rPr sz="1250" spc="10" dirty="0">
                <a:latin typeface="Times New Roman"/>
                <a:cs typeface="Times New Roman"/>
              </a:rPr>
              <a:t>]</a:t>
            </a:r>
            <a:endParaRPr sz="1250">
              <a:latin typeface="Times New Roman"/>
              <a:cs typeface="Times New Roman"/>
            </a:endParaRPr>
          </a:p>
          <a:p>
            <a:pPr marL="50800">
              <a:lnSpc>
                <a:spcPts val="560"/>
              </a:lnSpc>
              <a:tabLst>
                <a:tab pos="415925" algn="l"/>
              </a:tabLst>
            </a:pPr>
            <a:r>
              <a:rPr sz="1125" baseline="-7407" dirty="0">
                <a:latin typeface="Times New Roman"/>
                <a:cs typeface="Times New Roman"/>
              </a:rPr>
              <a:t>2	</a:t>
            </a:r>
            <a:r>
              <a:rPr sz="750" i="1" dirty="0">
                <a:latin typeface="Times New Roman"/>
                <a:cs typeface="Times New Roman"/>
              </a:rPr>
              <a:t>a</a:t>
            </a:r>
            <a:r>
              <a:rPr sz="750" i="1" spc="-35" dirty="0">
                <a:latin typeface="Times New Roman"/>
                <a:cs typeface="Times New Roman"/>
              </a:rPr>
              <a:t> </a:t>
            </a:r>
            <a:r>
              <a:rPr sz="750" i="1" dirty="0">
                <a:latin typeface="Times New Roman"/>
                <a:cs typeface="Times New Roman"/>
              </a:rPr>
              <a:t>i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9328" y="2440289"/>
            <a:ext cx="732155" cy="2330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1250" spc="65" dirty="0">
                <a:latin typeface="Times New Roman"/>
                <a:cs typeface="Times New Roman"/>
              </a:rPr>
              <a:t>2</a:t>
            </a:r>
            <a:r>
              <a:rPr sz="1250" i="1" spc="25" dirty="0">
                <a:latin typeface="Times New Roman"/>
                <a:cs typeface="Times New Roman"/>
              </a:rPr>
              <a:t>H</a:t>
            </a:r>
            <a:r>
              <a:rPr sz="1250" i="1" spc="-10" dirty="0">
                <a:latin typeface="Times New Roman"/>
                <a:cs typeface="Times New Roman"/>
              </a:rPr>
              <a:t> </a:t>
            </a:r>
            <a:r>
              <a:rPr sz="1125" i="1" baseline="-22222" dirty="0">
                <a:latin typeface="Times New Roman"/>
                <a:cs typeface="Times New Roman"/>
              </a:rPr>
              <a:t>i</a:t>
            </a:r>
            <a:r>
              <a:rPr sz="1125" i="1" spc="15" baseline="-22222" dirty="0">
                <a:latin typeface="Times New Roman"/>
                <a:cs typeface="Times New Roman"/>
              </a:rPr>
              <a:t> </a:t>
            </a:r>
            <a:r>
              <a:rPr sz="1125" i="1" baseline="-22222" dirty="0">
                <a:latin typeface="Times New Roman"/>
                <a:cs typeface="Times New Roman"/>
              </a:rPr>
              <a:t>B  </a:t>
            </a:r>
            <a:r>
              <a:rPr sz="1125" i="1" spc="-75" baseline="-22222" dirty="0">
                <a:latin typeface="Times New Roman"/>
                <a:cs typeface="Times New Roman"/>
              </a:rPr>
              <a:t> </a:t>
            </a:r>
            <a:r>
              <a:rPr sz="1875" i="1" spc="22" baseline="-6666" dirty="0">
                <a:latin typeface="Times New Roman"/>
                <a:cs typeface="Times New Roman"/>
              </a:rPr>
              <a:t>d</a:t>
            </a:r>
            <a:r>
              <a:rPr sz="1875" i="1" spc="-179" baseline="-6666" dirty="0">
                <a:latin typeface="Times New Roman"/>
                <a:cs typeface="Times New Roman"/>
              </a:rPr>
              <a:t> </a:t>
            </a:r>
            <a:r>
              <a:rPr sz="1125" spc="-7" baseline="29629" dirty="0">
                <a:latin typeface="Times New Roman"/>
                <a:cs typeface="Times New Roman"/>
              </a:rPr>
              <a:t>2</a:t>
            </a:r>
            <a:r>
              <a:rPr sz="2025" spc="-52" baseline="-6172" dirty="0">
                <a:latin typeface="Symbol"/>
                <a:cs typeface="Symbol"/>
              </a:rPr>
              <a:t></a:t>
            </a:r>
            <a:endParaRPr sz="2025" baseline="-6172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9216" y="2694796"/>
            <a:ext cx="521970" cy="2330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381000" algn="l"/>
              </a:tabLst>
            </a:pPr>
            <a:r>
              <a:rPr sz="1350" spc="-45" dirty="0">
                <a:latin typeface="Symbol"/>
                <a:cs typeface="Symbol"/>
              </a:rPr>
              <a:t></a:t>
            </a:r>
            <a:r>
              <a:rPr sz="1350" spc="-45" dirty="0">
                <a:latin typeface="Times New Roman"/>
                <a:cs typeface="Times New Roman"/>
              </a:rPr>
              <a:t>	</a:t>
            </a:r>
            <a:r>
              <a:rPr sz="1250" i="1" spc="10" dirty="0">
                <a:latin typeface="Times New Roman"/>
                <a:cs typeface="Times New Roman"/>
              </a:rPr>
              <a:t>dt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6630" y="3111503"/>
            <a:ext cx="48215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Simplificando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notación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despejando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derivada segunda,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resulta: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45236" y="3645398"/>
            <a:ext cx="279400" cy="0"/>
          </a:xfrm>
          <a:custGeom>
            <a:avLst/>
            <a:gdLst/>
            <a:ahLst/>
            <a:cxnLst/>
            <a:rect l="l" t="t" r="r" b="b"/>
            <a:pathLst>
              <a:path w="279400">
                <a:moveTo>
                  <a:pt x="0" y="0"/>
                </a:moveTo>
                <a:lnTo>
                  <a:pt x="278891" y="0"/>
                </a:lnTo>
              </a:path>
            </a:pathLst>
          </a:custGeom>
          <a:ln w="685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43711" y="3638253"/>
            <a:ext cx="71691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469265" algn="l"/>
              </a:tabLst>
            </a:pPr>
            <a:r>
              <a:rPr sz="1300" i="1" spc="-5" dirty="0">
                <a:latin typeface="Times New Roman"/>
                <a:cs typeface="Times New Roman"/>
              </a:rPr>
              <a:t>dt</a:t>
            </a:r>
            <a:r>
              <a:rPr sz="1300" i="1" spc="-195" dirty="0">
                <a:latin typeface="Times New Roman"/>
                <a:cs typeface="Times New Roman"/>
              </a:rPr>
              <a:t> </a:t>
            </a:r>
            <a:r>
              <a:rPr sz="1125" baseline="44444" dirty="0">
                <a:latin typeface="Times New Roman"/>
                <a:cs typeface="Times New Roman"/>
              </a:rPr>
              <a:t>2	</a:t>
            </a:r>
            <a:r>
              <a:rPr sz="1300" spc="25" dirty="0">
                <a:latin typeface="Times New Roman"/>
                <a:cs typeface="Times New Roman"/>
              </a:rPr>
              <a:t>2</a:t>
            </a:r>
            <a:r>
              <a:rPr sz="1300" i="1" spc="25" dirty="0">
                <a:latin typeface="Times New Roman"/>
                <a:cs typeface="Times New Roman"/>
              </a:rPr>
              <a:t>H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31747" y="3510236"/>
            <a:ext cx="1064260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latin typeface="Symbol"/>
                <a:cs typeface="Symbol"/>
              </a:rPr>
              <a:t></a:t>
            </a:r>
            <a:r>
              <a:rPr sz="1300" spc="5" dirty="0">
                <a:latin typeface="Times New Roman"/>
                <a:cs typeface="Times New Roman"/>
              </a:rPr>
              <a:t> </a:t>
            </a:r>
            <a:r>
              <a:rPr sz="1125" u="sng" baseline="3703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   </a:t>
            </a:r>
            <a:r>
              <a:rPr sz="1125" u="sng" spc="15" baseline="3703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25" u="sng" baseline="3703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0 </a:t>
            </a:r>
            <a:r>
              <a:rPr sz="1125" u="sng" spc="67" baseline="3703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25" spc="37" baseline="37037" dirty="0">
                <a:latin typeface="Times New Roman"/>
                <a:cs typeface="Times New Roman"/>
              </a:rPr>
              <a:t> </a:t>
            </a:r>
            <a:r>
              <a:rPr sz="1300" spc="65" dirty="0">
                <a:latin typeface="Times New Roman"/>
                <a:cs typeface="Times New Roman"/>
              </a:rPr>
              <a:t>(</a:t>
            </a:r>
            <a:r>
              <a:rPr sz="1300" i="1" spc="-190" dirty="0">
                <a:latin typeface="Times New Roman"/>
                <a:cs typeface="Times New Roman"/>
              </a:rPr>
              <a:t>P</a:t>
            </a:r>
            <a:r>
              <a:rPr sz="1125" i="1" spc="7" baseline="-22222" dirty="0">
                <a:latin typeface="Times New Roman"/>
                <a:cs typeface="Times New Roman"/>
              </a:rPr>
              <a:t>m</a:t>
            </a:r>
            <a:r>
              <a:rPr sz="1125" i="1" baseline="-22222" dirty="0">
                <a:latin typeface="Times New Roman"/>
                <a:cs typeface="Times New Roman"/>
              </a:rPr>
              <a:t> </a:t>
            </a:r>
            <a:r>
              <a:rPr sz="1125" i="1" spc="15" baseline="-22222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Symbol"/>
                <a:cs typeface="Symbol"/>
              </a:rPr>
              <a:t></a:t>
            </a:r>
            <a:r>
              <a:rPr sz="1300" spc="-45" dirty="0">
                <a:latin typeface="Times New Roman"/>
                <a:cs typeface="Times New Roman"/>
              </a:rPr>
              <a:t> </a:t>
            </a:r>
            <a:r>
              <a:rPr sz="1300" i="1" spc="-200" dirty="0">
                <a:latin typeface="Times New Roman"/>
                <a:cs typeface="Times New Roman"/>
              </a:rPr>
              <a:t>P</a:t>
            </a:r>
            <a:r>
              <a:rPr sz="1125" i="1" baseline="-22222" dirty="0">
                <a:latin typeface="Times New Roman"/>
                <a:cs typeface="Times New Roman"/>
              </a:rPr>
              <a:t>e</a:t>
            </a:r>
            <a:r>
              <a:rPr sz="1125" i="1" spc="-52" baseline="-22222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)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9327" y="3397225"/>
            <a:ext cx="665480" cy="2349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  <a:tabLst>
                <a:tab pos="513080" algn="l"/>
              </a:tabLst>
            </a:pPr>
            <a:r>
              <a:rPr sz="1300" i="1" spc="-5" dirty="0">
                <a:latin typeface="Times New Roman"/>
                <a:cs typeface="Times New Roman"/>
              </a:rPr>
              <a:t>d</a:t>
            </a:r>
            <a:r>
              <a:rPr sz="1300" i="1" spc="-135" dirty="0">
                <a:latin typeface="Times New Roman"/>
                <a:cs typeface="Times New Roman"/>
              </a:rPr>
              <a:t> </a:t>
            </a:r>
            <a:r>
              <a:rPr sz="1125" spc="-30" baseline="44444" dirty="0">
                <a:latin typeface="Times New Roman"/>
                <a:cs typeface="Times New Roman"/>
              </a:rPr>
              <a:t>2</a:t>
            </a:r>
            <a:r>
              <a:rPr sz="1350" spc="-20" dirty="0">
                <a:latin typeface="Symbol"/>
                <a:cs typeface="Symbol"/>
              </a:rPr>
              <a:t></a:t>
            </a:r>
            <a:r>
              <a:rPr sz="1350" spc="-20" dirty="0">
                <a:latin typeface="Times New Roman"/>
                <a:cs typeface="Times New Roman"/>
              </a:rPr>
              <a:t>	</a:t>
            </a:r>
            <a:r>
              <a:rPr sz="1350" spc="-35" dirty="0">
                <a:latin typeface="Symbol"/>
                <a:cs typeface="Symbol"/>
              </a:rPr>
              <a:t>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491485" y="4005042"/>
            <a:ext cx="50800" cy="155575"/>
          </a:xfrm>
          <a:custGeom>
            <a:avLst/>
            <a:gdLst/>
            <a:ahLst/>
            <a:cxnLst/>
            <a:rect l="l" t="t" r="r" b="b"/>
            <a:pathLst>
              <a:path w="50800" h="155575">
                <a:moveTo>
                  <a:pt x="50289" y="0"/>
                </a:moveTo>
                <a:lnTo>
                  <a:pt x="0" y="155443"/>
                </a:lnTo>
              </a:path>
            </a:pathLst>
          </a:custGeom>
          <a:ln w="63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706627" y="3947926"/>
            <a:ext cx="388429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spc="-5" dirty="0">
                <a:latin typeface="Comic Sans MS"/>
                <a:cs typeface="Comic Sans MS"/>
              </a:rPr>
              <a:t>Multiplicando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ambos miembros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por</a:t>
            </a:r>
            <a:r>
              <a:rPr sz="1200" spc="120" dirty="0">
                <a:latin typeface="Comic Sans MS"/>
                <a:cs typeface="Comic Sans MS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2</a:t>
            </a:r>
            <a:r>
              <a:rPr sz="1200" spc="-125" dirty="0">
                <a:latin typeface="Times New Roman"/>
                <a:cs typeface="Times New Roman"/>
              </a:rPr>
              <a:t> </a:t>
            </a:r>
            <a:r>
              <a:rPr sz="1200" i="1" spc="-15" dirty="0">
                <a:latin typeface="Times New Roman"/>
                <a:cs typeface="Times New Roman"/>
              </a:rPr>
              <a:t>d</a:t>
            </a:r>
            <a:r>
              <a:rPr sz="1300" spc="-15" dirty="0">
                <a:latin typeface="Symbol"/>
                <a:cs typeface="Symbol"/>
              </a:rPr>
              <a:t></a:t>
            </a:r>
            <a:r>
              <a:rPr sz="1300" spc="350" dirty="0">
                <a:latin typeface="Times New Roman"/>
                <a:cs typeface="Times New Roman"/>
              </a:rPr>
              <a:t> </a:t>
            </a:r>
            <a:r>
              <a:rPr sz="1200" i="1" spc="5" dirty="0">
                <a:latin typeface="Times New Roman"/>
                <a:cs typeface="Times New Roman"/>
              </a:rPr>
              <a:t>dt</a:t>
            </a:r>
            <a:r>
              <a:rPr sz="1200" i="1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,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 obtiene: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47344" y="4453156"/>
            <a:ext cx="218440" cy="0"/>
          </a:xfrm>
          <a:custGeom>
            <a:avLst/>
            <a:gdLst/>
            <a:ahLst/>
            <a:cxnLst/>
            <a:rect l="l" t="t" r="r" b="b"/>
            <a:pathLst>
              <a:path w="218440">
                <a:moveTo>
                  <a:pt x="0" y="0"/>
                </a:moveTo>
                <a:lnTo>
                  <a:pt x="217931" y="0"/>
                </a:lnTo>
              </a:path>
            </a:pathLst>
          </a:custGeom>
          <a:ln w="66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213103" y="4453156"/>
            <a:ext cx="271780" cy="0"/>
          </a:xfrm>
          <a:custGeom>
            <a:avLst/>
            <a:gdLst/>
            <a:ahLst/>
            <a:cxnLst/>
            <a:rect l="l" t="t" r="r" b="b"/>
            <a:pathLst>
              <a:path w="271780">
                <a:moveTo>
                  <a:pt x="0" y="0"/>
                </a:moveTo>
                <a:lnTo>
                  <a:pt x="271272" y="0"/>
                </a:lnTo>
              </a:path>
            </a:pathLst>
          </a:custGeom>
          <a:ln w="66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764786" y="4453156"/>
            <a:ext cx="218440" cy="0"/>
          </a:xfrm>
          <a:custGeom>
            <a:avLst/>
            <a:gdLst/>
            <a:ahLst/>
            <a:cxnLst/>
            <a:rect l="l" t="t" r="r" b="b"/>
            <a:pathLst>
              <a:path w="218439">
                <a:moveTo>
                  <a:pt x="0" y="0"/>
                </a:moveTo>
                <a:lnTo>
                  <a:pt x="217940" y="0"/>
                </a:lnTo>
              </a:path>
            </a:pathLst>
          </a:custGeom>
          <a:ln w="66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07211" y="4444865"/>
            <a:ext cx="1574800" cy="2178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10"/>
              </a:spcBef>
              <a:tabLst>
                <a:tab pos="440690" algn="l"/>
                <a:tab pos="967740" algn="l"/>
                <a:tab pos="1333500" algn="l"/>
              </a:tabLst>
            </a:pPr>
            <a:r>
              <a:rPr sz="1250" i="1" spc="5" dirty="0">
                <a:latin typeface="Times New Roman"/>
                <a:cs typeface="Times New Roman"/>
              </a:rPr>
              <a:t>dt	dt</a:t>
            </a:r>
            <a:r>
              <a:rPr sz="1250" i="1" spc="-195" dirty="0">
                <a:latin typeface="Times New Roman"/>
                <a:cs typeface="Times New Roman"/>
              </a:rPr>
              <a:t> </a:t>
            </a:r>
            <a:r>
              <a:rPr sz="1050" spc="22" baseline="43650" dirty="0">
                <a:latin typeface="Times New Roman"/>
                <a:cs typeface="Times New Roman"/>
              </a:rPr>
              <a:t>2	</a:t>
            </a:r>
            <a:r>
              <a:rPr sz="1250" i="1" spc="5" dirty="0">
                <a:latin typeface="Times New Roman"/>
                <a:cs typeface="Times New Roman"/>
              </a:rPr>
              <a:t>dt	</a:t>
            </a:r>
            <a:r>
              <a:rPr sz="1250" spc="30" dirty="0">
                <a:latin typeface="Times New Roman"/>
                <a:cs typeface="Times New Roman"/>
              </a:rPr>
              <a:t>2</a:t>
            </a:r>
            <a:r>
              <a:rPr sz="1250" i="1" spc="30" dirty="0">
                <a:latin typeface="Times New Roman"/>
                <a:cs typeface="Times New Roman"/>
              </a:rPr>
              <a:t>H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16355" y="4211739"/>
            <a:ext cx="1489710" cy="2286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30"/>
              </a:spcBef>
              <a:tabLst>
                <a:tab pos="407034" algn="l"/>
                <a:tab pos="967740" algn="l"/>
                <a:tab pos="1341120" algn="l"/>
              </a:tabLst>
            </a:pPr>
            <a:r>
              <a:rPr sz="1250" i="1" spc="-15" dirty="0">
                <a:latin typeface="Times New Roman"/>
                <a:cs typeface="Times New Roman"/>
              </a:rPr>
              <a:t>d</a:t>
            </a:r>
            <a:r>
              <a:rPr sz="1300" spc="-15" dirty="0">
                <a:latin typeface="Symbol"/>
                <a:cs typeface="Symbol"/>
              </a:rPr>
              <a:t></a:t>
            </a:r>
            <a:r>
              <a:rPr sz="1300" spc="-15" dirty="0">
                <a:latin typeface="Times New Roman"/>
                <a:cs typeface="Times New Roman"/>
              </a:rPr>
              <a:t>	</a:t>
            </a:r>
            <a:r>
              <a:rPr sz="1250" i="1" spc="5" dirty="0">
                <a:latin typeface="Times New Roman"/>
                <a:cs typeface="Times New Roman"/>
              </a:rPr>
              <a:t>d</a:t>
            </a:r>
            <a:r>
              <a:rPr sz="1250" i="1" spc="-114" dirty="0">
                <a:latin typeface="Times New Roman"/>
                <a:cs typeface="Times New Roman"/>
              </a:rPr>
              <a:t> </a:t>
            </a:r>
            <a:r>
              <a:rPr sz="1050" spc="-15" baseline="43650" dirty="0">
                <a:latin typeface="Times New Roman"/>
                <a:cs typeface="Times New Roman"/>
              </a:rPr>
              <a:t>2</a:t>
            </a:r>
            <a:r>
              <a:rPr sz="1300" spc="-10" dirty="0">
                <a:latin typeface="Symbol"/>
                <a:cs typeface="Symbol"/>
              </a:rPr>
              <a:t></a:t>
            </a:r>
            <a:r>
              <a:rPr sz="1300" spc="-10" dirty="0">
                <a:latin typeface="Times New Roman"/>
                <a:cs typeface="Times New Roman"/>
              </a:rPr>
              <a:t>	</a:t>
            </a:r>
            <a:r>
              <a:rPr sz="1250" i="1" spc="-15" dirty="0">
                <a:latin typeface="Times New Roman"/>
                <a:cs typeface="Times New Roman"/>
              </a:rPr>
              <a:t>d</a:t>
            </a:r>
            <a:r>
              <a:rPr sz="1300" spc="-15" dirty="0">
                <a:latin typeface="Symbol"/>
                <a:cs typeface="Symbol"/>
              </a:rPr>
              <a:t></a:t>
            </a:r>
            <a:r>
              <a:rPr sz="1300" spc="-15" dirty="0">
                <a:latin typeface="Times New Roman"/>
                <a:cs typeface="Times New Roman"/>
              </a:rPr>
              <a:t>	</a:t>
            </a:r>
            <a:r>
              <a:rPr sz="1300" spc="-30" dirty="0">
                <a:latin typeface="Symbol"/>
                <a:cs typeface="Symbol"/>
              </a:rPr>
              <a:t>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05611" y="4329041"/>
            <a:ext cx="2838450" cy="2178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  <a:tabLst>
                <a:tab pos="389890" algn="l"/>
                <a:tab pos="825500" algn="l"/>
                <a:tab pos="1305560" algn="l"/>
                <a:tab pos="2637790" algn="l"/>
              </a:tabLst>
            </a:pPr>
            <a:r>
              <a:rPr sz="1875" spc="7" baseline="2222" dirty="0">
                <a:latin typeface="Times New Roman"/>
                <a:cs typeface="Times New Roman"/>
              </a:rPr>
              <a:t>2	</a:t>
            </a:r>
            <a:r>
              <a:rPr sz="1875" spc="7" baseline="2222" dirty="0">
                <a:latin typeface="Symbol"/>
                <a:cs typeface="Symbol"/>
              </a:rPr>
              <a:t></a:t>
            </a:r>
            <a:r>
              <a:rPr sz="1875" spc="7" baseline="2222" dirty="0">
                <a:latin typeface="Times New Roman"/>
                <a:cs typeface="Times New Roman"/>
              </a:rPr>
              <a:t>	</a:t>
            </a:r>
            <a:r>
              <a:rPr sz="1875" spc="7" baseline="2222" dirty="0">
                <a:latin typeface="Symbol"/>
                <a:cs typeface="Symbol"/>
              </a:rPr>
              <a:t></a:t>
            </a:r>
            <a:r>
              <a:rPr sz="1875" baseline="2222" dirty="0">
                <a:latin typeface="Times New Roman"/>
                <a:cs typeface="Times New Roman"/>
              </a:rPr>
              <a:t> </a:t>
            </a:r>
            <a:r>
              <a:rPr sz="1875" spc="7" baseline="2222" dirty="0">
                <a:latin typeface="Times New Roman"/>
                <a:cs typeface="Times New Roman"/>
              </a:rPr>
              <a:t>2	</a:t>
            </a:r>
            <a:r>
              <a:rPr sz="1875" spc="7" baseline="2222" dirty="0">
                <a:latin typeface="Symbol"/>
                <a:cs typeface="Symbol"/>
              </a:rPr>
              <a:t></a:t>
            </a:r>
            <a:r>
              <a:rPr sz="1875" u="sng" spc="7" baseline="2444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 </a:t>
            </a:r>
            <a:r>
              <a:rPr sz="1875" u="sng" spc="112" baseline="2444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50" u="sng" spc="22" baseline="436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0  </a:t>
            </a:r>
            <a:r>
              <a:rPr sz="1050" spc="112" baseline="43650" dirty="0">
                <a:latin typeface="Times New Roman"/>
                <a:cs typeface="Times New Roman"/>
              </a:rPr>
              <a:t> </a:t>
            </a:r>
            <a:r>
              <a:rPr sz="1875" spc="-37" baseline="2222" dirty="0">
                <a:latin typeface="Times New Roman"/>
                <a:cs typeface="Times New Roman"/>
              </a:rPr>
              <a:t>(</a:t>
            </a:r>
            <a:r>
              <a:rPr sz="1875" i="1" spc="-37" baseline="2222" dirty="0">
                <a:latin typeface="Times New Roman"/>
                <a:cs typeface="Times New Roman"/>
              </a:rPr>
              <a:t>P</a:t>
            </a:r>
            <a:r>
              <a:rPr sz="1050" i="1" spc="-37" baseline="-19841" dirty="0">
                <a:latin typeface="Times New Roman"/>
                <a:cs typeface="Times New Roman"/>
              </a:rPr>
              <a:t>m</a:t>
            </a:r>
            <a:r>
              <a:rPr sz="1050" i="1" spc="330" baseline="-19841" dirty="0">
                <a:latin typeface="Times New Roman"/>
                <a:cs typeface="Times New Roman"/>
              </a:rPr>
              <a:t> </a:t>
            </a:r>
            <a:r>
              <a:rPr sz="1875" spc="7" baseline="2222" dirty="0">
                <a:latin typeface="Symbol"/>
                <a:cs typeface="Symbol"/>
              </a:rPr>
              <a:t></a:t>
            </a:r>
            <a:r>
              <a:rPr sz="1875" spc="-7" baseline="2222" dirty="0">
                <a:latin typeface="Times New Roman"/>
                <a:cs typeface="Times New Roman"/>
              </a:rPr>
              <a:t> </a:t>
            </a:r>
            <a:r>
              <a:rPr sz="1875" i="1" spc="-135" baseline="2222" dirty="0">
                <a:latin typeface="Times New Roman"/>
                <a:cs typeface="Times New Roman"/>
              </a:rPr>
              <a:t>P</a:t>
            </a:r>
            <a:r>
              <a:rPr sz="1050" i="1" spc="-135" baseline="-19841" dirty="0">
                <a:latin typeface="Times New Roman"/>
                <a:cs typeface="Times New Roman"/>
              </a:rPr>
              <a:t>e</a:t>
            </a:r>
            <a:r>
              <a:rPr sz="1050" i="1" spc="-15" baseline="-19841" dirty="0">
                <a:latin typeface="Times New Roman"/>
                <a:cs typeface="Times New Roman"/>
              </a:rPr>
              <a:t> </a:t>
            </a:r>
            <a:r>
              <a:rPr sz="1875" baseline="2222" dirty="0">
                <a:latin typeface="Times New Roman"/>
                <a:cs typeface="Times New Roman"/>
              </a:rPr>
              <a:t>)	</a:t>
            </a:r>
            <a:r>
              <a:rPr sz="1200" spc="-5" dirty="0">
                <a:latin typeface="Wingdings"/>
                <a:cs typeface="Wingdings"/>
              </a:rPr>
              <a:t></a:t>
            </a:r>
            <a:endParaRPr sz="1200">
              <a:latin typeface="Wingdings"/>
              <a:cs typeface="Wingdings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745988" y="4454673"/>
            <a:ext cx="215265" cy="0"/>
          </a:xfrm>
          <a:custGeom>
            <a:avLst/>
            <a:gdLst/>
            <a:ahLst/>
            <a:cxnLst/>
            <a:rect l="l" t="t" r="r" b="b"/>
            <a:pathLst>
              <a:path w="215264">
                <a:moveTo>
                  <a:pt x="0" y="0"/>
                </a:moveTo>
                <a:lnTo>
                  <a:pt x="214883" y="0"/>
                </a:lnTo>
              </a:path>
            </a:pathLst>
          </a:custGeom>
          <a:ln w="658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059934" y="4454673"/>
            <a:ext cx="215265" cy="0"/>
          </a:xfrm>
          <a:custGeom>
            <a:avLst/>
            <a:gdLst/>
            <a:ahLst/>
            <a:cxnLst/>
            <a:rect l="l" t="t" r="r" b="b"/>
            <a:pathLst>
              <a:path w="215264">
                <a:moveTo>
                  <a:pt x="0" y="0"/>
                </a:moveTo>
                <a:lnTo>
                  <a:pt x="214883" y="0"/>
                </a:lnTo>
              </a:path>
            </a:pathLst>
          </a:custGeom>
          <a:ln w="658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391908" y="4454673"/>
            <a:ext cx="216535" cy="0"/>
          </a:xfrm>
          <a:custGeom>
            <a:avLst/>
            <a:gdLst/>
            <a:ahLst/>
            <a:cxnLst/>
            <a:rect l="l" t="t" r="r" b="b"/>
            <a:pathLst>
              <a:path w="216535">
                <a:moveTo>
                  <a:pt x="0" y="0"/>
                </a:moveTo>
                <a:lnTo>
                  <a:pt x="216411" y="0"/>
                </a:lnTo>
              </a:path>
            </a:pathLst>
          </a:custGeom>
          <a:ln w="658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4926582" y="4430178"/>
            <a:ext cx="381000" cy="1365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326390" algn="l"/>
              </a:tabLst>
            </a:pPr>
            <a:r>
              <a:rPr sz="700" i="1" spc="20" dirty="0">
                <a:latin typeface="Times New Roman"/>
                <a:cs typeface="Times New Roman"/>
              </a:rPr>
              <a:t>m	</a:t>
            </a:r>
            <a:r>
              <a:rPr sz="700" i="1" spc="10" dirty="0">
                <a:latin typeface="Times New Roman"/>
                <a:cs typeface="Times New Roman"/>
              </a:rPr>
              <a:t>e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391401" y="4185947"/>
            <a:ext cx="191135" cy="47625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 indent="8890">
              <a:lnSpc>
                <a:spcPct val="114700"/>
              </a:lnSpc>
              <a:spcBef>
                <a:spcPts val="130"/>
              </a:spcBef>
            </a:pPr>
            <a:r>
              <a:rPr sz="1250" i="1" spc="-20" dirty="0">
                <a:latin typeface="Times New Roman"/>
                <a:cs typeface="Times New Roman"/>
              </a:rPr>
              <a:t>d</a:t>
            </a:r>
            <a:r>
              <a:rPr sz="1300" spc="-30" dirty="0">
                <a:latin typeface="Symbol"/>
                <a:cs typeface="Symbol"/>
              </a:rPr>
              <a:t></a:t>
            </a:r>
            <a:r>
              <a:rPr sz="1300" spc="-15" dirty="0">
                <a:latin typeface="Times New Roman"/>
                <a:cs typeface="Times New Roman"/>
              </a:rPr>
              <a:t> </a:t>
            </a:r>
            <a:r>
              <a:rPr sz="1250" i="1" spc="-5" dirty="0">
                <a:latin typeface="Times New Roman"/>
                <a:cs typeface="Times New Roman"/>
              </a:rPr>
              <a:t>dt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743959" y="4185947"/>
            <a:ext cx="1004569" cy="476250"/>
          </a:xfrm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 marL="64135">
              <a:lnSpc>
                <a:spcPct val="100000"/>
              </a:lnSpc>
              <a:spcBef>
                <a:spcPts val="359"/>
              </a:spcBef>
              <a:tabLst>
                <a:tab pos="848994" algn="l"/>
              </a:tabLst>
            </a:pPr>
            <a:r>
              <a:rPr sz="1250" i="1" spc="-5" dirty="0">
                <a:latin typeface="Times New Roman"/>
                <a:cs typeface="Times New Roman"/>
              </a:rPr>
              <a:t>d	</a:t>
            </a:r>
            <a:r>
              <a:rPr sz="1300" spc="-40" dirty="0">
                <a:latin typeface="Symbol"/>
                <a:cs typeface="Symbol"/>
              </a:rPr>
              <a:t></a:t>
            </a:r>
            <a:endParaRPr sz="13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229"/>
              </a:spcBef>
              <a:tabLst>
                <a:tab pos="876300" algn="l"/>
              </a:tabLst>
            </a:pPr>
            <a:r>
              <a:rPr sz="1250" i="1" spc="-10" dirty="0">
                <a:latin typeface="Times New Roman"/>
                <a:cs typeface="Times New Roman"/>
              </a:rPr>
              <a:t>d</a:t>
            </a:r>
            <a:r>
              <a:rPr sz="1250" i="1" spc="-5" dirty="0">
                <a:latin typeface="Times New Roman"/>
                <a:cs typeface="Times New Roman"/>
              </a:rPr>
              <a:t>t</a:t>
            </a:r>
            <a:r>
              <a:rPr sz="1250" i="1" dirty="0">
                <a:latin typeface="Times New Roman"/>
                <a:cs typeface="Times New Roman"/>
              </a:rPr>
              <a:t>	</a:t>
            </a:r>
            <a:r>
              <a:rPr sz="1250" i="1" spc="-5" dirty="0">
                <a:latin typeface="Times New Roman"/>
                <a:cs typeface="Times New Roman"/>
              </a:rPr>
              <a:t>H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425694" y="4324446"/>
            <a:ext cx="979805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250" spc="-5" dirty="0">
                <a:latin typeface="Symbol"/>
                <a:cs typeface="Symbol"/>
              </a:rPr>
              <a:t></a:t>
            </a:r>
            <a:r>
              <a:rPr sz="1875" u="sng" spc="1350" baseline="22222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50" u="sng" spc="15" baseline="39682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0</a:t>
            </a:r>
            <a:r>
              <a:rPr sz="1050" spc="44" baseline="39682" dirty="0">
                <a:latin typeface="Times New Roman"/>
                <a:cs typeface="Times New Roman"/>
              </a:rPr>
              <a:t> </a:t>
            </a:r>
            <a:r>
              <a:rPr sz="1250" spc="35" dirty="0">
                <a:latin typeface="Times New Roman"/>
                <a:cs typeface="Times New Roman"/>
              </a:rPr>
              <a:t>(</a:t>
            </a:r>
            <a:r>
              <a:rPr sz="1250" i="1" spc="35" dirty="0">
                <a:latin typeface="Times New Roman"/>
                <a:cs typeface="Times New Roman"/>
              </a:rPr>
              <a:t>P </a:t>
            </a:r>
            <a:r>
              <a:rPr sz="1250" i="1" spc="55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Symbol"/>
                <a:cs typeface="Symbol"/>
              </a:rPr>
              <a:t></a:t>
            </a:r>
            <a:r>
              <a:rPr sz="1250" spc="-40" dirty="0">
                <a:latin typeface="Times New Roman"/>
                <a:cs typeface="Times New Roman"/>
              </a:rPr>
              <a:t> </a:t>
            </a:r>
            <a:r>
              <a:rPr sz="1250" i="1" spc="-5" dirty="0">
                <a:latin typeface="Times New Roman"/>
                <a:cs typeface="Times New Roman"/>
              </a:rPr>
              <a:t>P</a:t>
            </a:r>
            <a:r>
              <a:rPr sz="1250" i="1" spc="-30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Times New Roman"/>
                <a:cs typeface="Times New Roman"/>
              </a:rPr>
              <a:t>)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956302" y="4227041"/>
            <a:ext cx="488315" cy="37782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ts val="1405"/>
              </a:lnSpc>
              <a:spcBef>
                <a:spcPts val="120"/>
              </a:spcBef>
            </a:pPr>
            <a:r>
              <a:rPr sz="1250" spc="-5" dirty="0">
                <a:latin typeface="Symbol"/>
                <a:cs typeface="Symbol"/>
              </a:rPr>
              <a:t></a:t>
            </a:r>
            <a:r>
              <a:rPr sz="1250" spc="-120" dirty="0">
                <a:latin typeface="Times New Roman"/>
                <a:cs typeface="Times New Roman"/>
              </a:rPr>
              <a:t> </a:t>
            </a:r>
            <a:r>
              <a:rPr sz="1875" i="1" spc="-15" baseline="4444" dirty="0">
                <a:latin typeface="Times New Roman"/>
                <a:cs typeface="Times New Roman"/>
              </a:rPr>
              <a:t>d</a:t>
            </a:r>
            <a:r>
              <a:rPr sz="1950" spc="-44" baseline="4273" dirty="0">
                <a:latin typeface="Symbol"/>
                <a:cs typeface="Symbol"/>
              </a:rPr>
              <a:t></a:t>
            </a:r>
            <a:r>
              <a:rPr sz="1950" spc="75" baseline="4273" dirty="0">
                <a:latin typeface="Times New Roman"/>
                <a:cs typeface="Times New Roman"/>
              </a:rPr>
              <a:t> </a:t>
            </a:r>
            <a:r>
              <a:rPr sz="1250" spc="100" dirty="0">
                <a:latin typeface="Symbol"/>
                <a:cs typeface="Symbol"/>
              </a:rPr>
              <a:t></a:t>
            </a:r>
            <a:r>
              <a:rPr sz="1050" spc="15" baseline="67460" dirty="0">
                <a:latin typeface="Times New Roman"/>
                <a:cs typeface="Times New Roman"/>
              </a:rPr>
              <a:t>2</a:t>
            </a:r>
            <a:endParaRPr sz="1050" baseline="67460">
              <a:latin typeface="Times New Roman"/>
              <a:cs typeface="Times New Roman"/>
            </a:endParaRPr>
          </a:p>
          <a:p>
            <a:pPr marL="38100">
              <a:lnSpc>
                <a:spcPts val="1345"/>
              </a:lnSpc>
            </a:pPr>
            <a:r>
              <a:rPr sz="1250" spc="-484" dirty="0">
                <a:latin typeface="Symbol"/>
                <a:cs typeface="Symbol"/>
              </a:rPr>
              <a:t></a:t>
            </a:r>
            <a:r>
              <a:rPr sz="1875" spc="-7" baseline="-26666" dirty="0">
                <a:latin typeface="Symbol"/>
                <a:cs typeface="Symbol"/>
              </a:rPr>
              <a:t></a:t>
            </a:r>
            <a:r>
              <a:rPr sz="1875" spc="-292" baseline="-26666" dirty="0">
                <a:latin typeface="Times New Roman"/>
                <a:cs typeface="Times New Roman"/>
              </a:rPr>
              <a:t> </a:t>
            </a:r>
            <a:r>
              <a:rPr sz="1875" i="1" spc="-15" baseline="-20000" dirty="0">
                <a:latin typeface="Times New Roman"/>
                <a:cs typeface="Times New Roman"/>
              </a:rPr>
              <a:t>d</a:t>
            </a:r>
            <a:r>
              <a:rPr sz="1875" i="1" spc="-7" baseline="-20000" dirty="0">
                <a:latin typeface="Times New Roman"/>
                <a:cs typeface="Times New Roman"/>
              </a:rPr>
              <a:t>t</a:t>
            </a:r>
            <a:r>
              <a:rPr sz="1875" i="1" baseline="-20000" dirty="0">
                <a:latin typeface="Times New Roman"/>
                <a:cs typeface="Times New Roman"/>
              </a:rPr>
              <a:t> </a:t>
            </a:r>
            <a:r>
              <a:rPr sz="1875" i="1" spc="142" baseline="-20000" dirty="0">
                <a:latin typeface="Times New Roman"/>
                <a:cs typeface="Times New Roman"/>
              </a:rPr>
              <a:t> </a:t>
            </a:r>
            <a:r>
              <a:rPr sz="1250" spc="-484" dirty="0">
                <a:latin typeface="Symbol"/>
                <a:cs typeface="Symbol"/>
              </a:rPr>
              <a:t></a:t>
            </a:r>
            <a:r>
              <a:rPr sz="1875" spc="-7" baseline="-26666" dirty="0">
                <a:latin typeface="Symbol"/>
                <a:cs typeface="Symbol"/>
              </a:rPr>
              <a:t></a:t>
            </a:r>
            <a:endParaRPr sz="1875" baseline="-26666">
              <a:latin typeface="Symbol"/>
              <a:cs typeface="Symbo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2061974" y="5112989"/>
            <a:ext cx="50800" cy="155575"/>
          </a:xfrm>
          <a:custGeom>
            <a:avLst/>
            <a:gdLst/>
            <a:ahLst/>
            <a:cxnLst/>
            <a:rect l="l" t="t" r="r" b="b"/>
            <a:pathLst>
              <a:path w="50800" h="155575">
                <a:moveTo>
                  <a:pt x="50289" y="0"/>
                </a:moveTo>
                <a:lnTo>
                  <a:pt x="0" y="155459"/>
                </a:lnTo>
              </a:path>
            </a:pathLst>
          </a:custGeom>
          <a:ln w="63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681227" y="4844150"/>
            <a:ext cx="6198870" cy="17081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 marR="32384">
              <a:lnSpc>
                <a:spcPct val="108100"/>
              </a:lnSpc>
              <a:spcBef>
                <a:spcPts val="90"/>
              </a:spcBef>
            </a:pP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2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integra</a:t>
            </a:r>
            <a:r>
              <a:rPr sz="1200" spc="2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</a:t>
            </a:r>
            <a:r>
              <a:rPr sz="1200" spc="270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expresión</a:t>
            </a:r>
            <a:r>
              <a:rPr sz="1200" spc="2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entre</a:t>
            </a:r>
            <a:r>
              <a:rPr sz="1200" spc="2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dos</a:t>
            </a:r>
            <a:r>
              <a:rPr sz="1200" spc="27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puntos</a:t>
            </a:r>
            <a:r>
              <a:rPr sz="1200" spc="27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27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funcionamiento</a:t>
            </a:r>
            <a:r>
              <a:rPr sz="1200" spc="27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donde</a:t>
            </a:r>
            <a:r>
              <a:rPr sz="1200" spc="2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2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velocidad </a:t>
            </a:r>
            <a:r>
              <a:rPr sz="1200" spc="-3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angular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relativa</a:t>
            </a:r>
            <a:r>
              <a:rPr sz="1200" spc="165" dirty="0">
                <a:latin typeface="Comic Sans MS"/>
                <a:cs typeface="Comic Sans MS"/>
              </a:rPr>
              <a:t> </a:t>
            </a:r>
            <a:r>
              <a:rPr sz="1200" i="1" spc="-15" dirty="0">
                <a:latin typeface="Times New Roman"/>
                <a:cs typeface="Times New Roman"/>
              </a:rPr>
              <a:t>d</a:t>
            </a:r>
            <a:r>
              <a:rPr sz="1300" spc="-15" dirty="0">
                <a:latin typeface="Symbol"/>
                <a:cs typeface="Symbol"/>
              </a:rPr>
              <a:t></a:t>
            </a:r>
            <a:r>
              <a:rPr sz="1300" spc="35" dirty="0">
                <a:latin typeface="Times New Roman"/>
                <a:cs typeface="Times New Roman"/>
              </a:rPr>
              <a:t> </a:t>
            </a:r>
            <a:r>
              <a:rPr sz="1200" i="1" spc="5" dirty="0">
                <a:latin typeface="Times New Roman"/>
                <a:cs typeface="Times New Roman"/>
              </a:rPr>
              <a:t>dt</a:t>
            </a:r>
            <a:r>
              <a:rPr sz="1200" i="1" spc="2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sea cero:</a:t>
            </a:r>
            <a:endParaRPr sz="1200">
              <a:latin typeface="Comic Sans MS"/>
              <a:cs typeface="Comic Sans MS"/>
            </a:endParaRPr>
          </a:p>
          <a:p>
            <a:pPr marL="227965" marR="33020" indent="-227965" algn="r">
              <a:lnSpc>
                <a:spcPct val="100000"/>
              </a:lnSpc>
              <a:spcBef>
                <a:spcPts val="395"/>
              </a:spcBef>
              <a:buChar char="-"/>
              <a:tabLst>
                <a:tab pos="227965" algn="l"/>
                <a:tab pos="228600" algn="l"/>
              </a:tabLst>
            </a:pP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spc="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valor</a:t>
            </a:r>
            <a:r>
              <a:rPr sz="1200" spc="7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inicial</a:t>
            </a:r>
            <a:r>
              <a:rPr sz="1200" spc="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</a:t>
            </a:r>
            <a:r>
              <a:rPr sz="1200" spc="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ángulo</a:t>
            </a:r>
            <a:r>
              <a:rPr sz="1200" spc="210" dirty="0">
                <a:latin typeface="Comic Sans MS"/>
                <a:cs typeface="Comic Sans MS"/>
              </a:rPr>
              <a:t> </a:t>
            </a:r>
            <a:r>
              <a:rPr sz="2550" spc="-67" baseline="3267" dirty="0">
                <a:latin typeface="Symbol"/>
                <a:cs typeface="Symbol"/>
              </a:rPr>
              <a:t></a:t>
            </a:r>
            <a:r>
              <a:rPr sz="2550" spc="187" baseline="3267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,</a:t>
            </a:r>
            <a:r>
              <a:rPr sz="1200" spc="6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llamado</a:t>
            </a:r>
            <a:r>
              <a:rPr sz="1200" spc="215" dirty="0">
                <a:latin typeface="Comic Sans MS"/>
                <a:cs typeface="Comic Sans MS"/>
              </a:rPr>
              <a:t> </a:t>
            </a:r>
            <a:r>
              <a:rPr sz="2550" spc="67" baseline="6535" dirty="0">
                <a:latin typeface="Symbol"/>
                <a:cs typeface="Symbol"/>
              </a:rPr>
              <a:t></a:t>
            </a:r>
            <a:r>
              <a:rPr sz="1425" i="1" spc="67" baseline="-11695" dirty="0">
                <a:latin typeface="Times New Roman"/>
                <a:cs typeface="Times New Roman"/>
              </a:rPr>
              <a:t>o</a:t>
            </a:r>
            <a:r>
              <a:rPr sz="1425" i="1" spc="157" baseline="-116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,</a:t>
            </a:r>
            <a:r>
              <a:rPr sz="1200" spc="6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corresponde</a:t>
            </a:r>
            <a:r>
              <a:rPr sz="1200" spc="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al</a:t>
            </a:r>
            <a:r>
              <a:rPr sz="1200" spc="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punto</a:t>
            </a:r>
            <a:r>
              <a:rPr sz="1200" spc="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6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equilibrio</a:t>
            </a:r>
            <a:r>
              <a:rPr sz="1200" spc="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inicial</a:t>
            </a:r>
            <a:endParaRPr sz="1200">
              <a:latin typeface="Comic Sans MS"/>
              <a:cs typeface="Comic Sans MS"/>
            </a:endParaRPr>
          </a:p>
          <a:p>
            <a:pPr marL="266700">
              <a:lnSpc>
                <a:spcPct val="100000"/>
              </a:lnSpc>
              <a:spcBef>
                <a:spcPts val="380"/>
              </a:spcBef>
            </a:pPr>
            <a:r>
              <a:rPr sz="1200" b="1" dirty="0">
                <a:latin typeface="Comic Sans MS"/>
                <a:cs typeface="Comic Sans MS"/>
              </a:rPr>
              <a:t>a.</a:t>
            </a:r>
            <a:endParaRPr sz="1200">
              <a:latin typeface="Comic Sans MS"/>
              <a:cs typeface="Comic Sans MS"/>
            </a:endParaRPr>
          </a:p>
          <a:p>
            <a:pPr marL="227965" marR="30480" indent="-227965" algn="r">
              <a:lnSpc>
                <a:spcPct val="100000"/>
              </a:lnSpc>
              <a:spcBef>
                <a:spcPts val="240"/>
              </a:spcBef>
              <a:buChar char="-"/>
              <a:tabLst>
                <a:tab pos="227965" algn="l"/>
                <a:tab pos="228600" algn="l"/>
              </a:tabLst>
            </a:pP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spc="3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valor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máximo</a:t>
            </a:r>
            <a:r>
              <a:rPr sz="1200" spc="33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que</a:t>
            </a:r>
            <a:r>
              <a:rPr sz="1200" spc="3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alcanza</a:t>
            </a:r>
            <a:r>
              <a:rPr sz="1200" spc="3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spc="3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ángulo</a:t>
            </a:r>
            <a:r>
              <a:rPr sz="1200" spc="495" dirty="0">
                <a:latin typeface="Comic Sans MS"/>
                <a:cs typeface="Comic Sans MS"/>
              </a:rPr>
              <a:t> </a:t>
            </a:r>
            <a:r>
              <a:rPr sz="2550" spc="-67" baseline="3267" dirty="0">
                <a:latin typeface="Symbol"/>
                <a:cs typeface="Symbol"/>
              </a:rPr>
              <a:t></a:t>
            </a:r>
            <a:r>
              <a:rPr sz="2550" spc="187" baseline="3267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,</a:t>
            </a:r>
            <a:r>
              <a:rPr sz="1200" spc="3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llamado</a:t>
            </a:r>
            <a:r>
              <a:rPr sz="1200" spc="480" dirty="0">
                <a:latin typeface="Comic Sans MS"/>
                <a:cs typeface="Comic Sans MS"/>
              </a:rPr>
              <a:t> </a:t>
            </a:r>
            <a:r>
              <a:rPr sz="2550" spc="37" baseline="6535" dirty="0">
                <a:latin typeface="Symbol"/>
                <a:cs typeface="Symbol"/>
              </a:rPr>
              <a:t></a:t>
            </a:r>
            <a:r>
              <a:rPr sz="1425" i="1" spc="37" baseline="-11695" dirty="0">
                <a:latin typeface="Times New Roman"/>
                <a:cs typeface="Times New Roman"/>
              </a:rPr>
              <a:t>máx</a:t>
            </a:r>
            <a:r>
              <a:rPr sz="1425" i="1" spc="97" baseline="-116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,</a:t>
            </a:r>
            <a:r>
              <a:rPr sz="1200" spc="3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corresponde</a:t>
            </a:r>
            <a:r>
              <a:rPr sz="1200" spc="3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al</a:t>
            </a:r>
            <a:r>
              <a:rPr sz="1200" spc="3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valor</a:t>
            </a:r>
            <a:endParaRPr sz="1200">
              <a:latin typeface="Comic Sans MS"/>
              <a:cs typeface="Comic Sans MS"/>
            </a:endParaRPr>
          </a:p>
          <a:p>
            <a:pPr marL="266700" marR="30480">
              <a:lnSpc>
                <a:spcPct val="115799"/>
              </a:lnSpc>
              <a:spcBef>
                <a:spcPts val="155"/>
              </a:spcBef>
            </a:pPr>
            <a:r>
              <a:rPr sz="1200" spc="-5" dirty="0">
                <a:latin typeface="Comic Sans MS"/>
                <a:cs typeface="Comic Sans MS"/>
              </a:rPr>
              <a:t>máximo</a:t>
            </a:r>
            <a:r>
              <a:rPr sz="1200" spc="1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1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puede</a:t>
            </a:r>
            <a:r>
              <a:rPr sz="1200" spc="1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alcanzar</a:t>
            </a:r>
            <a:r>
              <a:rPr sz="1200" spc="1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1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desviación</a:t>
            </a:r>
            <a:r>
              <a:rPr sz="1200" spc="1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angular</a:t>
            </a:r>
            <a:r>
              <a:rPr sz="1200" spc="1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(punto</a:t>
            </a:r>
            <a:r>
              <a:rPr sz="1200" spc="140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c</a:t>
            </a:r>
            <a:r>
              <a:rPr sz="1200" spc="-5" dirty="0">
                <a:latin typeface="Comic Sans MS"/>
                <a:cs typeface="Comic Sans MS"/>
              </a:rPr>
              <a:t>)</a:t>
            </a:r>
            <a:r>
              <a:rPr sz="1200" spc="140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para</a:t>
            </a:r>
            <a:r>
              <a:rPr sz="1200" spc="1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luego</a:t>
            </a:r>
            <a:r>
              <a:rPr sz="1200" spc="1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comenzar</a:t>
            </a:r>
            <a:r>
              <a:rPr sz="1200" spc="1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decrecer.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821435" y="6940298"/>
            <a:ext cx="222885" cy="0"/>
          </a:xfrm>
          <a:custGeom>
            <a:avLst/>
            <a:gdLst/>
            <a:ahLst/>
            <a:cxnLst/>
            <a:rect l="l" t="t" r="r" b="b"/>
            <a:pathLst>
              <a:path w="222884">
                <a:moveTo>
                  <a:pt x="0" y="0"/>
                </a:moveTo>
                <a:lnTo>
                  <a:pt x="222505" y="0"/>
                </a:lnTo>
              </a:path>
            </a:pathLst>
          </a:custGeom>
          <a:ln w="685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726439" y="6818405"/>
            <a:ext cx="8953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latin typeface="Symbol"/>
                <a:cs typeface="Symbol"/>
              </a:rPr>
              <a:t>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406651" y="6670316"/>
            <a:ext cx="508634" cy="2355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800" spc="-20" dirty="0">
                <a:latin typeface="Symbol"/>
                <a:cs typeface="Symbol"/>
              </a:rPr>
              <a:t></a:t>
            </a:r>
            <a:r>
              <a:rPr sz="800" spc="-20" dirty="0">
                <a:latin typeface="Times New Roman"/>
                <a:cs typeface="Times New Roman"/>
              </a:rPr>
              <a:t> </a:t>
            </a:r>
            <a:r>
              <a:rPr sz="750" dirty="0">
                <a:latin typeface="Times New Roman"/>
                <a:cs typeface="Times New Roman"/>
              </a:rPr>
              <a:t>max</a:t>
            </a:r>
            <a:r>
              <a:rPr sz="750" spc="204" dirty="0">
                <a:latin typeface="Times New Roman"/>
                <a:cs typeface="Times New Roman"/>
              </a:rPr>
              <a:t> </a:t>
            </a:r>
            <a:r>
              <a:rPr sz="2025" spc="-52" baseline="-6172" dirty="0">
                <a:latin typeface="Symbol"/>
                <a:cs typeface="Symbol"/>
              </a:rPr>
              <a:t></a:t>
            </a:r>
            <a:endParaRPr sz="2025" baseline="-6172">
              <a:latin typeface="Symbol"/>
              <a:cs typeface="Symbo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407667" y="6958114"/>
            <a:ext cx="11938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40" dirty="0">
                <a:latin typeface="Symbol"/>
                <a:cs typeface="Symbol"/>
              </a:rPr>
              <a:t></a:t>
            </a:r>
            <a:r>
              <a:rPr sz="750" i="1" spc="5" dirty="0">
                <a:latin typeface="Times New Roman"/>
                <a:cs typeface="Times New Roman"/>
              </a:rPr>
              <a:t>o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027175" y="6720374"/>
            <a:ext cx="1739900" cy="323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734060" algn="l"/>
              </a:tabLst>
            </a:pPr>
            <a:r>
              <a:rPr sz="1950" baseline="-4273" dirty="0">
                <a:latin typeface="Symbol"/>
                <a:cs typeface="Symbol"/>
              </a:rPr>
              <a:t></a:t>
            </a:r>
            <a:r>
              <a:rPr sz="1950" baseline="-4273" dirty="0">
                <a:latin typeface="Times New Roman"/>
                <a:cs typeface="Times New Roman"/>
              </a:rPr>
              <a:t>  </a:t>
            </a:r>
            <a:r>
              <a:rPr sz="1950" spc="-89" baseline="-4273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Symbol"/>
                <a:cs typeface="Symbol"/>
              </a:rPr>
              <a:t></a:t>
            </a:r>
            <a:r>
              <a:rPr sz="1300" spc="15" dirty="0">
                <a:latin typeface="Times New Roman"/>
                <a:cs typeface="Times New Roman"/>
              </a:rPr>
              <a:t> </a:t>
            </a:r>
            <a:r>
              <a:rPr sz="2925" baseline="-12820" dirty="0">
                <a:latin typeface="Symbol"/>
                <a:cs typeface="Symbol"/>
              </a:rPr>
              <a:t></a:t>
            </a:r>
            <a:r>
              <a:rPr sz="2925" baseline="-12820" dirty="0">
                <a:latin typeface="Times New Roman"/>
                <a:cs typeface="Times New Roman"/>
              </a:rPr>
              <a:t>	</a:t>
            </a:r>
            <a:r>
              <a:rPr sz="1125" u="sng" baseline="3703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  </a:t>
            </a:r>
            <a:r>
              <a:rPr sz="1125" u="sng" spc="-30" baseline="3703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25" u="sng" spc="7" baseline="3703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0</a:t>
            </a:r>
            <a:r>
              <a:rPr sz="1125" u="sng" spc="-7" baseline="3703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25" spc="75" baseline="37037" dirty="0">
                <a:latin typeface="Times New Roman"/>
                <a:cs typeface="Times New Roman"/>
              </a:rPr>
              <a:t> </a:t>
            </a:r>
            <a:r>
              <a:rPr sz="1300" spc="55" dirty="0">
                <a:latin typeface="Times New Roman"/>
                <a:cs typeface="Times New Roman"/>
              </a:rPr>
              <a:t>(</a:t>
            </a:r>
            <a:r>
              <a:rPr sz="1300" i="1" spc="-185" dirty="0">
                <a:latin typeface="Times New Roman"/>
                <a:cs typeface="Times New Roman"/>
              </a:rPr>
              <a:t>P</a:t>
            </a:r>
            <a:r>
              <a:rPr sz="1125" i="1" spc="7" baseline="-22222" dirty="0">
                <a:latin typeface="Times New Roman"/>
                <a:cs typeface="Times New Roman"/>
              </a:rPr>
              <a:t>m</a:t>
            </a:r>
            <a:r>
              <a:rPr sz="1125" i="1" baseline="-22222" dirty="0">
                <a:latin typeface="Times New Roman"/>
                <a:cs typeface="Times New Roman"/>
              </a:rPr>
              <a:t> </a:t>
            </a:r>
            <a:r>
              <a:rPr sz="1125" i="1" spc="30" baseline="-22222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Symbol"/>
                <a:cs typeface="Symbol"/>
              </a:rPr>
              <a:t></a:t>
            </a:r>
            <a:r>
              <a:rPr sz="1300" spc="-35" dirty="0">
                <a:latin typeface="Times New Roman"/>
                <a:cs typeface="Times New Roman"/>
              </a:rPr>
              <a:t> </a:t>
            </a:r>
            <a:r>
              <a:rPr sz="1300" i="1" spc="-200" dirty="0">
                <a:latin typeface="Times New Roman"/>
                <a:cs typeface="Times New Roman"/>
              </a:rPr>
              <a:t>P</a:t>
            </a:r>
            <a:r>
              <a:rPr sz="1125" i="1" baseline="-22222" dirty="0">
                <a:latin typeface="Times New Roman"/>
                <a:cs typeface="Times New Roman"/>
              </a:rPr>
              <a:t>e</a:t>
            </a:r>
            <a:r>
              <a:rPr sz="1125" i="1" spc="-52" baseline="-22222" dirty="0">
                <a:latin typeface="Times New Roman"/>
                <a:cs typeface="Times New Roman"/>
              </a:rPr>
              <a:t> </a:t>
            </a:r>
            <a:r>
              <a:rPr sz="1300" spc="20" dirty="0">
                <a:latin typeface="Times New Roman"/>
                <a:cs typeface="Times New Roman"/>
              </a:rPr>
              <a:t>)</a:t>
            </a:r>
            <a:r>
              <a:rPr sz="1300" i="1" spc="-20" dirty="0">
                <a:latin typeface="Times New Roman"/>
                <a:cs typeface="Times New Roman"/>
              </a:rPr>
              <a:t>d</a:t>
            </a:r>
            <a:r>
              <a:rPr sz="1350" spc="-25" dirty="0">
                <a:latin typeface="Symbol"/>
                <a:cs typeface="Symbol"/>
              </a:rPr>
              <a:t>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01039" y="6702319"/>
            <a:ext cx="522605" cy="2355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1300" dirty="0">
                <a:latin typeface="Symbol"/>
                <a:cs typeface="Symbol"/>
              </a:rPr>
              <a:t></a:t>
            </a:r>
            <a:r>
              <a:rPr sz="1300" spc="-35" dirty="0">
                <a:latin typeface="Times New Roman"/>
                <a:cs typeface="Times New Roman"/>
              </a:rPr>
              <a:t> </a:t>
            </a:r>
            <a:r>
              <a:rPr sz="1950" i="1" spc="-37" baseline="4273" dirty="0">
                <a:latin typeface="Times New Roman"/>
                <a:cs typeface="Times New Roman"/>
              </a:rPr>
              <a:t>d</a:t>
            </a:r>
            <a:r>
              <a:rPr sz="2025" spc="-37" baseline="4115" dirty="0">
                <a:latin typeface="Symbol"/>
                <a:cs typeface="Symbol"/>
              </a:rPr>
              <a:t></a:t>
            </a:r>
            <a:r>
              <a:rPr sz="2025" spc="142" baseline="4115" dirty="0">
                <a:latin typeface="Times New Roman"/>
                <a:cs typeface="Times New Roman"/>
              </a:rPr>
              <a:t> </a:t>
            </a:r>
            <a:r>
              <a:rPr sz="1300" spc="30" dirty="0">
                <a:latin typeface="Symbol"/>
                <a:cs typeface="Symbol"/>
              </a:rPr>
              <a:t></a:t>
            </a:r>
            <a:r>
              <a:rPr sz="1125" spc="44" baseline="66666" dirty="0">
                <a:latin typeface="Times New Roman"/>
                <a:cs typeface="Times New Roman"/>
              </a:rPr>
              <a:t>2</a:t>
            </a:r>
            <a:endParaRPr sz="1125" baseline="66666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3573775" y="6937257"/>
            <a:ext cx="224154" cy="0"/>
          </a:xfrm>
          <a:custGeom>
            <a:avLst/>
            <a:gdLst/>
            <a:ahLst/>
            <a:cxnLst/>
            <a:rect l="l" t="t" r="r" b="b"/>
            <a:pathLst>
              <a:path w="224154">
                <a:moveTo>
                  <a:pt x="0" y="0"/>
                </a:moveTo>
                <a:lnTo>
                  <a:pt x="224038" y="0"/>
                </a:lnTo>
              </a:path>
            </a:pathLst>
          </a:custGeom>
          <a:ln w="69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4690364" y="6790670"/>
            <a:ext cx="1336675" cy="2374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90"/>
              </a:spcBef>
              <a:tabLst>
                <a:tab pos="992505" algn="l"/>
              </a:tabLst>
            </a:pPr>
            <a:r>
              <a:rPr sz="1300" spc="65" dirty="0">
                <a:latin typeface="Times New Roman"/>
                <a:cs typeface="Times New Roman"/>
              </a:rPr>
              <a:t>(</a:t>
            </a:r>
            <a:r>
              <a:rPr sz="1300" i="1" spc="-175" dirty="0">
                <a:latin typeface="Times New Roman"/>
                <a:cs typeface="Times New Roman"/>
              </a:rPr>
              <a:t>P</a:t>
            </a:r>
            <a:r>
              <a:rPr sz="1125" i="1" spc="15" baseline="-25925" dirty="0">
                <a:latin typeface="Times New Roman"/>
                <a:cs typeface="Times New Roman"/>
              </a:rPr>
              <a:t>m</a:t>
            </a:r>
            <a:r>
              <a:rPr sz="1125" i="1" baseline="-25925" dirty="0">
                <a:latin typeface="Times New Roman"/>
                <a:cs typeface="Times New Roman"/>
              </a:rPr>
              <a:t> </a:t>
            </a:r>
            <a:r>
              <a:rPr sz="1125" i="1" spc="44" baseline="-25925" dirty="0">
                <a:latin typeface="Times New Roman"/>
                <a:cs typeface="Times New Roman"/>
              </a:rPr>
              <a:t> </a:t>
            </a:r>
            <a:r>
              <a:rPr sz="1300" spc="5" dirty="0">
                <a:latin typeface="Symbol"/>
                <a:cs typeface="Symbol"/>
              </a:rPr>
              <a:t></a:t>
            </a:r>
            <a:r>
              <a:rPr sz="1300" spc="-30" dirty="0">
                <a:latin typeface="Times New Roman"/>
                <a:cs typeface="Times New Roman"/>
              </a:rPr>
              <a:t> </a:t>
            </a:r>
            <a:r>
              <a:rPr sz="1300" i="1" spc="-200" dirty="0">
                <a:latin typeface="Times New Roman"/>
                <a:cs typeface="Times New Roman"/>
              </a:rPr>
              <a:t>P</a:t>
            </a:r>
            <a:r>
              <a:rPr sz="1125" i="1" spc="7" baseline="-25925" dirty="0">
                <a:latin typeface="Times New Roman"/>
                <a:cs typeface="Times New Roman"/>
              </a:rPr>
              <a:t>e</a:t>
            </a:r>
            <a:r>
              <a:rPr sz="1125" i="1" spc="-37" baseline="-25925" dirty="0">
                <a:latin typeface="Times New Roman"/>
                <a:cs typeface="Times New Roman"/>
              </a:rPr>
              <a:t> </a:t>
            </a:r>
            <a:r>
              <a:rPr sz="1300" spc="15" dirty="0">
                <a:latin typeface="Times New Roman"/>
                <a:cs typeface="Times New Roman"/>
              </a:rPr>
              <a:t>)</a:t>
            </a:r>
            <a:r>
              <a:rPr sz="1300" i="1" spc="-5" dirty="0">
                <a:latin typeface="Times New Roman"/>
                <a:cs typeface="Times New Roman"/>
              </a:rPr>
              <a:t>d</a:t>
            </a:r>
            <a:r>
              <a:rPr sz="1400" spc="-45" dirty="0">
                <a:latin typeface="Symbol"/>
                <a:cs typeface="Symbol"/>
              </a:rPr>
              <a:t>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300" dirty="0">
                <a:latin typeface="Times New Roman"/>
                <a:cs typeface="Times New Roman"/>
              </a:rPr>
              <a:t>[</a:t>
            </a:r>
            <a:r>
              <a:rPr sz="1300" spc="-140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p</a:t>
            </a:r>
            <a:r>
              <a:rPr sz="1300" i="1" spc="30" dirty="0">
                <a:latin typeface="Times New Roman"/>
                <a:cs typeface="Times New Roman"/>
              </a:rPr>
              <a:t>u</a:t>
            </a:r>
            <a:r>
              <a:rPr sz="1300" dirty="0">
                <a:latin typeface="Times New Roman"/>
                <a:cs typeface="Times New Roman"/>
              </a:rPr>
              <a:t>]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121916" y="6805761"/>
            <a:ext cx="215900" cy="1428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7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  </a:t>
            </a:r>
            <a:r>
              <a:rPr sz="750" u="sng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750" u="sng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0 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347462" y="6777590"/>
            <a:ext cx="94615" cy="3263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950" spc="5" dirty="0">
                <a:latin typeface="Symbol"/>
                <a:cs typeface="Symbol"/>
              </a:rPr>
              <a:t></a:t>
            </a:r>
            <a:endParaRPr sz="1950">
              <a:latin typeface="Symbol"/>
              <a:cs typeface="Symbo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987799" y="6800159"/>
            <a:ext cx="117475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5" dirty="0">
                <a:latin typeface="Symbol"/>
                <a:cs typeface="Symbol"/>
              </a:rPr>
              <a:t>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035299" y="6816923"/>
            <a:ext cx="86106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454025" algn="l"/>
                <a:tab pos="783590" algn="l"/>
              </a:tabLst>
            </a:pPr>
            <a:r>
              <a:rPr sz="1200" spc="-5" dirty="0">
                <a:latin typeface="Wingdings"/>
                <a:cs typeface="Wingdings"/>
              </a:rPr>
              <a:t></a:t>
            </a:r>
            <a:r>
              <a:rPr sz="1200" spc="-5" dirty="0">
                <a:latin typeface="Times New Roman"/>
                <a:cs typeface="Times New Roman"/>
              </a:rPr>
              <a:t>	</a:t>
            </a:r>
            <a:r>
              <a:rPr sz="1300" spc="5" dirty="0">
                <a:latin typeface="Symbol"/>
                <a:cs typeface="Symbol"/>
              </a:rPr>
              <a:t></a:t>
            </a:r>
            <a:r>
              <a:rPr sz="1300" spc="5" dirty="0">
                <a:latin typeface="Times New Roman"/>
                <a:cs typeface="Times New Roman"/>
              </a:rPr>
              <a:t>	</a:t>
            </a:r>
            <a:r>
              <a:rPr sz="1300" spc="5" dirty="0">
                <a:latin typeface="Symbol"/>
                <a:cs typeface="Symbol"/>
              </a:rPr>
              <a:t>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88339" y="6931223"/>
            <a:ext cx="366141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14"/>
              </a:spcBef>
              <a:tabLst>
                <a:tab pos="1104900" algn="l"/>
                <a:tab pos="2800985" algn="l"/>
                <a:tab pos="3476625" algn="l"/>
              </a:tabLst>
            </a:pPr>
            <a:r>
              <a:rPr sz="1950" baseline="-6410" dirty="0">
                <a:latin typeface="Symbol"/>
                <a:cs typeface="Symbol"/>
              </a:rPr>
              <a:t></a:t>
            </a:r>
            <a:r>
              <a:rPr sz="1950" spc="-127" baseline="-6410" dirty="0">
                <a:latin typeface="Times New Roman"/>
                <a:cs typeface="Times New Roman"/>
              </a:rPr>
              <a:t> </a:t>
            </a:r>
            <a:r>
              <a:rPr sz="1300" i="1" dirty="0">
                <a:latin typeface="Times New Roman"/>
                <a:cs typeface="Times New Roman"/>
              </a:rPr>
              <a:t>dt</a:t>
            </a:r>
            <a:r>
              <a:rPr sz="1300" i="1" spc="480" dirty="0">
                <a:latin typeface="Times New Roman"/>
                <a:cs typeface="Times New Roman"/>
              </a:rPr>
              <a:t> </a:t>
            </a:r>
            <a:r>
              <a:rPr sz="1950" baseline="-6410" dirty="0">
                <a:latin typeface="Symbol"/>
                <a:cs typeface="Symbol"/>
              </a:rPr>
              <a:t></a:t>
            </a:r>
            <a:r>
              <a:rPr sz="1950" baseline="-6410" dirty="0">
                <a:latin typeface="Times New Roman"/>
                <a:cs typeface="Times New Roman"/>
              </a:rPr>
              <a:t>	</a:t>
            </a:r>
            <a:r>
              <a:rPr sz="1300" i="1" dirty="0">
                <a:latin typeface="Times New Roman"/>
                <a:cs typeface="Times New Roman"/>
              </a:rPr>
              <a:t>H	</a:t>
            </a:r>
            <a:r>
              <a:rPr sz="1950" spc="7" baseline="-6410" dirty="0">
                <a:latin typeface="Symbol"/>
                <a:cs typeface="Symbol"/>
              </a:rPr>
              <a:t></a:t>
            </a:r>
            <a:r>
              <a:rPr sz="1950" spc="-135" baseline="-6410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dt </a:t>
            </a:r>
            <a:r>
              <a:rPr sz="1300" i="1" spc="165" dirty="0">
                <a:latin typeface="Times New Roman"/>
                <a:cs typeface="Times New Roman"/>
              </a:rPr>
              <a:t> </a:t>
            </a:r>
            <a:r>
              <a:rPr sz="1950" spc="7" baseline="-6410" dirty="0">
                <a:latin typeface="Symbol"/>
                <a:cs typeface="Symbol"/>
              </a:rPr>
              <a:t></a:t>
            </a:r>
            <a:r>
              <a:rPr sz="1950" spc="7" baseline="-6410" dirty="0">
                <a:latin typeface="Times New Roman"/>
                <a:cs typeface="Times New Roman"/>
              </a:rPr>
              <a:t>	</a:t>
            </a:r>
            <a:r>
              <a:rPr sz="1300" i="1" spc="10" dirty="0">
                <a:latin typeface="Times New Roman"/>
                <a:cs typeface="Times New Roman"/>
              </a:rPr>
              <a:t>H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412994" y="6737742"/>
            <a:ext cx="264795" cy="149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00" spc="-20" dirty="0">
                <a:latin typeface="Symbol"/>
                <a:cs typeface="Symbol"/>
              </a:rPr>
              <a:t></a:t>
            </a:r>
            <a:r>
              <a:rPr sz="800" spc="-5" dirty="0">
                <a:latin typeface="Times New Roman"/>
                <a:cs typeface="Times New Roman"/>
              </a:rPr>
              <a:t> </a:t>
            </a:r>
            <a:r>
              <a:rPr sz="750" dirty="0">
                <a:latin typeface="Times New Roman"/>
                <a:cs typeface="Times New Roman"/>
              </a:rPr>
              <a:t>ma</a:t>
            </a:r>
            <a:r>
              <a:rPr sz="750" spc="5" dirty="0">
                <a:latin typeface="Times New Roman"/>
                <a:cs typeface="Times New Roman"/>
              </a:rPr>
              <a:t>x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388610" y="6955674"/>
            <a:ext cx="120014" cy="149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00" spc="-40" dirty="0">
                <a:latin typeface="Symbol"/>
                <a:cs typeface="Symbol"/>
              </a:rPr>
              <a:t></a:t>
            </a:r>
            <a:r>
              <a:rPr sz="750" i="1" spc="5" dirty="0">
                <a:latin typeface="Times New Roman"/>
                <a:cs typeface="Times New Roman"/>
              </a:rPr>
              <a:t>o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123432" y="6683989"/>
            <a:ext cx="140335" cy="2374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spc="-60" dirty="0">
                <a:latin typeface="Symbol"/>
                <a:cs typeface="Symbol"/>
              </a:rPr>
              <a:t>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451858" y="6699229"/>
            <a:ext cx="525780" cy="2374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1300" spc="5" dirty="0">
                <a:latin typeface="Symbol"/>
                <a:cs typeface="Symbol"/>
              </a:rPr>
              <a:t></a:t>
            </a:r>
            <a:r>
              <a:rPr sz="1300" spc="-35" dirty="0">
                <a:latin typeface="Times New Roman"/>
                <a:cs typeface="Times New Roman"/>
              </a:rPr>
              <a:t> </a:t>
            </a:r>
            <a:r>
              <a:rPr sz="1950" i="1" spc="-44" baseline="4273" dirty="0">
                <a:latin typeface="Times New Roman"/>
                <a:cs typeface="Times New Roman"/>
              </a:rPr>
              <a:t>d</a:t>
            </a:r>
            <a:r>
              <a:rPr sz="2100" spc="-44" baseline="3968" dirty="0">
                <a:latin typeface="Symbol"/>
                <a:cs typeface="Symbol"/>
              </a:rPr>
              <a:t></a:t>
            </a:r>
            <a:r>
              <a:rPr sz="2100" spc="135" baseline="3968" dirty="0">
                <a:latin typeface="Times New Roman"/>
                <a:cs typeface="Times New Roman"/>
              </a:rPr>
              <a:t> </a:t>
            </a:r>
            <a:r>
              <a:rPr sz="1300" spc="30" dirty="0">
                <a:latin typeface="Symbol"/>
                <a:cs typeface="Symbol"/>
              </a:rPr>
              <a:t></a:t>
            </a:r>
            <a:r>
              <a:rPr sz="1125" spc="44" baseline="66666" dirty="0">
                <a:latin typeface="Times New Roman"/>
                <a:cs typeface="Times New Roman"/>
              </a:rPr>
              <a:t>2</a:t>
            </a:r>
            <a:endParaRPr sz="1125" baseline="66666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1123187" y="7432532"/>
            <a:ext cx="50800" cy="155575"/>
          </a:xfrm>
          <a:custGeom>
            <a:avLst/>
            <a:gdLst/>
            <a:ahLst/>
            <a:cxnLst/>
            <a:rect l="l" t="t" r="r" b="b"/>
            <a:pathLst>
              <a:path w="50800" h="155575">
                <a:moveTo>
                  <a:pt x="50292" y="0"/>
                </a:moveTo>
                <a:lnTo>
                  <a:pt x="0" y="155443"/>
                </a:lnTo>
              </a:path>
            </a:pathLst>
          </a:custGeom>
          <a:ln w="63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706622" y="7323694"/>
            <a:ext cx="6146165" cy="50609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lnSpc>
                <a:spcPct val="124100"/>
              </a:lnSpc>
              <a:spcBef>
                <a:spcPts val="130"/>
              </a:spcBef>
            </a:pPr>
            <a:r>
              <a:rPr sz="1200" spc="-5" dirty="0">
                <a:latin typeface="Comic Sans MS"/>
                <a:cs typeface="Comic Sans MS"/>
              </a:rPr>
              <a:t>Si</a:t>
            </a:r>
            <a:r>
              <a:rPr sz="1200" spc="280" dirty="0">
                <a:latin typeface="Comic Sans MS"/>
                <a:cs typeface="Comic Sans MS"/>
              </a:rPr>
              <a:t> </a:t>
            </a:r>
            <a:r>
              <a:rPr sz="1200" i="1" spc="-15" dirty="0">
                <a:latin typeface="Times New Roman"/>
                <a:cs typeface="Times New Roman"/>
              </a:rPr>
              <a:t>d</a:t>
            </a:r>
            <a:r>
              <a:rPr sz="1300" spc="-15" dirty="0">
                <a:latin typeface="Symbol"/>
                <a:cs typeface="Symbol"/>
              </a:rPr>
              <a:t></a:t>
            </a:r>
            <a:r>
              <a:rPr sz="1300" spc="40" dirty="0">
                <a:latin typeface="Times New Roman"/>
                <a:cs typeface="Times New Roman"/>
              </a:rPr>
              <a:t> </a:t>
            </a:r>
            <a:r>
              <a:rPr sz="1200" i="1" spc="5" dirty="0">
                <a:latin typeface="Times New Roman"/>
                <a:cs typeface="Times New Roman"/>
              </a:rPr>
              <a:t>dt</a:t>
            </a:r>
            <a:r>
              <a:rPr sz="1200" i="1" spc="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no</a:t>
            </a:r>
            <a:r>
              <a:rPr sz="1200" spc="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llega</a:t>
            </a:r>
            <a:r>
              <a:rPr sz="1200" spc="8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spc="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ser</a:t>
            </a:r>
            <a:r>
              <a:rPr sz="1200" spc="10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cero,</a:t>
            </a:r>
            <a:r>
              <a:rPr sz="1200" spc="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significa</a:t>
            </a:r>
            <a:r>
              <a:rPr sz="1200" spc="8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spc="80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rotor</a:t>
            </a:r>
            <a:r>
              <a:rPr sz="1200" spc="1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continúa</a:t>
            </a:r>
            <a:r>
              <a:rPr sz="1200" spc="8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moviéndose</a:t>
            </a:r>
            <a:r>
              <a:rPr sz="1200" spc="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hasta</a:t>
            </a:r>
            <a:r>
              <a:rPr sz="1200" spc="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perder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 sincronismo.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Entonces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condición 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estabilidad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745236" y="8040635"/>
            <a:ext cx="181610" cy="0"/>
          </a:xfrm>
          <a:custGeom>
            <a:avLst/>
            <a:gdLst/>
            <a:ahLst/>
            <a:cxnLst/>
            <a:rect l="l" t="t" r="r" b="b"/>
            <a:pathLst>
              <a:path w="181609">
                <a:moveTo>
                  <a:pt x="0" y="0"/>
                </a:moveTo>
                <a:lnTo>
                  <a:pt x="181354" y="0"/>
                </a:lnTo>
              </a:path>
            </a:pathLst>
          </a:custGeom>
          <a:ln w="658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1064767" y="7905415"/>
            <a:ext cx="136525" cy="1047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500" spc="-10" dirty="0">
                <a:latin typeface="Times New Roman"/>
                <a:cs typeface="Times New Roman"/>
              </a:rPr>
              <a:t>m</a:t>
            </a:r>
            <a:r>
              <a:rPr sz="500" dirty="0">
                <a:latin typeface="Times New Roman"/>
                <a:cs typeface="Times New Roman"/>
              </a:rPr>
              <a:t>a</a:t>
            </a:r>
            <a:r>
              <a:rPr sz="500" spc="10" dirty="0">
                <a:latin typeface="Times New Roman"/>
                <a:cs typeface="Times New Roman"/>
              </a:rPr>
              <a:t>x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89" name="object 8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90" name="object 9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28</a:t>
            </a:fld>
            <a:endParaRPr spc="-5" dirty="0"/>
          </a:p>
        </p:txBody>
      </p:sp>
      <p:sp>
        <p:nvSpPr>
          <p:cNvPr id="52" name="object 52"/>
          <p:cNvSpPr txBox="1"/>
          <p:nvPr/>
        </p:nvSpPr>
        <p:spPr>
          <a:xfrm>
            <a:off x="1038859" y="8112679"/>
            <a:ext cx="59055" cy="1047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500" spc="10" dirty="0">
                <a:latin typeface="Times New Roman"/>
                <a:cs typeface="Times New Roman"/>
              </a:rPr>
              <a:t>0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922019" y="7887426"/>
            <a:ext cx="163195" cy="3111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1850" spc="-185" dirty="0">
                <a:latin typeface="Symbol"/>
                <a:cs typeface="Symbol"/>
              </a:rPr>
              <a:t></a:t>
            </a:r>
            <a:r>
              <a:rPr sz="1125" spc="-22" baseline="-18518" dirty="0">
                <a:latin typeface="Symbol"/>
                <a:cs typeface="Symbol"/>
              </a:rPr>
              <a:t></a:t>
            </a:r>
            <a:endParaRPr sz="1125" baseline="-18518">
              <a:latin typeface="Symbol"/>
              <a:cs typeface="Symbo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08659" y="7764047"/>
            <a:ext cx="234315" cy="485775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95"/>
              </a:spcBef>
            </a:pPr>
            <a:r>
              <a:rPr sz="1300" spc="-5" dirty="0">
                <a:latin typeface="Symbol"/>
                <a:cs typeface="Symbol"/>
              </a:rPr>
              <a:t></a:t>
            </a:r>
            <a:r>
              <a:rPr sz="1050" spc="-7" baseline="-23809" dirty="0">
                <a:latin typeface="Times New Roman"/>
                <a:cs typeface="Times New Roman"/>
              </a:rPr>
              <a:t>0</a:t>
            </a:r>
            <a:endParaRPr sz="1050" baseline="-23809">
              <a:latin typeface="Times New Roman"/>
              <a:cs typeface="Times New Roman"/>
            </a:endParaRPr>
          </a:p>
          <a:p>
            <a:pPr marL="65405">
              <a:lnSpc>
                <a:spcPct val="100000"/>
              </a:lnSpc>
              <a:spcBef>
                <a:spcPts val="265"/>
              </a:spcBef>
            </a:pPr>
            <a:r>
              <a:rPr sz="1250" i="1" spc="-5" dirty="0">
                <a:latin typeface="Times New Roman"/>
                <a:cs typeface="Times New Roman"/>
              </a:rPr>
              <a:t>H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395475" y="8016132"/>
            <a:ext cx="381000" cy="1365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326390" algn="l"/>
              </a:tabLst>
            </a:pPr>
            <a:r>
              <a:rPr sz="700" i="1" spc="20" dirty="0">
                <a:latin typeface="Times New Roman"/>
                <a:cs typeface="Times New Roman"/>
              </a:rPr>
              <a:t>m	</a:t>
            </a:r>
            <a:r>
              <a:rPr sz="700" i="1" spc="10" dirty="0">
                <a:latin typeface="Times New Roman"/>
                <a:cs typeface="Times New Roman"/>
              </a:rPr>
              <a:t>e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259840" y="7907461"/>
            <a:ext cx="1447165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1284605" algn="l"/>
              </a:tabLst>
            </a:pPr>
            <a:r>
              <a:rPr sz="1875" spc="82" baseline="2222" dirty="0">
                <a:latin typeface="Times New Roman"/>
                <a:cs typeface="Times New Roman"/>
              </a:rPr>
              <a:t>(</a:t>
            </a:r>
            <a:r>
              <a:rPr sz="1875" i="1" spc="-7" baseline="2222" dirty="0">
                <a:latin typeface="Times New Roman"/>
                <a:cs typeface="Times New Roman"/>
              </a:rPr>
              <a:t>P</a:t>
            </a:r>
            <a:r>
              <a:rPr sz="1875" i="1" baseline="2222" dirty="0">
                <a:latin typeface="Times New Roman"/>
                <a:cs typeface="Times New Roman"/>
              </a:rPr>
              <a:t> </a:t>
            </a:r>
            <a:r>
              <a:rPr sz="1875" i="1" spc="179" baseline="2222" dirty="0">
                <a:latin typeface="Times New Roman"/>
                <a:cs typeface="Times New Roman"/>
              </a:rPr>
              <a:t> </a:t>
            </a:r>
            <a:r>
              <a:rPr sz="1875" spc="-7" baseline="2222" dirty="0">
                <a:latin typeface="Symbol"/>
                <a:cs typeface="Symbol"/>
              </a:rPr>
              <a:t></a:t>
            </a:r>
            <a:r>
              <a:rPr sz="1875" spc="-44" baseline="2222" dirty="0">
                <a:latin typeface="Times New Roman"/>
                <a:cs typeface="Times New Roman"/>
              </a:rPr>
              <a:t> </a:t>
            </a:r>
            <a:r>
              <a:rPr sz="1875" i="1" spc="-7" baseline="2222" dirty="0">
                <a:latin typeface="Times New Roman"/>
                <a:cs typeface="Times New Roman"/>
              </a:rPr>
              <a:t>P</a:t>
            </a:r>
            <a:r>
              <a:rPr sz="1875" i="1" spc="-30" baseline="2222" dirty="0">
                <a:latin typeface="Times New Roman"/>
                <a:cs typeface="Times New Roman"/>
              </a:rPr>
              <a:t> </a:t>
            </a:r>
            <a:r>
              <a:rPr sz="1875" spc="30" baseline="2222" dirty="0">
                <a:latin typeface="Times New Roman"/>
                <a:cs typeface="Times New Roman"/>
              </a:rPr>
              <a:t>)</a:t>
            </a:r>
            <a:r>
              <a:rPr sz="1875" i="1" spc="-30" baseline="2222" dirty="0">
                <a:latin typeface="Times New Roman"/>
                <a:cs typeface="Times New Roman"/>
              </a:rPr>
              <a:t>d</a:t>
            </a:r>
            <a:r>
              <a:rPr sz="1950" spc="-44" baseline="2136" dirty="0">
                <a:latin typeface="Symbol"/>
                <a:cs typeface="Symbol"/>
              </a:rPr>
              <a:t></a:t>
            </a:r>
            <a:r>
              <a:rPr sz="1950" baseline="2136" dirty="0">
                <a:latin typeface="Times New Roman"/>
                <a:cs typeface="Times New Roman"/>
              </a:rPr>
              <a:t> </a:t>
            </a:r>
            <a:r>
              <a:rPr sz="1950" spc="-232" baseline="2136" dirty="0">
                <a:latin typeface="Times New Roman"/>
                <a:cs typeface="Times New Roman"/>
              </a:rPr>
              <a:t> </a:t>
            </a:r>
            <a:r>
              <a:rPr sz="1875" spc="-7" baseline="2222" dirty="0">
                <a:latin typeface="Symbol"/>
                <a:cs typeface="Symbol"/>
              </a:rPr>
              <a:t></a:t>
            </a:r>
            <a:r>
              <a:rPr sz="1875" spc="-22" baseline="2222" dirty="0">
                <a:latin typeface="Times New Roman"/>
                <a:cs typeface="Times New Roman"/>
              </a:rPr>
              <a:t> </a:t>
            </a:r>
            <a:r>
              <a:rPr sz="1875" spc="-7" baseline="2222" dirty="0">
                <a:latin typeface="Times New Roman"/>
                <a:cs typeface="Times New Roman"/>
              </a:rPr>
              <a:t>0</a:t>
            </a:r>
            <a:r>
              <a:rPr sz="1875" baseline="2222" dirty="0">
                <a:latin typeface="Times New Roman"/>
                <a:cs typeface="Times New Roman"/>
              </a:rPr>
              <a:t>	</a:t>
            </a:r>
            <a:r>
              <a:rPr sz="1200" spc="-5" dirty="0">
                <a:latin typeface="Wingdings"/>
                <a:cs typeface="Wingdings"/>
              </a:rPr>
              <a:t></a:t>
            </a:r>
            <a:endParaRPr sz="1200">
              <a:latin typeface="Wingdings"/>
              <a:cs typeface="Wingdings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247133" y="7903564"/>
            <a:ext cx="1017269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250" spc="25" dirty="0">
                <a:latin typeface="Times New Roman"/>
                <a:cs typeface="Times New Roman"/>
              </a:rPr>
              <a:t>(</a:t>
            </a:r>
            <a:r>
              <a:rPr sz="1250" i="1" spc="25" dirty="0">
                <a:latin typeface="Times New Roman"/>
                <a:cs typeface="Times New Roman"/>
              </a:rPr>
              <a:t>P </a:t>
            </a:r>
            <a:r>
              <a:rPr sz="1250" i="1" spc="75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Symbol"/>
                <a:cs typeface="Symbol"/>
              </a:rPr>
              <a:t></a:t>
            </a:r>
            <a:r>
              <a:rPr sz="1250" spc="-25" dirty="0">
                <a:latin typeface="Times New Roman"/>
                <a:cs typeface="Times New Roman"/>
              </a:rPr>
              <a:t> </a:t>
            </a:r>
            <a:r>
              <a:rPr sz="1250" i="1" spc="-5" dirty="0">
                <a:latin typeface="Times New Roman"/>
                <a:cs typeface="Times New Roman"/>
              </a:rPr>
              <a:t>P</a:t>
            </a:r>
            <a:r>
              <a:rPr sz="1250" i="1" spc="-30" dirty="0">
                <a:latin typeface="Times New Roman"/>
                <a:cs typeface="Times New Roman"/>
              </a:rPr>
              <a:t> </a:t>
            </a:r>
            <a:r>
              <a:rPr sz="1250" spc="-10" dirty="0">
                <a:latin typeface="Times New Roman"/>
                <a:cs typeface="Times New Roman"/>
              </a:rPr>
              <a:t>)</a:t>
            </a:r>
            <a:r>
              <a:rPr sz="1250" i="1" spc="-10" dirty="0">
                <a:latin typeface="Times New Roman"/>
                <a:cs typeface="Times New Roman"/>
              </a:rPr>
              <a:t>d</a:t>
            </a:r>
            <a:r>
              <a:rPr sz="1300" spc="-10" dirty="0">
                <a:latin typeface="Symbol"/>
                <a:cs typeface="Symbol"/>
              </a:rPr>
              <a:t></a:t>
            </a:r>
            <a:r>
              <a:rPr sz="1300" spc="160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Symbol"/>
                <a:cs typeface="Symbol"/>
              </a:rPr>
              <a:t></a:t>
            </a:r>
            <a:r>
              <a:rPr sz="1250" spc="-25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Times New Roman"/>
                <a:cs typeface="Times New Roman"/>
              </a:rPr>
              <a:t>0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3050538" y="7908731"/>
            <a:ext cx="136525" cy="1047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500" spc="-10" dirty="0">
                <a:latin typeface="Times New Roman"/>
                <a:cs typeface="Times New Roman"/>
              </a:rPr>
              <a:t>m</a:t>
            </a:r>
            <a:r>
              <a:rPr sz="500" dirty="0">
                <a:latin typeface="Times New Roman"/>
                <a:cs typeface="Times New Roman"/>
              </a:rPr>
              <a:t>a</a:t>
            </a:r>
            <a:r>
              <a:rPr sz="500" spc="5" dirty="0">
                <a:latin typeface="Times New Roman"/>
                <a:cs typeface="Times New Roman"/>
              </a:rPr>
              <a:t>x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026154" y="8114471"/>
            <a:ext cx="58419" cy="1047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500" spc="5" dirty="0">
                <a:latin typeface="Times New Roman"/>
                <a:cs typeface="Times New Roman"/>
              </a:rPr>
              <a:t>0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011427" y="7853902"/>
            <a:ext cx="2058670" cy="1428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1999614" algn="l"/>
              </a:tabLst>
            </a:pPr>
            <a:r>
              <a:rPr sz="750" spc="-15" dirty="0">
                <a:latin typeface="Symbol"/>
                <a:cs typeface="Symbol"/>
              </a:rPr>
              <a:t></a:t>
            </a:r>
            <a:r>
              <a:rPr sz="750" spc="-15" dirty="0">
                <a:latin typeface="Times New Roman"/>
                <a:cs typeface="Times New Roman"/>
              </a:rPr>
              <a:t>	</a:t>
            </a:r>
            <a:r>
              <a:rPr sz="750" spc="-15" dirty="0">
                <a:latin typeface="Symbol"/>
                <a:cs typeface="Symbol"/>
              </a:rPr>
              <a:t></a:t>
            </a:r>
            <a:endParaRPr sz="750">
              <a:latin typeface="Symbol"/>
              <a:cs typeface="Symbo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2909314" y="7889896"/>
            <a:ext cx="163195" cy="3105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sz="1850" spc="-190" dirty="0">
                <a:latin typeface="Symbol"/>
                <a:cs typeface="Symbol"/>
              </a:rPr>
              <a:t></a:t>
            </a:r>
            <a:r>
              <a:rPr sz="1125" spc="-22" baseline="-18518" dirty="0">
                <a:latin typeface="Symbol"/>
                <a:cs typeface="Symbol"/>
              </a:rPr>
              <a:t></a:t>
            </a:r>
            <a:endParaRPr sz="1125" baseline="-18518">
              <a:latin typeface="Symbol"/>
              <a:cs typeface="Symbo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3382770" y="8018019"/>
            <a:ext cx="382270" cy="1365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327660" algn="l"/>
              </a:tabLst>
            </a:pPr>
            <a:r>
              <a:rPr sz="700" i="1" spc="15" dirty="0">
                <a:latin typeface="Times New Roman"/>
                <a:cs typeface="Times New Roman"/>
              </a:rPr>
              <a:t>m	</a:t>
            </a:r>
            <a:r>
              <a:rPr sz="700" i="1" spc="10" dirty="0">
                <a:latin typeface="Times New Roman"/>
                <a:cs typeface="Times New Roman"/>
              </a:rPr>
              <a:t>e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706627" y="8349488"/>
            <a:ext cx="35248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aquí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puede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dividir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dos </a:t>
            </a:r>
            <a:r>
              <a:rPr sz="1200" spc="-5" dirty="0">
                <a:latin typeface="Comic Sans MS"/>
                <a:cs typeface="Comic Sans MS"/>
              </a:rPr>
              <a:t>partes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integral: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842263" y="8609771"/>
            <a:ext cx="58419" cy="1047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500" spc="5" dirty="0">
                <a:latin typeface="Times New Roman"/>
                <a:cs typeface="Times New Roman"/>
              </a:rPr>
              <a:t>1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823975" y="8815511"/>
            <a:ext cx="58419" cy="1047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500" spc="5" dirty="0">
                <a:latin typeface="Times New Roman"/>
                <a:cs typeface="Times New Roman"/>
              </a:rPr>
              <a:t>0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1965451" y="8609771"/>
            <a:ext cx="136525" cy="1047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500" spc="-10" dirty="0">
                <a:latin typeface="Times New Roman"/>
                <a:cs typeface="Times New Roman"/>
              </a:rPr>
              <a:t>m</a:t>
            </a:r>
            <a:r>
              <a:rPr sz="500" dirty="0">
                <a:latin typeface="Times New Roman"/>
                <a:cs typeface="Times New Roman"/>
              </a:rPr>
              <a:t>a</a:t>
            </a:r>
            <a:r>
              <a:rPr sz="500" spc="5" dirty="0">
                <a:latin typeface="Times New Roman"/>
                <a:cs typeface="Times New Roman"/>
              </a:rPr>
              <a:t>x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1934971" y="8815511"/>
            <a:ext cx="58419" cy="1047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500" spc="5" dirty="0">
                <a:latin typeface="Times New Roman"/>
                <a:cs typeface="Times New Roman"/>
              </a:rPr>
              <a:t>1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707135" y="8590936"/>
            <a:ext cx="163195" cy="3105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sz="1850" spc="-190" dirty="0">
                <a:latin typeface="Symbol"/>
                <a:cs typeface="Symbol"/>
              </a:rPr>
              <a:t></a:t>
            </a:r>
            <a:r>
              <a:rPr sz="1125" spc="-22" baseline="-18518" dirty="0">
                <a:latin typeface="Symbol"/>
                <a:cs typeface="Symbol"/>
              </a:rPr>
              <a:t></a:t>
            </a:r>
            <a:endParaRPr sz="1125" baseline="-18518">
              <a:latin typeface="Symbol"/>
              <a:cs typeface="Symbo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796543" y="8555325"/>
            <a:ext cx="1188085" cy="1428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129665" algn="l"/>
              </a:tabLst>
            </a:pPr>
            <a:r>
              <a:rPr sz="750" spc="-15" dirty="0">
                <a:latin typeface="Symbol"/>
                <a:cs typeface="Symbol"/>
              </a:rPr>
              <a:t></a:t>
            </a:r>
            <a:r>
              <a:rPr sz="750" spc="-15" dirty="0">
                <a:latin typeface="Times New Roman"/>
                <a:cs typeface="Times New Roman"/>
              </a:rPr>
              <a:t>	</a:t>
            </a:r>
            <a:r>
              <a:rPr sz="750" spc="-15" dirty="0">
                <a:latin typeface="Symbol"/>
                <a:cs typeface="Symbol"/>
              </a:rPr>
              <a:t></a:t>
            </a:r>
            <a:endParaRPr sz="750">
              <a:latin typeface="Symbol"/>
              <a:cs typeface="Symbo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2162046" y="8604603"/>
            <a:ext cx="101600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250" spc="25" dirty="0">
                <a:latin typeface="Times New Roman"/>
                <a:cs typeface="Times New Roman"/>
              </a:rPr>
              <a:t>(</a:t>
            </a:r>
            <a:r>
              <a:rPr sz="1250" i="1" spc="25" dirty="0">
                <a:latin typeface="Times New Roman"/>
                <a:cs typeface="Times New Roman"/>
              </a:rPr>
              <a:t>P </a:t>
            </a:r>
            <a:r>
              <a:rPr sz="1250" i="1" spc="70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Symbol"/>
                <a:cs typeface="Symbol"/>
              </a:rPr>
              <a:t></a:t>
            </a:r>
            <a:r>
              <a:rPr sz="1250" spc="-35" dirty="0">
                <a:latin typeface="Times New Roman"/>
                <a:cs typeface="Times New Roman"/>
              </a:rPr>
              <a:t> </a:t>
            </a:r>
            <a:r>
              <a:rPr sz="1250" i="1" spc="-5" dirty="0">
                <a:latin typeface="Times New Roman"/>
                <a:cs typeface="Times New Roman"/>
              </a:rPr>
              <a:t>P</a:t>
            </a:r>
            <a:r>
              <a:rPr sz="1250" i="1" spc="-30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Times New Roman"/>
                <a:cs typeface="Times New Roman"/>
              </a:rPr>
              <a:t>)</a:t>
            </a:r>
            <a:r>
              <a:rPr sz="1250" i="1" spc="-5" dirty="0">
                <a:latin typeface="Times New Roman"/>
                <a:cs typeface="Times New Roman"/>
              </a:rPr>
              <a:t>d</a:t>
            </a:r>
            <a:r>
              <a:rPr sz="1300" spc="-5" dirty="0">
                <a:latin typeface="Symbol"/>
                <a:cs typeface="Symbol"/>
              </a:rPr>
              <a:t></a:t>
            </a:r>
            <a:r>
              <a:rPr sz="1300" spc="145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Symbol"/>
                <a:cs typeface="Symbol"/>
              </a:rPr>
              <a:t></a:t>
            </a:r>
            <a:r>
              <a:rPr sz="1250" spc="-25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Times New Roman"/>
                <a:cs typeface="Times New Roman"/>
              </a:rPr>
              <a:t>0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938274" y="8604603"/>
            <a:ext cx="90043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250" spc="25" dirty="0">
                <a:latin typeface="Times New Roman"/>
                <a:cs typeface="Times New Roman"/>
              </a:rPr>
              <a:t>(</a:t>
            </a:r>
            <a:r>
              <a:rPr sz="1250" i="1" spc="25" dirty="0">
                <a:latin typeface="Times New Roman"/>
                <a:cs typeface="Times New Roman"/>
              </a:rPr>
              <a:t>P </a:t>
            </a:r>
            <a:r>
              <a:rPr sz="1250" i="1" spc="80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Symbol"/>
                <a:cs typeface="Symbol"/>
              </a:rPr>
              <a:t></a:t>
            </a:r>
            <a:r>
              <a:rPr sz="1250" spc="-35" dirty="0">
                <a:latin typeface="Times New Roman"/>
                <a:cs typeface="Times New Roman"/>
              </a:rPr>
              <a:t> </a:t>
            </a:r>
            <a:r>
              <a:rPr sz="1250" i="1" spc="-5" dirty="0">
                <a:latin typeface="Times New Roman"/>
                <a:cs typeface="Times New Roman"/>
              </a:rPr>
              <a:t>P</a:t>
            </a:r>
            <a:r>
              <a:rPr sz="1250" i="1" spc="-35" dirty="0">
                <a:latin typeface="Times New Roman"/>
                <a:cs typeface="Times New Roman"/>
              </a:rPr>
              <a:t> </a:t>
            </a:r>
            <a:r>
              <a:rPr sz="1250" spc="-10" dirty="0">
                <a:latin typeface="Times New Roman"/>
                <a:cs typeface="Times New Roman"/>
              </a:rPr>
              <a:t>)</a:t>
            </a:r>
            <a:r>
              <a:rPr sz="1250" i="1" spc="-10" dirty="0">
                <a:latin typeface="Times New Roman"/>
                <a:cs typeface="Times New Roman"/>
              </a:rPr>
              <a:t>d</a:t>
            </a:r>
            <a:r>
              <a:rPr sz="1300" spc="-10" dirty="0">
                <a:latin typeface="Symbol"/>
                <a:cs typeface="Symbol"/>
              </a:rPr>
              <a:t></a:t>
            </a:r>
            <a:r>
              <a:rPr sz="1300" spc="160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Symbol"/>
                <a:cs typeface="Symbol"/>
              </a:rPr>
              <a:t></a:t>
            </a:r>
            <a:endParaRPr sz="1250">
              <a:latin typeface="Symbol"/>
              <a:cs typeface="Symbo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2297683" y="8719058"/>
            <a:ext cx="380365" cy="1365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326390" algn="l"/>
              </a:tabLst>
            </a:pPr>
            <a:r>
              <a:rPr sz="700" i="1" spc="15" dirty="0">
                <a:latin typeface="Times New Roman"/>
                <a:cs typeface="Times New Roman"/>
              </a:rPr>
              <a:t>m	</a:t>
            </a:r>
            <a:r>
              <a:rPr sz="700" i="1" spc="10" dirty="0">
                <a:latin typeface="Times New Roman"/>
                <a:cs typeface="Times New Roman"/>
              </a:rPr>
              <a:t>e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1075436" y="8719058"/>
            <a:ext cx="380365" cy="1365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326390" algn="l"/>
              </a:tabLst>
            </a:pPr>
            <a:r>
              <a:rPr sz="700" i="1" spc="15" dirty="0">
                <a:latin typeface="Times New Roman"/>
                <a:cs typeface="Times New Roman"/>
              </a:rPr>
              <a:t>m	</a:t>
            </a:r>
            <a:r>
              <a:rPr sz="700" i="1" spc="10" dirty="0">
                <a:latin typeface="Times New Roman"/>
                <a:cs typeface="Times New Roman"/>
              </a:rPr>
              <a:t>e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3401058" y="8623808"/>
            <a:ext cx="1746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Wingdings"/>
                <a:cs typeface="Wingdings"/>
              </a:rPr>
              <a:t></a:t>
            </a:r>
            <a:endParaRPr sz="1200">
              <a:latin typeface="Wingdings"/>
              <a:cs typeface="Wingdings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5237477" y="8603908"/>
            <a:ext cx="748665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250" spc="25" dirty="0">
                <a:latin typeface="Times New Roman"/>
                <a:cs typeface="Times New Roman"/>
              </a:rPr>
              <a:t>(</a:t>
            </a:r>
            <a:r>
              <a:rPr sz="1250" i="1" spc="25" dirty="0">
                <a:latin typeface="Times New Roman"/>
                <a:cs typeface="Times New Roman"/>
              </a:rPr>
              <a:t>P</a:t>
            </a:r>
            <a:r>
              <a:rPr sz="1250" i="1" spc="190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Symbol"/>
                <a:cs typeface="Symbol"/>
              </a:rPr>
              <a:t></a:t>
            </a:r>
            <a:r>
              <a:rPr sz="1250" spc="-45" dirty="0">
                <a:latin typeface="Times New Roman"/>
                <a:cs typeface="Times New Roman"/>
              </a:rPr>
              <a:t> </a:t>
            </a:r>
            <a:r>
              <a:rPr sz="1250" i="1" spc="-5" dirty="0">
                <a:latin typeface="Times New Roman"/>
                <a:cs typeface="Times New Roman"/>
              </a:rPr>
              <a:t>P</a:t>
            </a:r>
            <a:r>
              <a:rPr sz="1250" i="1" spc="170" dirty="0">
                <a:latin typeface="Times New Roman"/>
                <a:cs typeface="Times New Roman"/>
              </a:rPr>
              <a:t> </a:t>
            </a:r>
            <a:r>
              <a:rPr sz="1250" spc="-10" dirty="0">
                <a:latin typeface="Times New Roman"/>
                <a:cs typeface="Times New Roman"/>
              </a:rPr>
              <a:t>)</a:t>
            </a:r>
            <a:r>
              <a:rPr sz="1250" i="1" spc="-10" dirty="0">
                <a:latin typeface="Times New Roman"/>
                <a:cs typeface="Times New Roman"/>
              </a:rPr>
              <a:t>d</a:t>
            </a:r>
            <a:r>
              <a:rPr sz="1300" spc="-10" dirty="0">
                <a:latin typeface="Symbol"/>
                <a:cs typeface="Symbol"/>
              </a:rPr>
              <a:t>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3913122" y="8607973"/>
            <a:ext cx="59055" cy="1047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500" spc="10" dirty="0">
                <a:latin typeface="Times New Roman"/>
                <a:cs typeface="Times New Roman"/>
              </a:rPr>
              <a:t>1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3894834" y="8815237"/>
            <a:ext cx="59055" cy="1047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500" spc="10" dirty="0">
                <a:latin typeface="Times New Roman"/>
                <a:cs typeface="Times New Roman"/>
              </a:rPr>
              <a:t>0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5040881" y="8607973"/>
            <a:ext cx="136525" cy="1047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500" spc="-10" dirty="0">
                <a:latin typeface="Times New Roman"/>
                <a:cs typeface="Times New Roman"/>
              </a:rPr>
              <a:t>m</a:t>
            </a:r>
            <a:r>
              <a:rPr sz="500" dirty="0">
                <a:latin typeface="Times New Roman"/>
                <a:cs typeface="Times New Roman"/>
              </a:rPr>
              <a:t>a</a:t>
            </a:r>
            <a:r>
              <a:rPr sz="500" spc="10" dirty="0">
                <a:latin typeface="Times New Roman"/>
                <a:cs typeface="Times New Roman"/>
              </a:rPr>
              <a:t>x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5010401" y="8815237"/>
            <a:ext cx="59055" cy="1047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500" spc="10" dirty="0">
                <a:latin typeface="Times New Roman"/>
                <a:cs typeface="Times New Roman"/>
              </a:rPr>
              <a:t>1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3867402" y="8553398"/>
            <a:ext cx="71120" cy="1428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750" spc="-15" dirty="0">
                <a:latin typeface="Symbol"/>
                <a:cs typeface="Symbol"/>
              </a:rPr>
              <a:t></a:t>
            </a:r>
            <a:endParaRPr sz="750">
              <a:latin typeface="Symbol"/>
              <a:cs typeface="Symbo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1811545" y="8589959"/>
            <a:ext cx="2142490" cy="3111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25"/>
              </a:spcBef>
              <a:tabLst>
                <a:tab pos="2004060" algn="l"/>
              </a:tabLst>
            </a:pPr>
            <a:r>
              <a:rPr sz="1850" spc="-190" dirty="0">
                <a:latin typeface="Symbol"/>
                <a:cs typeface="Symbol"/>
              </a:rPr>
              <a:t></a:t>
            </a:r>
            <a:r>
              <a:rPr sz="1125" spc="-22" baseline="-18518" dirty="0">
                <a:latin typeface="Symbol"/>
                <a:cs typeface="Symbol"/>
              </a:rPr>
              <a:t></a:t>
            </a:r>
            <a:r>
              <a:rPr sz="1125" baseline="-18518" dirty="0">
                <a:latin typeface="Times New Roman"/>
                <a:cs typeface="Times New Roman"/>
              </a:rPr>
              <a:t>	</a:t>
            </a:r>
            <a:r>
              <a:rPr sz="1850" spc="-185" dirty="0">
                <a:latin typeface="Symbol"/>
                <a:cs typeface="Symbol"/>
              </a:rPr>
              <a:t></a:t>
            </a:r>
            <a:r>
              <a:rPr sz="1125" spc="-22" baseline="-18518" dirty="0">
                <a:latin typeface="Symbol"/>
                <a:cs typeface="Symbol"/>
              </a:rPr>
              <a:t></a:t>
            </a:r>
            <a:endParaRPr sz="1125" baseline="-18518">
              <a:latin typeface="Symbol"/>
              <a:cs typeface="Symbo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4989065" y="8553398"/>
            <a:ext cx="71120" cy="1428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750" spc="-15" dirty="0">
                <a:latin typeface="Symbol"/>
                <a:cs typeface="Symbol"/>
              </a:rPr>
              <a:t></a:t>
            </a:r>
            <a:endParaRPr sz="750">
              <a:latin typeface="Symbol"/>
              <a:cs typeface="Symbo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4899676" y="8589959"/>
            <a:ext cx="163195" cy="3111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1850" spc="-185" dirty="0">
                <a:latin typeface="Symbol"/>
                <a:cs typeface="Symbol"/>
              </a:rPr>
              <a:t></a:t>
            </a:r>
            <a:r>
              <a:rPr sz="1125" spc="-22" baseline="-18518" dirty="0">
                <a:latin typeface="Symbol"/>
                <a:cs typeface="Symbol"/>
              </a:rPr>
              <a:t></a:t>
            </a:r>
            <a:endParaRPr sz="1125" baseline="-18518">
              <a:latin typeface="Symbol"/>
              <a:cs typeface="Symbo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4009135" y="8603908"/>
            <a:ext cx="899160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250" spc="25" dirty="0">
                <a:latin typeface="Times New Roman"/>
                <a:cs typeface="Times New Roman"/>
              </a:rPr>
              <a:t>(</a:t>
            </a:r>
            <a:r>
              <a:rPr sz="1250" i="1" spc="25" dirty="0">
                <a:latin typeface="Times New Roman"/>
                <a:cs typeface="Times New Roman"/>
              </a:rPr>
              <a:t>P </a:t>
            </a:r>
            <a:r>
              <a:rPr sz="1250" i="1" spc="65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Symbol"/>
                <a:cs typeface="Symbol"/>
              </a:rPr>
              <a:t></a:t>
            </a:r>
            <a:r>
              <a:rPr sz="1250" spc="-40" dirty="0">
                <a:latin typeface="Times New Roman"/>
                <a:cs typeface="Times New Roman"/>
              </a:rPr>
              <a:t> </a:t>
            </a:r>
            <a:r>
              <a:rPr sz="1250" i="1" spc="-5" dirty="0">
                <a:latin typeface="Times New Roman"/>
                <a:cs typeface="Times New Roman"/>
              </a:rPr>
              <a:t>P</a:t>
            </a:r>
            <a:r>
              <a:rPr sz="1250" i="1" spc="-30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Times New Roman"/>
                <a:cs typeface="Times New Roman"/>
              </a:rPr>
              <a:t>)</a:t>
            </a:r>
            <a:r>
              <a:rPr sz="1250" i="1" spc="-5" dirty="0">
                <a:latin typeface="Times New Roman"/>
                <a:cs typeface="Times New Roman"/>
              </a:rPr>
              <a:t>d</a:t>
            </a:r>
            <a:r>
              <a:rPr sz="1300" spc="-5" dirty="0">
                <a:latin typeface="Symbol"/>
                <a:cs typeface="Symbol"/>
              </a:rPr>
              <a:t></a:t>
            </a:r>
            <a:r>
              <a:rPr sz="1300" spc="145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Symbol"/>
                <a:cs typeface="Symbol"/>
              </a:rPr>
              <a:t></a:t>
            </a:r>
            <a:endParaRPr sz="1250">
              <a:latin typeface="Symbol"/>
              <a:cs typeface="Symbo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5661149" y="8718677"/>
            <a:ext cx="92710" cy="1365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700" i="1" spc="20" dirty="0">
                <a:latin typeface="Times New Roman"/>
                <a:cs typeface="Times New Roman"/>
              </a:rPr>
              <a:t>m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5371590" y="8718677"/>
            <a:ext cx="66675" cy="1365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700" i="1" spc="10" dirty="0">
                <a:latin typeface="Times New Roman"/>
                <a:cs typeface="Times New Roman"/>
              </a:rPr>
              <a:t>e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4144770" y="8718677"/>
            <a:ext cx="382270" cy="1365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327660" algn="l"/>
              </a:tabLst>
            </a:pPr>
            <a:r>
              <a:rPr sz="700" i="1" spc="20" dirty="0">
                <a:latin typeface="Times New Roman"/>
                <a:cs typeface="Times New Roman"/>
              </a:rPr>
              <a:t>m	</a:t>
            </a:r>
            <a:r>
              <a:rPr sz="700" i="1" spc="10" dirty="0">
                <a:latin typeface="Times New Roman"/>
                <a:cs typeface="Times New Roman"/>
              </a:rPr>
              <a:t>e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706632" y="9116060"/>
            <a:ext cx="6148070" cy="661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5799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Por lo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tanto, para </a:t>
            </a:r>
            <a:r>
              <a:rPr sz="1200" spc="-10" dirty="0">
                <a:latin typeface="Comic Sans MS"/>
                <a:cs typeface="Comic Sans MS"/>
              </a:rPr>
              <a:t>que </a:t>
            </a:r>
            <a:r>
              <a:rPr sz="1200" spc="-5" dirty="0">
                <a:latin typeface="Comic Sans MS"/>
                <a:cs typeface="Comic Sans MS"/>
              </a:rPr>
              <a:t>el sistema sea estable, se debe cumplir con la condición que el </a:t>
            </a:r>
            <a:r>
              <a:rPr sz="1200" dirty="0">
                <a:latin typeface="Comic Sans MS"/>
                <a:cs typeface="Comic Sans MS"/>
              </a:rPr>
              <a:t> área </a:t>
            </a:r>
            <a:r>
              <a:rPr sz="1200" spc="-5" dirty="0">
                <a:latin typeface="Comic Sans MS"/>
                <a:cs typeface="Comic Sans MS"/>
              </a:rPr>
              <a:t>debajo de la potencia mecánica </a:t>
            </a:r>
            <a:r>
              <a:rPr sz="1200" dirty="0">
                <a:latin typeface="Comic Sans MS"/>
                <a:cs typeface="Comic Sans MS"/>
              </a:rPr>
              <a:t>(área </a:t>
            </a:r>
            <a:r>
              <a:rPr sz="1200" spc="-5" dirty="0">
                <a:latin typeface="Comic Sans MS"/>
                <a:cs typeface="Comic Sans MS"/>
              </a:rPr>
              <a:t>acelerante A1), sea </a:t>
            </a:r>
            <a:r>
              <a:rPr sz="1200" spc="-10" dirty="0">
                <a:latin typeface="Comic Sans MS"/>
                <a:cs typeface="Comic Sans MS"/>
              </a:rPr>
              <a:t>igual </a:t>
            </a:r>
            <a:r>
              <a:rPr sz="1200" spc="-5" dirty="0">
                <a:latin typeface="Comic Sans MS"/>
                <a:cs typeface="Comic Sans MS"/>
              </a:rPr>
              <a:t>al </a:t>
            </a:r>
            <a:r>
              <a:rPr sz="1200" dirty="0">
                <a:latin typeface="Comic Sans MS"/>
                <a:cs typeface="Comic Sans MS"/>
              </a:rPr>
              <a:t>área </a:t>
            </a:r>
            <a:r>
              <a:rPr sz="1200" spc="-10" dirty="0">
                <a:latin typeface="Comic Sans MS"/>
                <a:cs typeface="Comic Sans MS"/>
              </a:rPr>
              <a:t>por </a:t>
            </a:r>
            <a:r>
              <a:rPr sz="1200" spc="-5" dirty="0">
                <a:latin typeface="Comic Sans MS"/>
                <a:cs typeface="Comic Sans MS"/>
              </a:rPr>
              <a:t>encima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potencia mecánica</a:t>
            </a:r>
            <a:r>
              <a:rPr sz="1200" dirty="0">
                <a:latin typeface="Comic Sans MS"/>
                <a:cs typeface="Comic Sans MS"/>
              </a:rPr>
              <a:t> (área</a:t>
            </a:r>
            <a:r>
              <a:rPr sz="1200" spc="-5" dirty="0">
                <a:latin typeface="Comic Sans MS"/>
                <a:cs typeface="Comic Sans MS"/>
              </a:rPr>
              <a:t> desacelerante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A2).</a:t>
            </a:r>
            <a:endParaRPr sz="12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1227" y="996191"/>
            <a:ext cx="6198870" cy="182118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 marR="30480" algn="just">
              <a:lnSpc>
                <a:spcPct val="116599"/>
              </a:lnSpc>
              <a:spcBef>
                <a:spcPts val="85"/>
              </a:spcBef>
            </a:pPr>
            <a:r>
              <a:rPr sz="1200" spc="-5" dirty="0">
                <a:latin typeface="Comic Sans MS"/>
                <a:cs typeface="Comic Sans MS"/>
              </a:rPr>
              <a:t>Esta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conclusión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conoce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como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Criterio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de</a:t>
            </a:r>
            <a:r>
              <a:rPr sz="1200" spc="-5" dirty="0">
                <a:latin typeface="Comic Sans MS"/>
                <a:cs typeface="Comic Sans MS"/>
              </a:rPr>
              <a:t> Igualdad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Areas,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permite,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conociendo el punto de funcionamiento inicial y la perturbación aplicada, determinar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gráficamente el ángulo máximo </a:t>
            </a:r>
            <a:r>
              <a:rPr sz="2550" spc="37" baseline="6535" dirty="0">
                <a:latin typeface="Symbol"/>
                <a:cs typeface="Symbol"/>
              </a:rPr>
              <a:t></a:t>
            </a:r>
            <a:r>
              <a:rPr sz="1425" i="1" spc="37" baseline="-11695" dirty="0">
                <a:latin typeface="Times New Roman"/>
                <a:cs typeface="Times New Roman"/>
              </a:rPr>
              <a:t>máx </a:t>
            </a:r>
            <a:r>
              <a:rPr sz="1200" spc="-5" dirty="0">
                <a:latin typeface="Comic Sans MS"/>
                <a:cs typeface="Comic Sans MS"/>
              </a:rPr>
              <a:t>y ayudar a evaluar la estabilidad del sistema sin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recurrir</a:t>
            </a:r>
            <a:r>
              <a:rPr sz="1200" spc="8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spc="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métodos</a:t>
            </a:r>
            <a:r>
              <a:rPr sz="1200" spc="8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numéricos</a:t>
            </a:r>
            <a:r>
              <a:rPr sz="1200" spc="8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de</a:t>
            </a:r>
            <a:r>
              <a:rPr sz="1200" spc="8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integración.</a:t>
            </a:r>
            <a:r>
              <a:rPr sz="1200" spc="7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spc="7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criterio</a:t>
            </a:r>
            <a:r>
              <a:rPr sz="1200" spc="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8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igualdad</a:t>
            </a:r>
            <a:r>
              <a:rPr sz="1200" spc="8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8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áreas</a:t>
            </a:r>
            <a:r>
              <a:rPr sz="1200" spc="6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facilita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comprensión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de</a:t>
            </a:r>
            <a:r>
              <a:rPr sz="1200" spc="-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los</a:t>
            </a:r>
            <a:r>
              <a:rPr sz="1200" spc="-5" dirty="0">
                <a:latin typeface="Comic Sans MS"/>
                <a:cs typeface="Comic Sans MS"/>
              </a:rPr>
              <a:t> conceptos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fundamentales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involucrados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oscilaciones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electromecánicas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sistemas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eléctricos,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donde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área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acelerante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puede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considerar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como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energía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cinética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ganada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por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máquina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(P</a:t>
            </a:r>
            <a:r>
              <a:rPr sz="1200" spc="-7" baseline="-10416" dirty="0">
                <a:latin typeface="Comic Sans MS"/>
                <a:cs typeface="Comic Sans MS"/>
              </a:rPr>
              <a:t>m</a:t>
            </a:r>
            <a:r>
              <a:rPr sz="1200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&gt;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</a:t>
            </a:r>
            <a:r>
              <a:rPr sz="1200" spc="-7" baseline="-10416" dirty="0">
                <a:latin typeface="Comic Sans MS"/>
                <a:cs typeface="Comic Sans MS"/>
              </a:rPr>
              <a:t>e</a:t>
            </a:r>
            <a:r>
              <a:rPr sz="1200" spc="-5" dirty="0">
                <a:latin typeface="Comic Sans MS"/>
                <a:cs typeface="Comic Sans MS"/>
              </a:rPr>
              <a:t>)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área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desacelerante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como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energía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frenado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máquina (P</a:t>
            </a:r>
            <a:r>
              <a:rPr sz="1200" spc="-7" baseline="-10416" dirty="0">
                <a:latin typeface="Comic Sans MS"/>
                <a:cs typeface="Comic Sans MS"/>
              </a:rPr>
              <a:t>m</a:t>
            </a:r>
            <a:r>
              <a:rPr sz="1200" spc="187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&lt; P</a:t>
            </a:r>
            <a:r>
              <a:rPr sz="1200" spc="-7" baseline="-10416" dirty="0">
                <a:latin typeface="Comic Sans MS"/>
                <a:cs typeface="Comic Sans MS"/>
              </a:rPr>
              <a:t>e</a:t>
            </a:r>
            <a:r>
              <a:rPr sz="1200" spc="-5" dirty="0">
                <a:latin typeface="Comic Sans MS"/>
                <a:cs typeface="Comic Sans MS"/>
              </a:rPr>
              <a:t>).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06627" y="3293335"/>
            <a:ext cx="6147435" cy="113157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360"/>
              </a:spcBef>
            </a:pPr>
            <a:r>
              <a:rPr sz="1200" b="1" spc="-5" dirty="0">
                <a:latin typeface="Comic Sans MS"/>
                <a:cs typeface="Comic Sans MS"/>
              </a:rPr>
              <a:t>Ejemplo</a:t>
            </a:r>
            <a:r>
              <a:rPr sz="1200" b="1" spc="-60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Conceptual</a:t>
            </a:r>
            <a:endParaRPr sz="1200">
              <a:latin typeface="Comic Sans MS"/>
              <a:cs typeface="Comic Sans MS"/>
            </a:endParaRPr>
          </a:p>
          <a:p>
            <a:pPr marL="12700" algn="just">
              <a:lnSpc>
                <a:spcPct val="100000"/>
              </a:lnSpc>
              <a:spcBef>
                <a:spcPts val="210"/>
              </a:spcBef>
            </a:pPr>
            <a:r>
              <a:rPr sz="1000" spc="-5" dirty="0">
                <a:latin typeface="Comic Sans MS"/>
                <a:cs typeface="Comic Sans MS"/>
              </a:rPr>
              <a:t>Dibujos</a:t>
            </a:r>
            <a:r>
              <a:rPr sz="1000" spc="-35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(Pablo</a:t>
            </a:r>
            <a:r>
              <a:rPr sz="1000" spc="-35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Ledesma)</a:t>
            </a:r>
            <a:endParaRPr sz="1000">
              <a:latin typeface="Comic Sans MS"/>
              <a:cs typeface="Comic Sans MS"/>
            </a:endParaRPr>
          </a:p>
          <a:p>
            <a:pPr marL="12700" marR="5080" algn="just">
              <a:lnSpc>
                <a:spcPct val="116300"/>
              </a:lnSpc>
              <a:spcBef>
                <a:spcPts val="575"/>
              </a:spcBef>
            </a:pPr>
            <a:r>
              <a:rPr sz="1200" spc="-5" dirty="0">
                <a:latin typeface="Comic Sans MS"/>
                <a:cs typeface="Comic Sans MS"/>
              </a:rPr>
              <a:t>Dado un SEP y su circuito equivalente, como el mostrado en </a:t>
            </a:r>
            <a:r>
              <a:rPr sz="1200" spc="-15" dirty="0">
                <a:latin typeface="Comic Sans MS"/>
                <a:cs typeface="Comic Sans MS"/>
              </a:rPr>
              <a:t>la </a:t>
            </a:r>
            <a:r>
              <a:rPr sz="1200" spc="-5" dirty="0">
                <a:latin typeface="Comic Sans MS"/>
                <a:cs typeface="Comic Sans MS"/>
              </a:rPr>
              <a:t>Fig., donde un G </a:t>
            </a:r>
            <a:r>
              <a:rPr sz="1200" spc="-10" dirty="0">
                <a:latin typeface="Comic Sans MS"/>
                <a:cs typeface="Comic Sans MS"/>
              </a:rPr>
              <a:t>se </a:t>
            </a:r>
            <a:r>
              <a:rPr sz="1200" spc="-5" dirty="0">
                <a:latin typeface="Comic Sans MS"/>
                <a:cs typeface="Comic Sans MS"/>
              </a:rPr>
              <a:t> conecta a un sistema de barra infinita, a través de un trafo y dos líneas en paralelo, se </a:t>
            </a:r>
            <a:r>
              <a:rPr sz="1200" dirty="0">
                <a:latin typeface="Comic Sans MS"/>
                <a:cs typeface="Comic Sans MS"/>
              </a:rPr>
              <a:t> quiere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estudiar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ET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 G,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frente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situaciones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fallas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diversas.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770632" y="4663434"/>
            <a:ext cx="2021205" cy="868680"/>
            <a:chOff x="2770632" y="4663434"/>
            <a:chExt cx="2021205" cy="868680"/>
          </a:xfrm>
        </p:grpSpPr>
        <p:sp>
          <p:nvSpPr>
            <p:cNvPr id="5" name="object 5"/>
            <p:cNvSpPr/>
            <p:nvPr/>
          </p:nvSpPr>
          <p:spPr>
            <a:xfrm>
              <a:off x="4654296" y="4668006"/>
              <a:ext cx="109855" cy="45720"/>
            </a:xfrm>
            <a:custGeom>
              <a:avLst/>
              <a:gdLst/>
              <a:ahLst/>
              <a:cxnLst/>
              <a:rect l="l" t="t" r="r" b="b"/>
              <a:pathLst>
                <a:path w="109854" h="45720">
                  <a:moveTo>
                    <a:pt x="18287" y="0"/>
                  </a:moveTo>
                  <a:lnTo>
                    <a:pt x="45720" y="0"/>
                  </a:lnTo>
                </a:path>
                <a:path w="109854" h="45720">
                  <a:moveTo>
                    <a:pt x="0" y="9144"/>
                  </a:moveTo>
                  <a:lnTo>
                    <a:pt x="18287" y="9144"/>
                  </a:lnTo>
                </a:path>
                <a:path w="109854" h="45720">
                  <a:moveTo>
                    <a:pt x="45720" y="9144"/>
                  </a:moveTo>
                  <a:lnTo>
                    <a:pt x="73152" y="9144"/>
                  </a:lnTo>
                </a:path>
                <a:path w="109854" h="45720">
                  <a:moveTo>
                    <a:pt x="73152" y="18287"/>
                  </a:moveTo>
                  <a:lnTo>
                    <a:pt x="91440" y="18287"/>
                  </a:lnTo>
                </a:path>
                <a:path w="109854" h="45720">
                  <a:moveTo>
                    <a:pt x="91440" y="27432"/>
                  </a:moveTo>
                  <a:lnTo>
                    <a:pt x="100584" y="27432"/>
                  </a:lnTo>
                </a:path>
                <a:path w="109854" h="45720">
                  <a:moveTo>
                    <a:pt x="100584" y="36575"/>
                  </a:moveTo>
                  <a:lnTo>
                    <a:pt x="109728" y="36575"/>
                  </a:lnTo>
                </a:path>
                <a:path w="109854" h="45720">
                  <a:moveTo>
                    <a:pt x="100584" y="45720"/>
                  </a:moveTo>
                  <a:lnTo>
                    <a:pt x="109728" y="4572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17720" y="4681722"/>
              <a:ext cx="91440" cy="4572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608576" y="4722870"/>
              <a:ext cx="165100" cy="9525"/>
            </a:xfrm>
            <a:custGeom>
              <a:avLst/>
              <a:gdLst/>
              <a:ahLst/>
              <a:cxnLst/>
              <a:rect l="l" t="t" r="r" b="b"/>
              <a:pathLst>
                <a:path w="165100" h="9525">
                  <a:moveTo>
                    <a:pt x="0" y="0"/>
                  </a:moveTo>
                  <a:lnTo>
                    <a:pt x="9144" y="0"/>
                  </a:lnTo>
                </a:path>
                <a:path w="165100" h="9525">
                  <a:moveTo>
                    <a:pt x="155448" y="0"/>
                  </a:moveTo>
                  <a:lnTo>
                    <a:pt x="164592" y="0"/>
                  </a:lnTo>
                </a:path>
                <a:path w="165100" h="9525">
                  <a:moveTo>
                    <a:pt x="0" y="9144"/>
                  </a:moveTo>
                  <a:lnTo>
                    <a:pt x="9144" y="91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54296" y="473201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A7A7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99432" y="4732014"/>
              <a:ext cx="173990" cy="18415"/>
            </a:xfrm>
            <a:custGeom>
              <a:avLst/>
              <a:gdLst/>
              <a:ahLst/>
              <a:cxnLst/>
              <a:rect l="l" t="t" r="r" b="b"/>
              <a:pathLst>
                <a:path w="173989" h="18414">
                  <a:moveTo>
                    <a:pt x="164592" y="0"/>
                  </a:moveTo>
                  <a:lnTo>
                    <a:pt x="173736" y="0"/>
                  </a:lnTo>
                </a:path>
                <a:path w="173989" h="18414">
                  <a:moveTo>
                    <a:pt x="9144" y="9143"/>
                  </a:moveTo>
                  <a:lnTo>
                    <a:pt x="18288" y="9143"/>
                  </a:lnTo>
                </a:path>
                <a:path w="173989" h="18414">
                  <a:moveTo>
                    <a:pt x="0" y="18287"/>
                  </a:moveTo>
                  <a:lnTo>
                    <a:pt x="9144" y="18287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72583" y="4727442"/>
              <a:ext cx="100584" cy="4572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608576" y="4750302"/>
              <a:ext cx="165100" cy="27940"/>
            </a:xfrm>
            <a:custGeom>
              <a:avLst/>
              <a:gdLst/>
              <a:ahLst/>
              <a:cxnLst/>
              <a:rect l="l" t="t" r="r" b="b"/>
              <a:pathLst>
                <a:path w="165100" h="27939">
                  <a:moveTo>
                    <a:pt x="155448" y="0"/>
                  </a:moveTo>
                  <a:lnTo>
                    <a:pt x="164592" y="0"/>
                  </a:lnTo>
                </a:path>
                <a:path w="165100" h="27939">
                  <a:moveTo>
                    <a:pt x="0" y="9143"/>
                  </a:moveTo>
                  <a:lnTo>
                    <a:pt x="9144" y="9143"/>
                  </a:lnTo>
                </a:path>
                <a:path w="165100" h="27939">
                  <a:moveTo>
                    <a:pt x="155448" y="9143"/>
                  </a:moveTo>
                  <a:lnTo>
                    <a:pt x="164592" y="9143"/>
                  </a:lnTo>
                </a:path>
                <a:path w="165100" h="27939">
                  <a:moveTo>
                    <a:pt x="0" y="18287"/>
                  </a:moveTo>
                  <a:lnTo>
                    <a:pt x="9144" y="18287"/>
                  </a:lnTo>
                </a:path>
                <a:path w="165100" h="27939">
                  <a:moveTo>
                    <a:pt x="155448" y="18287"/>
                  </a:moveTo>
                  <a:lnTo>
                    <a:pt x="164592" y="18287"/>
                  </a:lnTo>
                </a:path>
                <a:path w="165100" h="27939">
                  <a:moveTo>
                    <a:pt x="0" y="27431"/>
                  </a:moveTo>
                  <a:lnTo>
                    <a:pt x="9144" y="27431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709160" y="477773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1717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608576" y="4777734"/>
              <a:ext cx="165100" cy="9525"/>
            </a:xfrm>
            <a:custGeom>
              <a:avLst/>
              <a:gdLst/>
              <a:ahLst/>
              <a:cxnLst/>
              <a:rect l="l" t="t" r="r" b="b"/>
              <a:pathLst>
                <a:path w="165100" h="9525">
                  <a:moveTo>
                    <a:pt x="155448" y="0"/>
                  </a:moveTo>
                  <a:lnTo>
                    <a:pt x="164592" y="0"/>
                  </a:lnTo>
                </a:path>
                <a:path w="165100" h="9525">
                  <a:moveTo>
                    <a:pt x="0" y="9144"/>
                  </a:moveTo>
                  <a:lnTo>
                    <a:pt x="9144" y="91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663439" y="478687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8F8F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700016" y="4786878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9144">
              <a:solidFill>
                <a:srgbClr val="5F5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764024" y="478687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17720" y="4791450"/>
              <a:ext cx="91439" cy="9144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831336" y="4677150"/>
              <a:ext cx="960119" cy="283845"/>
            </a:xfrm>
            <a:custGeom>
              <a:avLst/>
              <a:gdLst/>
              <a:ahLst/>
              <a:cxnLst/>
              <a:rect l="l" t="t" r="r" b="b"/>
              <a:pathLst>
                <a:path w="960120" h="283845">
                  <a:moveTo>
                    <a:pt x="923543" y="118871"/>
                  </a:moveTo>
                  <a:lnTo>
                    <a:pt x="932688" y="118871"/>
                  </a:lnTo>
                </a:path>
                <a:path w="960120" h="283845">
                  <a:moveTo>
                    <a:pt x="795527" y="128015"/>
                  </a:moveTo>
                  <a:lnTo>
                    <a:pt x="804672" y="128015"/>
                  </a:lnTo>
                </a:path>
                <a:path w="960120" h="283845">
                  <a:moveTo>
                    <a:pt x="914400" y="128015"/>
                  </a:moveTo>
                  <a:lnTo>
                    <a:pt x="923544" y="128015"/>
                  </a:lnTo>
                </a:path>
                <a:path w="960120" h="283845">
                  <a:moveTo>
                    <a:pt x="804671" y="137159"/>
                  </a:moveTo>
                  <a:lnTo>
                    <a:pt x="813815" y="137159"/>
                  </a:lnTo>
                </a:path>
                <a:path w="960120" h="283845">
                  <a:moveTo>
                    <a:pt x="905255" y="137159"/>
                  </a:moveTo>
                  <a:lnTo>
                    <a:pt x="914400" y="137159"/>
                  </a:lnTo>
                </a:path>
                <a:path w="960120" h="283845">
                  <a:moveTo>
                    <a:pt x="813815" y="146303"/>
                  </a:moveTo>
                  <a:lnTo>
                    <a:pt x="822960" y="146303"/>
                  </a:lnTo>
                </a:path>
                <a:path w="960120" h="283845">
                  <a:moveTo>
                    <a:pt x="886967" y="146303"/>
                  </a:moveTo>
                  <a:lnTo>
                    <a:pt x="905255" y="146303"/>
                  </a:lnTo>
                </a:path>
                <a:path w="960120" h="283845">
                  <a:moveTo>
                    <a:pt x="822959" y="155447"/>
                  </a:moveTo>
                  <a:lnTo>
                    <a:pt x="896111" y="155447"/>
                  </a:lnTo>
                </a:path>
                <a:path w="960120" h="283845">
                  <a:moveTo>
                    <a:pt x="850391" y="192024"/>
                  </a:moveTo>
                  <a:lnTo>
                    <a:pt x="859536" y="192024"/>
                  </a:lnTo>
                </a:path>
                <a:path w="960120" h="283845">
                  <a:moveTo>
                    <a:pt x="850391" y="201167"/>
                  </a:moveTo>
                  <a:lnTo>
                    <a:pt x="859536" y="201167"/>
                  </a:lnTo>
                </a:path>
                <a:path w="960120" h="283845">
                  <a:moveTo>
                    <a:pt x="850391" y="210312"/>
                  </a:moveTo>
                  <a:lnTo>
                    <a:pt x="859536" y="210312"/>
                  </a:lnTo>
                </a:path>
                <a:path w="960120" h="283845">
                  <a:moveTo>
                    <a:pt x="850391" y="219455"/>
                  </a:moveTo>
                  <a:lnTo>
                    <a:pt x="859536" y="219455"/>
                  </a:lnTo>
                </a:path>
                <a:path w="960120" h="283845">
                  <a:moveTo>
                    <a:pt x="850391" y="228600"/>
                  </a:moveTo>
                  <a:lnTo>
                    <a:pt x="859536" y="228600"/>
                  </a:lnTo>
                </a:path>
                <a:path w="960120" h="283845">
                  <a:moveTo>
                    <a:pt x="950976" y="228600"/>
                  </a:moveTo>
                  <a:lnTo>
                    <a:pt x="960120" y="228600"/>
                  </a:lnTo>
                </a:path>
                <a:path w="960120" h="283845">
                  <a:moveTo>
                    <a:pt x="850391" y="237743"/>
                  </a:moveTo>
                  <a:lnTo>
                    <a:pt x="859536" y="237743"/>
                  </a:lnTo>
                </a:path>
                <a:path w="960120" h="283845">
                  <a:moveTo>
                    <a:pt x="941831" y="237743"/>
                  </a:moveTo>
                  <a:lnTo>
                    <a:pt x="950976" y="237743"/>
                  </a:lnTo>
                </a:path>
                <a:path w="960120" h="283845">
                  <a:moveTo>
                    <a:pt x="850391" y="246887"/>
                  </a:moveTo>
                  <a:lnTo>
                    <a:pt x="859536" y="246887"/>
                  </a:lnTo>
                </a:path>
                <a:path w="960120" h="283845">
                  <a:moveTo>
                    <a:pt x="932688" y="246887"/>
                  </a:moveTo>
                  <a:lnTo>
                    <a:pt x="941832" y="246887"/>
                  </a:lnTo>
                </a:path>
                <a:path w="960120" h="283845">
                  <a:moveTo>
                    <a:pt x="850391" y="256031"/>
                  </a:moveTo>
                  <a:lnTo>
                    <a:pt x="859536" y="256031"/>
                  </a:lnTo>
                </a:path>
                <a:path w="960120" h="283845">
                  <a:moveTo>
                    <a:pt x="923543" y="256031"/>
                  </a:moveTo>
                  <a:lnTo>
                    <a:pt x="932688" y="256031"/>
                  </a:lnTo>
                </a:path>
                <a:path w="960120" h="283845">
                  <a:moveTo>
                    <a:pt x="850391" y="265175"/>
                  </a:moveTo>
                  <a:lnTo>
                    <a:pt x="859536" y="265175"/>
                  </a:lnTo>
                </a:path>
                <a:path w="960120" h="283845">
                  <a:moveTo>
                    <a:pt x="914400" y="265175"/>
                  </a:moveTo>
                  <a:lnTo>
                    <a:pt x="923544" y="265175"/>
                  </a:lnTo>
                </a:path>
                <a:path w="960120" h="283845">
                  <a:moveTo>
                    <a:pt x="850391" y="274319"/>
                  </a:moveTo>
                  <a:lnTo>
                    <a:pt x="859536" y="274319"/>
                  </a:lnTo>
                </a:path>
                <a:path w="960120" h="283845">
                  <a:moveTo>
                    <a:pt x="905255" y="274319"/>
                  </a:moveTo>
                  <a:lnTo>
                    <a:pt x="914400" y="274319"/>
                  </a:lnTo>
                </a:path>
                <a:path w="960120" h="283845">
                  <a:moveTo>
                    <a:pt x="850391" y="283463"/>
                  </a:moveTo>
                  <a:lnTo>
                    <a:pt x="859536" y="283463"/>
                  </a:lnTo>
                </a:path>
                <a:path w="960120" h="283845">
                  <a:moveTo>
                    <a:pt x="896112" y="283463"/>
                  </a:moveTo>
                  <a:lnTo>
                    <a:pt x="905256" y="283463"/>
                  </a:lnTo>
                </a:path>
                <a:path w="960120" h="283845">
                  <a:moveTo>
                    <a:pt x="0" y="0"/>
                  </a:moveTo>
                  <a:lnTo>
                    <a:pt x="27432" y="0"/>
                  </a:lnTo>
                </a:path>
                <a:path w="960120" h="283845">
                  <a:moveTo>
                    <a:pt x="54863" y="0"/>
                  </a:moveTo>
                  <a:lnTo>
                    <a:pt x="82296" y="0"/>
                  </a:lnTo>
                </a:path>
                <a:path w="960120" h="283845">
                  <a:moveTo>
                    <a:pt x="82295" y="9143"/>
                  </a:moveTo>
                  <a:lnTo>
                    <a:pt x="91439" y="9143"/>
                  </a:lnTo>
                </a:path>
                <a:path w="960120" h="283845">
                  <a:moveTo>
                    <a:pt x="91439" y="18287"/>
                  </a:moveTo>
                  <a:lnTo>
                    <a:pt x="100584" y="18287"/>
                  </a:lnTo>
                </a:path>
                <a:path w="960120" h="283845">
                  <a:moveTo>
                    <a:pt x="100583" y="27431"/>
                  </a:moveTo>
                  <a:lnTo>
                    <a:pt x="109727" y="27431"/>
                  </a:lnTo>
                </a:path>
                <a:path w="960120" h="283845">
                  <a:moveTo>
                    <a:pt x="109727" y="36575"/>
                  </a:moveTo>
                  <a:lnTo>
                    <a:pt x="118872" y="36575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94760" y="4663434"/>
              <a:ext cx="100584" cy="64008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3785616" y="4722870"/>
              <a:ext cx="165100" cy="9525"/>
            </a:xfrm>
            <a:custGeom>
              <a:avLst/>
              <a:gdLst/>
              <a:ahLst/>
              <a:cxnLst/>
              <a:rect l="l" t="t" r="r" b="b"/>
              <a:pathLst>
                <a:path w="165100" h="9525">
                  <a:moveTo>
                    <a:pt x="0" y="0"/>
                  </a:moveTo>
                  <a:lnTo>
                    <a:pt x="9144" y="0"/>
                  </a:lnTo>
                </a:path>
                <a:path w="165100" h="9525">
                  <a:moveTo>
                    <a:pt x="155448" y="0"/>
                  </a:moveTo>
                  <a:lnTo>
                    <a:pt x="164592" y="0"/>
                  </a:lnTo>
                </a:path>
                <a:path w="165100" h="9525">
                  <a:moveTo>
                    <a:pt x="0" y="9144"/>
                  </a:moveTo>
                  <a:lnTo>
                    <a:pt x="9144" y="91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840480" y="473201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6B6B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785616" y="4732014"/>
              <a:ext cx="173990" cy="9525"/>
            </a:xfrm>
            <a:custGeom>
              <a:avLst/>
              <a:gdLst/>
              <a:ahLst/>
              <a:cxnLst/>
              <a:rect l="l" t="t" r="r" b="b"/>
              <a:pathLst>
                <a:path w="173989" h="9525">
                  <a:moveTo>
                    <a:pt x="155448" y="0"/>
                  </a:moveTo>
                  <a:lnTo>
                    <a:pt x="164592" y="0"/>
                  </a:lnTo>
                </a:path>
                <a:path w="173989" h="9525">
                  <a:moveTo>
                    <a:pt x="0" y="9143"/>
                  </a:moveTo>
                  <a:lnTo>
                    <a:pt x="9144" y="9143"/>
                  </a:lnTo>
                </a:path>
                <a:path w="173989" h="9525">
                  <a:moveTo>
                    <a:pt x="164591" y="9143"/>
                  </a:moveTo>
                  <a:lnTo>
                    <a:pt x="173736" y="9143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67912" y="4727442"/>
              <a:ext cx="27431" cy="3657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85616" y="4745730"/>
              <a:ext cx="173736" cy="54863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3794760" y="4796022"/>
              <a:ext cx="932815" cy="173990"/>
            </a:xfrm>
            <a:custGeom>
              <a:avLst/>
              <a:gdLst/>
              <a:ahLst/>
              <a:cxnLst/>
              <a:rect l="l" t="t" r="r" b="b"/>
              <a:pathLst>
                <a:path w="932814" h="173989">
                  <a:moveTo>
                    <a:pt x="0" y="0"/>
                  </a:moveTo>
                  <a:lnTo>
                    <a:pt x="9144" y="0"/>
                  </a:lnTo>
                </a:path>
                <a:path w="932814" h="173989">
                  <a:moveTo>
                    <a:pt x="137159" y="0"/>
                  </a:moveTo>
                  <a:lnTo>
                    <a:pt x="146303" y="0"/>
                  </a:lnTo>
                </a:path>
                <a:path w="932814" h="173989">
                  <a:moveTo>
                    <a:pt x="9143" y="9144"/>
                  </a:moveTo>
                  <a:lnTo>
                    <a:pt x="18287" y="9144"/>
                  </a:lnTo>
                </a:path>
                <a:path w="932814" h="173989">
                  <a:moveTo>
                    <a:pt x="137159" y="9144"/>
                  </a:moveTo>
                  <a:lnTo>
                    <a:pt x="146303" y="9144"/>
                  </a:lnTo>
                </a:path>
                <a:path w="932814" h="173989">
                  <a:moveTo>
                    <a:pt x="18287" y="18287"/>
                  </a:moveTo>
                  <a:lnTo>
                    <a:pt x="27432" y="18287"/>
                  </a:lnTo>
                </a:path>
                <a:path w="932814" h="173989">
                  <a:moveTo>
                    <a:pt x="118871" y="18287"/>
                  </a:moveTo>
                  <a:lnTo>
                    <a:pt x="137159" y="18287"/>
                  </a:lnTo>
                </a:path>
                <a:path w="932814" h="173989">
                  <a:moveTo>
                    <a:pt x="27431" y="27432"/>
                  </a:moveTo>
                  <a:lnTo>
                    <a:pt x="45719" y="27432"/>
                  </a:lnTo>
                </a:path>
                <a:path w="932814" h="173989">
                  <a:moveTo>
                    <a:pt x="109727" y="27432"/>
                  </a:moveTo>
                  <a:lnTo>
                    <a:pt x="118872" y="27432"/>
                  </a:lnTo>
                </a:path>
                <a:path w="932814" h="173989">
                  <a:moveTo>
                    <a:pt x="36575" y="36575"/>
                  </a:moveTo>
                  <a:lnTo>
                    <a:pt x="109727" y="36575"/>
                  </a:lnTo>
                </a:path>
                <a:path w="932814" h="173989">
                  <a:moveTo>
                    <a:pt x="73151" y="73152"/>
                  </a:moveTo>
                  <a:lnTo>
                    <a:pt x="82296" y="73152"/>
                  </a:lnTo>
                </a:path>
                <a:path w="932814" h="173989">
                  <a:moveTo>
                    <a:pt x="73151" y="82296"/>
                  </a:moveTo>
                  <a:lnTo>
                    <a:pt x="82296" y="82296"/>
                  </a:lnTo>
                </a:path>
                <a:path w="932814" h="173989">
                  <a:moveTo>
                    <a:pt x="73151" y="91440"/>
                  </a:moveTo>
                  <a:lnTo>
                    <a:pt x="82296" y="91440"/>
                  </a:lnTo>
                </a:path>
                <a:path w="932814" h="173989">
                  <a:moveTo>
                    <a:pt x="73151" y="100584"/>
                  </a:moveTo>
                  <a:lnTo>
                    <a:pt x="82296" y="100584"/>
                  </a:lnTo>
                </a:path>
                <a:path w="932814" h="173989">
                  <a:moveTo>
                    <a:pt x="73151" y="109728"/>
                  </a:moveTo>
                  <a:lnTo>
                    <a:pt x="82296" y="109728"/>
                  </a:lnTo>
                </a:path>
                <a:path w="932814" h="173989">
                  <a:moveTo>
                    <a:pt x="73151" y="118872"/>
                  </a:moveTo>
                  <a:lnTo>
                    <a:pt x="82296" y="118872"/>
                  </a:lnTo>
                </a:path>
                <a:path w="932814" h="173989">
                  <a:moveTo>
                    <a:pt x="73151" y="128016"/>
                  </a:moveTo>
                  <a:lnTo>
                    <a:pt x="82296" y="128016"/>
                  </a:lnTo>
                </a:path>
                <a:path w="932814" h="173989">
                  <a:moveTo>
                    <a:pt x="73151" y="137160"/>
                  </a:moveTo>
                  <a:lnTo>
                    <a:pt x="82296" y="137160"/>
                  </a:lnTo>
                </a:path>
                <a:path w="932814" h="173989">
                  <a:moveTo>
                    <a:pt x="73151" y="146304"/>
                  </a:moveTo>
                  <a:lnTo>
                    <a:pt x="82296" y="146304"/>
                  </a:lnTo>
                </a:path>
                <a:path w="932814" h="173989">
                  <a:moveTo>
                    <a:pt x="73151" y="155448"/>
                  </a:moveTo>
                  <a:lnTo>
                    <a:pt x="82296" y="155448"/>
                  </a:lnTo>
                </a:path>
                <a:path w="932814" h="173989">
                  <a:moveTo>
                    <a:pt x="73151" y="164592"/>
                  </a:moveTo>
                  <a:lnTo>
                    <a:pt x="82296" y="164592"/>
                  </a:lnTo>
                </a:path>
                <a:path w="932814" h="173989">
                  <a:moveTo>
                    <a:pt x="73151" y="173736"/>
                  </a:moveTo>
                  <a:lnTo>
                    <a:pt x="896112" y="173736"/>
                  </a:lnTo>
                </a:path>
                <a:path w="932814" h="173989">
                  <a:moveTo>
                    <a:pt x="923543" y="173736"/>
                  </a:moveTo>
                  <a:lnTo>
                    <a:pt x="932688" y="17373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872484" y="4974330"/>
              <a:ext cx="0" cy="219710"/>
            </a:xfrm>
            <a:custGeom>
              <a:avLst/>
              <a:gdLst/>
              <a:ahLst/>
              <a:cxnLst/>
              <a:rect l="l" t="t" r="r" b="b"/>
              <a:pathLst>
                <a:path h="219710">
                  <a:moveTo>
                    <a:pt x="0" y="0"/>
                  </a:moveTo>
                  <a:lnTo>
                    <a:pt x="0" y="21945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127248" y="4905750"/>
              <a:ext cx="1664335" cy="283845"/>
            </a:xfrm>
            <a:custGeom>
              <a:avLst/>
              <a:gdLst/>
              <a:ahLst/>
              <a:cxnLst/>
              <a:rect l="l" t="t" r="r" b="b"/>
              <a:pathLst>
                <a:path w="1664335" h="283845">
                  <a:moveTo>
                    <a:pt x="1554480" y="73151"/>
                  </a:moveTo>
                  <a:lnTo>
                    <a:pt x="1563624" y="73151"/>
                  </a:lnTo>
                </a:path>
                <a:path w="1664335" h="283845">
                  <a:moveTo>
                    <a:pt x="1581912" y="73151"/>
                  </a:moveTo>
                  <a:lnTo>
                    <a:pt x="1591056" y="73151"/>
                  </a:lnTo>
                </a:path>
                <a:path w="1664335" h="283845">
                  <a:moveTo>
                    <a:pt x="1554480" y="82295"/>
                  </a:moveTo>
                  <a:lnTo>
                    <a:pt x="1563624" y="82295"/>
                  </a:lnTo>
                </a:path>
                <a:path w="1664335" h="283845">
                  <a:moveTo>
                    <a:pt x="1572768" y="82295"/>
                  </a:moveTo>
                  <a:lnTo>
                    <a:pt x="1581912" y="82295"/>
                  </a:lnTo>
                </a:path>
                <a:path w="1664335" h="283845">
                  <a:moveTo>
                    <a:pt x="1554480" y="91439"/>
                  </a:moveTo>
                  <a:lnTo>
                    <a:pt x="1572768" y="91439"/>
                  </a:lnTo>
                </a:path>
                <a:path w="1664335" h="283845">
                  <a:moveTo>
                    <a:pt x="1554480" y="100583"/>
                  </a:moveTo>
                  <a:lnTo>
                    <a:pt x="1563624" y="100583"/>
                  </a:lnTo>
                </a:path>
                <a:path w="1664335" h="283845">
                  <a:moveTo>
                    <a:pt x="1655064" y="100583"/>
                  </a:moveTo>
                  <a:lnTo>
                    <a:pt x="1664208" y="100583"/>
                  </a:lnTo>
                </a:path>
                <a:path w="1664335" h="283845">
                  <a:moveTo>
                    <a:pt x="1554480" y="109727"/>
                  </a:moveTo>
                  <a:lnTo>
                    <a:pt x="1563624" y="109727"/>
                  </a:lnTo>
                </a:path>
                <a:path w="1664335" h="283845">
                  <a:moveTo>
                    <a:pt x="1645920" y="109727"/>
                  </a:moveTo>
                  <a:lnTo>
                    <a:pt x="1655064" y="109727"/>
                  </a:lnTo>
                </a:path>
                <a:path w="1664335" h="283845">
                  <a:moveTo>
                    <a:pt x="1554480" y="118871"/>
                  </a:moveTo>
                  <a:lnTo>
                    <a:pt x="1563624" y="118871"/>
                  </a:lnTo>
                </a:path>
                <a:path w="1664335" h="283845">
                  <a:moveTo>
                    <a:pt x="1636776" y="118871"/>
                  </a:moveTo>
                  <a:lnTo>
                    <a:pt x="1645920" y="118871"/>
                  </a:lnTo>
                </a:path>
                <a:path w="1664335" h="283845">
                  <a:moveTo>
                    <a:pt x="1554480" y="128015"/>
                  </a:moveTo>
                  <a:lnTo>
                    <a:pt x="1563624" y="128015"/>
                  </a:lnTo>
                </a:path>
                <a:path w="1664335" h="283845">
                  <a:moveTo>
                    <a:pt x="1627632" y="128015"/>
                  </a:moveTo>
                  <a:lnTo>
                    <a:pt x="1636776" y="128015"/>
                  </a:lnTo>
                </a:path>
                <a:path w="1664335" h="283845">
                  <a:moveTo>
                    <a:pt x="1554480" y="137159"/>
                  </a:moveTo>
                  <a:lnTo>
                    <a:pt x="1563624" y="137159"/>
                  </a:lnTo>
                </a:path>
                <a:path w="1664335" h="283845">
                  <a:moveTo>
                    <a:pt x="1618488" y="137159"/>
                  </a:moveTo>
                  <a:lnTo>
                    <a:pt x="1627632" y="137159"/>
                  </a:lnTo>
                </a:path>
                <a:path w="1664335" h="283845">
                  <a:moveTo>
                    <a:pt x="1554480" y="146303"/>
                  </a:moveTo>
                  <a:lnTo>
                    <a:pt x="1563624" y="146303"/>
                  </a:lnTo>
                </a:path>
                <a:path w="1664335" h="283845">
                  <a:moveTo>
                    <a:pt x="1609344" y="146303"/>
                  </a:moveTo>
                  <a:lnTo>
                    <a:pt x="1618488" y="146303"/>
                  </a:lnTo>
                </a:path>
                <a:path w="1664335" h="283845">
                  <a:moveTo>
                    <a:pt x="1554480" y="155447"/>
                  </a:moveTo>
                  <a:lnTo>
                    <a:pt x="1563624" y="155447"/>
                  </a:lnTo>
                </a:path>
                <a:path w="1664335" h="283845">
                  <a:moveTo>
                    <a:pt x="1600200" y="155447"/>
                  </a:moveTo>
                  <a:lnTo>
                    <a:pt x="1609344" y="155447"/>
                  </a:lnTo>
                </a:path>
                <a:path w="1664335" h="283845">
                  <a:moveTo>
                    <a:pt x="1554480" y="164591"/>
                  </a:moveTo>
                  <a:lnTo>
                    <a:pt x="1563624" y="164591"/>
                  </a:lnTo>
                </a:path>
                <a:path w="1664335" h="283845">
                  <a:moveTo>
                    <a:pt x="1591056" y="164591"/>
                  </a:moveTo>
                  <a:lnTo>
                    <a:pt x="1600200" y="164591"/>
                  </a:lnTo>
                </a:path>
                <a:path w="1664335" h="283845">
                  <a:moveTo>
                    <a:pt x="1554480" y="173735"/>
                  </a:moveTo>
                  <a:lnTo>
                    <a:pt x="1563624" y="173735"/>
                  </a:lnTo>
                </a:path>
                <a:path w="1664335" h="283845">
                  <a:moveTo>
                    <a:pt x="1581912" y="173735"/>
                  </a:moveTo>
                  <a:lnTo>
                    <a:pt x="1591056" y="173735"/>
                  </a:lnTo>
                </a:path>
                <a:path w="1664335" h="283845">
                  <a:moveTo>
                    <a:pt x="1554480" y="182879"/>
                  </a:moveTo>
                  <a:lnTo>
                    <a:pt x="1563624" y="182879"/>
                  </a:lnTo>
                </a:path>
                <a:path w="1664335" h="283845">
                  <a:moveTo>
                    <a:pt x="1572768" y="182879"/>
                  </a:moveTo>
                  <a:lnTo>
                    <a:pt x="1581912" y="182879"/>
                  </a:lnTo>
                </a:path>
                <a:path w="1664335" h="283845">
                  <a:moveTo>
                    <a:pt x="1554480" y="192024"/>
                  </a:moveTo>
                  <a:lnTo>
                    <a:pt x="1572768" y="192024"/>
                  </a:lnTo>
                </a:path>
                <a:path w="1664335" h="283845">
                  <a:moveTo>
                    <a:pt x="1554480" y="201167"/>
                  </a:moveTo>
                  <a:lnTo>
                    <a:pt x="1563624" y="201167"/>
                  </a:lnTo>
                </a:path>
                <a:path w="1664335" h="283845">
                  <a:moveTo>
                    <a:pt x="1655064" y="201167"/>
                  </a:moveTo>
                  <a:lnTo>
                    <a:pt x="1664208" y="201167"/>
                  </a:lnTo>
                </a:path>
                <a:path w="1664335" h="283845">
                  <a:moveTo>
                    <a:pt x="1554480" y="210312"/>
                  </a:moveTo>
                  <a:lnTo>
                    <a:pt x="1563624" y="210312"/>
                  </a:lnTo>
                </a:path>
                <a:path w="1664335" h="283845">
                  <a:moveTo>
                    <a:pt x="1645920" y="210312"/>
                  </a:moveTo>
                  <a:lnTo>
                    <a:pt x="1655064" y="210312"/>
                  </a:lnTo>
                </a:path>
                <a:path w="1664335" h="283845">
                  <a:moveTo>
                    <a:pt x="1554480" y="219455"/>
                  </a:moveTo>
                  <a:lnTo>
                    <a:pt x="1563624" y="219455"/>
                  </a:lnTo>
                </a:path>
                <a:path w="1664335" h="283845">
                  <a:moveTo>
                    <a:pt x="1636776" y="219455"/>
                  </a:moveTo>
                  <a:lnTo>
                    <a:pt x="1645920" y="219455"/>
                  </a:lnTo>
                </a:path>
                <a:path w="1664335" h="283845">
                  <a:moveTo>
                    <a:pt x="1554480" y="228600"/>
                  </a:moveTo>
                  <a:lnTo>
                    <a:pt x="1563624" y="228600"/>
                  </a:lnTo>
                </a:path>
                <a:path w="1664335" h="283845">
                  <a:moveTo>
                    <a:pt x="1627632" y="228600"/>
                  </a:moveTo>
                  <a:lnTo>
                    <a:pt x="1636776" y="228600"/>
                  </a:lnTo>
                </a:path>
                <a:path w="1664335" h="283845">
                  <a:moveTo>
                    <a:pt x="1554480" y="237743"/>
                  </a:moveTo>
                  <a:lnTo>
                    <a:pt x="1563624" y="237743"/>
                  </a:lnTo>
                </a:path>
                <a:path w="1664335" h="283845">
                  <a:moveTo>
                    <a:pt x="1618488" y="237743"/>
                  </a:moveTo>
                  <a:lnTo>
                    <a:pt x="1627632" y="237743"/>
                  </a:lnTo>
                </a:path>
                <a:path w="1664335" h="283845">
                  <a:moveTo>
                    <a:pt x="1554480" y="246887"/>
                  </a:moveTo>
                  <a:lnTo>
                    <a:pt x="1563624" y="246887"/>
                  </a:lnTo>
                </a:path>
                <a:path w="1664335" h="283845">
                  <a:moveTo>
                    <a:pt x="1609344" y="246887"/>
                  </a:moveTo>
                  <a:lnTo>
                    <a:pt x="1618488" y="246887"/>
                  </a:lnTo>
                </a:path>
                <a:path w="1664335" h="283845">
                  <a:moveTo>
                    <a:pt x="1554480" y="256031"/>
                  </a:moveTo>
                  <a:lnTo>
                    <a:pt x="1563624" y="256031"/>
                  </a:lnTo>
                </a:path>
                <a:path w="1664335" h="283845">
                  <a:moveTo>
                    <a:pt x="1600200" y="256031"/>
                  </a:moveTo>
                  <a:lnTo>
                    <a:pt x="1609344" y="256031"/>
                  </a:lnTo>
                </a:path>
                <a:path w="1664335" h="283845">
                  <a:moveTo>
                    <a:pt x="1554480" y="265175"/>
                  </a:moveTo>
                  <a:lnTo>
                    <a:pt x="1563624" y="265175"/>
                  </a:lnTo>
                </a:path>
                <a:path w="1664335" h="283845">
                  <a:moveTo>
                    <a:pt x="1591056" y="265175"/>
                  </a:moveTo>
                  <a:lnTo>
                    <a:pt x="1600200" y="265175"/>
                  </a:lnTo>
                </a:path>
                <a:path w="1664335" h="283845">
                  <a:moveTo>
                    <a:pt x="1554480" y="274319"/>
                  </a:moveTo>
                  <a:lnTo>
                    <a:pt x="1563624" y="274319"/>
                  </a:lnTo>
                </a:path>
                <a:path w="1664335" h="283845">
                  <a:moveTo>
                    <a:pt x="1581912" y="274319"/>
                  </a:moveTo>
                  <a:lnTo>
                    <a:pt x="1591056" y="274319"/>
                  </a:lnTo>
                </a:path>
                <a:path w="1664335" h="283845">
                  <a:moveTo>
                    <a:pt x="1554480" y="283463"/>
                  </a:moveTo>
                  <a:lnTo>
                    <a:pt x="1563624" y="283463"/>
                  </a:lnTo>
                </a:path>
                <a:path w="1664335" h="283845">
                  <a:moveTo>
                    <a:pt x="1572768" y="283463"/>
                  </a:moveTo>
                  <a:lnTo>
                    <a:pt x="1581912" y="283463"/>
                  </a:lnTo>
                </a:path>
                <a:path w="1664335" h="283845">
                  <a:moveTo>
                    <a:pt x="45720" y="0"/>
                  </a:moveTo>
                  <a:lnTo>
                    <a:pt x="118872" y="0"/>
                  </a:lnTo>
                </a:path>
                <a:path w="1664335" h="283845">
                  <a:moveTo>
                    <a:pt x="36576" y="9143"/>
                  </a:moveTo>
                  <a:lnTo>
                    <a:pt x="45720" y="9143"/>
                  </a:lnTo>
                </a:path>
                <a:path w="1664335" h="283845">
                  <a:moveTo>
                    <a:pt x="118872" y="9143"/>
                  </a:moveTo>
                  <a:lnTo>
                    <a:pt x="128016" y="9143"/>
                  </a:lnTo>
                </a:path>
                <a:path w="1664335" h="283845">
                  <a:moveTo>
                    <a:pt x="27432" y="18287"/>
                  </a:moveTo>
                  <a:lnTo>
                    <a:pt x="36576" y="18287"/>
                  </a:lnTo>
                </a:path>
                <a:path w="1664335" h="283845">
                  <a:moveTo>
                    <a:pt x="128016" y="18287"/>
                  </a:moveTo>
                  <a:lnTo>
                    <a:pt x="137160" y="18287"/>
                  </a:lnTo>
                </a:path>
                <a:path w="1664335" h="283845">
                  <a:moveTo>
                    <a:pt x="9144" y="27431"/>
                  </a:moveTo>
                  <a:lnTo>
                    <a:pt x="18288" y="27431"/>
                  </a:lnTo>
                </a:path>
                <a:path w="1664335" h="283845">
                  <a:moveTo>
                    <a:pt x="137160" y="27431"/>
                  </a:moveTo>
                  <a:lnTo>
                    <a:pt x="146304" y="27431"/>
                  </a:lnTo>
                </a:path>
                <a:path w="1664335" h="283845">
                  <a:moveTo>
                    <a:pt x="9144" y="36575"/>
                  </a:moveTo>
                  <a:lnTo>
                    <a:pt x="18288" y="36575"/>
                  </a:lnTo>
                </a:path>
                <a:path w="1664335" h="283845">
                  <a:moveTo>
                    <a:pt x="146304" y="36575"/>
                  </a:moveTo>
                  <a:lnTo>
                    <a:pt x="155448" y="36575"/>
                  </a:lnTo>
                </a:path>
                <a:path w="1664335" h="283845">
                  <a:moveTo>
                    <a:pt x="0" y="45719"/>
                  </a:moveTo>
                  <a:lnTo>
                    <a:pt x="9144" y="45719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91256" y="4946898"/>
              <a:ext cx="27431" cy="9144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3127248" y="4951470"/>
              <a:ext cx="165100" cy="9525"/>
            </a:xfrm>
            <a:custGeom>
              <a:avLst/>
              <a:gdLst/>
              <a:ahLst/>
              <a:cxnLst/>
              <a:rect l="l" t="t" r="r" b="b"/>
              <a:pathLst>
                <a:path w="165100" h="9525">
                  <a:moveTo>
                    <a:pt x="155448" y="0"/>
                  </a:moveTo>
                  <a:lnTo>
                    <a:pt x="164592" y="0"/>
                  </a:lnTo>
                </a:path>
                <a:path w="165100" h="9525">
                  <a:moveTo>
                    <a:pt x="0" y="9144"/>
                  </a:moveTo>
                  <a:lnTo>
                    <a:pt x="9144" y="91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186684" y="4956042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4572" y="4572"/>
                  </a:moveTo>
                  <a:lnTo>
                    <a:pt x="4572" y="4572"/>
                  </a:lnTo>
                </a:path>
              </a:pathLst>
            </a:custGeom>
            <a:ln w="9144">
              <a:solidFill>
                <a:srgbClr val="A7A7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118104" y="4960614"/>
              <a:ext cx="173990" cy="36830"/>
            </a:xfrm>
            <a:custGeom>
              <a:avLst/>
              <a:gdLst/>
              <a:ahLst/>
              <a:cxnLst/>
              <a:rect l="l" t="t" r="r" b="b"/>
              <a:pathLst>
                <a:path w="173989" h="36829">
                  <a:moveTo>
                    <a:pt x="164592" y="0"/>
                  </a:moveTo>
                  <a:lnTo>
                    <a:pt x="173736" y="0"/>
                  </a:lnTo>
                </a:path>
                <a:path w="173989" h="36829">
                  <a:moveTo>
                    <a:pt x="9143" y="9143"/>
                  </a:moveTo>
                  <a:lnTo>
                    <a:pt x="18287" y="9143"/>
                  </a:lnTo>
                </a:path>
                <a:path w="173989" h="36829">
                  <a:moveTo>
                    <a:pt x="164592" y="9143"/>
                  </a:moveTo>
                  <a:lnTo>
                    <a:pt x="173736" y="9143"/>
                  </a:lnTo>
                </a:path>
                <a:path w="173989" h="36829">
                  <a:moveTo>
                    <a:pt x="9143" y="18287"/>
                  </a:moveTo>
                  <a:lnTo>
                    <a:pt x="18287" y="18287"/>
                  </a:lnTo>
                </a:path>
                <a:path w="173989" h="36829">
                  <a:moveTo>
                    <a:pt x="164592" y="18287"/>
                  </a:moveTo>
                  <a:lnTo>
                    <a:pt x="173736" y="18287"/>
                  </a:lnTo>
                </a:path>
                <a:path w="173989" h="36829">
                  <a:moveTo>
                    <a:pt x="0" y="27431"/>
                  </a:moveTo>
                  <a:lnTo>
                    <a:pt x="9144" y="27431"/>
                  </a:lnTo>
                </a:path>
                <a:path w="173989" h="36829">
                  <a:moveTo>
                    <a:pt x="164592" y="27431"/>
                  </a:moveTo>
                  <a:lnTo>
                    <a:pt x="173736" y="27431"/>
                  </a:lnTo>
                </a:path>
                <a:path w="173989" h="36829">
                  <a:moveTo>
                    <a:pt x="9143" y="36575"/>
                  </a:moveTo>
                  <a:lnTo>
                    <a:pt x="18287" y="36575"/>
                  </a:lnTo>
                </a:path>
                <a:path w="173989" h="36829">
                  <a:moveTo>
                    <a:pt x="164592" y="36575"/>
                  </a:moveTo>
                  <a:lnTo>
                    <a:pt x="173736" y="36575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82112" y="4956042"/>
              <a:ext cx="45719" cy="82296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2770632" y="5006334"/>
              <a:ext cx="1929764" cy="192405"/>
            </a:xfrm>
            <a:custGeom>
              <a:avLst/>
              <a:gdLst/>
              <a:ahLst/>
              <a:cxnLst/>
              <a:rect l="l" t="t" r="r" b="b"/>
              <a:pathLst>
                <a:path w="1929764" h="192404">
                  <a:moveTo>
                    <a:pt x="356615" y="0"/>
                  </a:moveTo>
                  <a:lnTo>
                    <a:pt x="365760" y="0"/>
                  </a:lnTo>
                </a:path>
                <a:path w="1929764" h="192404">
                  <a:moveTo>
                    <a:pt x="512064" y="0"/>
                  </a:moveTo>
                  <a:lnTo>
                    <a:pt x="521208" y="0"/>
                  </a:lnTo>
                </a:path>
                <a:path w="1929764" h="192404">
                  <a:moveTo>
                    <a:pt x="356615" y="9144"/>
                  </a:moveTo>
                  <a:lnTo>
                    <a:pt x="365760" y="9144"/>
                  </a:lnTo>
                </a:path>
                <a:path w="1929764" h="192404">
                  <a:moveTo>
                    <a:pt x="512064" y="9144"/>
                  </a:moveTo>
                  <a:lnTo>
                    <a:pt x="521208" y="9144"/>
                  </a:lnTo>
                </a:path>
                <a:path w="1929764" h="192404">
                  <a:moveTo>
                    <a:pt x="365760" y="18287"/>
                  </a:moveTo>
                  <a:lnTo>
                    <a:pt x="374904" y="18287"/>
                  </a:lnTo>
                </a:path>
                <a:path w="1929764" h="192404">
                  <a:moveTo>
                    <a:pt x="502920" y="18287"/>
                  </a:moveTo>
                  <a:lnTo>
                    <a:pt x="512064" y="18287"/>
                  </a:lnTo>
                </a:path>
                <a:path w="1929764" h="192404">
                  <a:moveTo>
                    <a:pt x="365760" y="27432"/>
                  </a:moveTo>
                  <a:lnTo>
                    <a:pt x="374904" y="27432"/>
                  </a:lnTo>
                </a:path>
                <a:path w="1929764" h="192404">
                  <a:moveTo>
                    <a:pt x="493775" y="27432"/>
                  </a:moveTo>
                  <a:lnTo>
                    <a:pt x="502920" y="27432"/>
                  </a:lnTo>
                </a:path>
                <a:path w="1929764" h="192404">
                  <a:moveTo>
                    <a:pt x="484632" y="36575"/>
                  </a:moveTo>
                  <a:lnTo>
                    <a:pt x="493776" y="36575"/>
                  </a:lnTo>
                </a:path>
                <a:path w="1929764" h="192404">
                  <a:moveTo>
                    <a:pt x="384048" y="45720"/>
                  </a:moveTo>
                  <a:lnTo>
                    <a:pt x="402336" y="45720"/>
                  </a:lnTo>
                </a:path>
                <a:path w="1929764" h="192404">
                  <a:moveTo>
                    <a:pt x="475488" y="45720"/>
                  </a:moveTo>
                  <a:lnTo>
                    <a:pt x="484632" y="45720"/>
                  </a:lnTo>
                </a:path>
                <a:path w="1929764" h="192404">
                  <a:moveTo>
                    <a:pt x="402336" y="54863"/>
                  </a:moveTo>
                  <a:lnTo>
                    <a:pt x="475488" y="54863"/>
                  </a:lnTo>
                </a:path>
                <a:path w="1929764" h="192404">
                  <a:moveTo>
                    <a:pt x="429768" y="91440"/>
                  </a:moveTo>
                  <a:lnTo>
                    <a:pt x="438912" y="91440"/>
                  </a:lnTo>
                </a:path>
                <a:path w="1929764" h="192404">
                  <a:moveTo>
                    <a:pt x="429768" y="100584"/>
                  </a:moveTo>
                  <a:lnTo>
                    <a:pt x="438912" y="100584"/>
                  </a:lnTo>
                </a:path>
                <a:path w="1929764" h="192404">
                  <a:moveTo>
                    <a:pt x="429768" y="109728"/>
                  </a:moveTo>
                  <a:lnTo>
                    <a:pt x="438912" y="109728"/>
                  </a:lnTo>
                </a:path>
                <a:path w="1929764" h="192404">
                  <a:moveTo>
                    <a:pt x="429768" y="118872"/>
                  </a:moveTo>
                  <a:lnTo>
                    <a:pt x="438912" y="118872"/>
                  </a:lnTo>
                </a:path>
                <a:path w="1929764" h="192404">
                  <a:moveTo>
                    <a:pt x="429768" y="128016"/>
                  </a:moveTo>
                  <a:lnTo>
                    <a:pt x="438912" y="128016"/>
                  </a:lnTo>
                </a:path>
                <a:path w="1929764" h="192404">
                  <a:moveTo>
                    <a:pt x="429768" y="137160"/>
                  </a:moveTo>
                  <a:lnTo>
                    <a:pt x="438912" y="137160"/>
                  </a:lnTo>
                </a:path>
                <a:path w="1929764" h="192404">
                  <a:moveTo>
                    <a:pt x="429768" y="146304"/>
                  </a:moveTo>
                  <a:lnTo>
                    <a:pt x="438912" y="146304"/>
                  </a:lnTo>
                </a:path>
                <a:path w="1929764" h="192404">
                  <a:moveTo>
                    <a:pt x="429768" y="155448"/>
                  </a:moveTo>
                  <a:lnTo>
                    <a:pt x="438912" y="155448"/>
                  </a:lnTo>
                </a:path>
                <a:path w="1929764" h="192404">
                  <a:moveTo>
                    <a:pt x="429768" y="164592"/>
                  </a:moveTo>
                  <a:lnTo>
                    <a:pt x="438912" y="164592"/>
                  </a:lnTo>
                </a:path>
                <a:path w="1929764" h="192404">
                  <a:moveTo>
                    <a:pt x="429768" y="173736"/>
                  </a:moveTo>
                  <a:lnTo>
                    <a:pt x="438912" y="173736"/>
                  </a:lnTo>
                </a:path>
                <a:path w="1929764" h="192404">
                  <a:moveTo>
                    <a:pt x="429768" y="182880"/>
                  </a:moveTo>
                  <a:lnTo>
                    <a:pt x="438912" y="182880"/>
                  </a:lnTo>
                </a:path>
                <a:path w="1929764" h="192404">
                  <a:moveTo>
                    <a:pt x="100584" y="64008"/>
                  </a:moveTo>
                  <a:lnTo>
                    <a:pt x="182880" y="64008"/>
                  </a:lnTo>
                </a:path>
                <a:path w="1929764" h="192404">
                  <a:moveTo>
                    <a:pt x="73152" y="73151"/>
                  </a:moveTo>
                  <a:lnTo>
                    <a:pt x="100584" y="73151"/>
                  </a:lnTo>
                </a:path>
                <a:path w="1929764" h="192404">
                  <a:moveTo>
                    <a:pt x="182880" y="73151"/>
                  </a:moveTo>
                  <a:lnTo>
                    <a:pt x="201168" y="73151"/>
                  </a:lnTo>
                </a:path>
                <a:path w="1929764" h="192404">
                  <a:moveTo>
                    <a:pt x="64008" y="82296"/>
                  </a:moveTo>
                  <a:lnTo>
                    <a:pt x="73152" y="82296"/>
                  </a:lnTo>
                </a:path>
                <a:path w="1929764" h="192404">
                  <a:moveTo>
                    <a:pt x="201168" y="82296"/>
                  </a:moveTo>
                  <a:lnTo>
                    <a:pt x="219456" y="82296"/>
                  </a:lnTo>
                </a:path>
                <a:path w="1929764" h="192404">
                  <a:moveTo>
                    <a:pt x="54863" y="91440"/>
                  </a:moveTo>
                  <a:lnTo>
                    <a:pt x="64008" y="91440"/>
                  </a:lnTo>
                </a:path>
                <a:path w="1929764" h="192404">
                  <a:moveTo>
                    <a:pt x="219456" y="91440"/>
                  </a:moveTo>
                  <a:lnTo>
                    <a:pt x="228600" y="91440"/>
                  </a:lnTo>
                </a:path>
                <a:path w="1929764" h="192404">
                  <a:moveTo>
                    <a:pt x="36576" y="100584"/>
                  </a:moveTo>
                  <a:lnTo>
                    <a:pt x="54864" y="100584"/>
                  </a:lnTo>
                </a:path>
                <a:path w="1929764" h="192404">
                  <a:moveTo>
                    <a:pt x="228600" y="100584"/>
                  </a:moveTo>
                  <a:lnTo>
                    <a:pt x="237744" y="100584"/>
                  </a:lnTo>
                </a:path>
                <a:path w="1929764" h="192404">
                  <a:moveTo>
                    <a:pt x="36575" y="109728"/>
                  </a:moveTo>
                  <a:lnTo>
                    <a:pt x="45720" y="109728"/>
                  </a:lnTo>
                </a:path>
                <a:path w="1929764" h="192404">
                  <a:moveTo>
                    <a:pt x="237744" y="109728"/>
                  </a:moveTo>
                  <a:lnTo>
                    <a:pt x="246888" y="109728"/>
                  </a:lnTo>
                </a:path>
                <a:path w="1929764" h="192404">
                  <a:moveTo>
                    <a:pt x="27432" y="118872"/>
                  </a:moveTo>
                  <a:lnTo>
                    <a:pt x="36576" y="118872"/>
                  </a:lnTo>
                </a:path>
                <a:path w="1929764" h="192404">
                  <a:moveTo>
                    <a:pt x="246887" y="118872"/>
                  </a:moveTo>
                  <a:lnTo>
                    <a:pt x="256032" y="118872"/>
                  </a:lnTo>
                </a:path>
                <a:path w="1929764" h="192404">
                  <a:moveTo>
                    <a:pt x="18287" y="128016"/>
                  </a:moveTo>
                  <a:lnTo>
                    <a:pt x="27432" y="128016"/>
                  </a:lnTo>
                </a:path>
                <a:path w="1929764" h="192404">
                  <a:moveTo>
                    <a:pt x="246887" y="128016"/>
                  </a:moveTo>
                  <a:lnTo>
                    <a:pt x="256032" y="128016"/>
                  </a:lnTo>
                </a:path>
                <a:path w="1929764" h="192404">
                  <a:moveTo>
                    <a:pt x="18287" y="137160"/>
                  </a:moveTo>
                  <a:lnTo>
                    <a:pt x="27432" y="137160"/>
                  </a:lnTo>
                </a:path>
                <a:path w="1929764" h="192404">
                  <a:moveTo>
                    <a:pt x="256032" y="137160"/>
                  </a:moveTo>
                  <a:lnTo>
                    <a:pt x="265176" y="137160"/>
                  </a:lnTo>
                </a:path>
                <a:path w="1929764" h="192404">
                  <a:moveTo>
                    <a:pt x="9144" y="146304"/>
                  </a:moveTo>
                  <a:lnTo>
                    <a:pt x="18288" y="146304"/>
                  </a:lnTo>
                </a:path>
                <a:path w="1929764" h="192404">
                  <a:moveTo>
                    <a:pt x="256032" y="146304"/>
                  </a:moveTo>
                  <a:lnTo>
                    <a:pt x="265176" y="146304"/>
                  </a:lnTo>
                </a:path>
                <a:path w="1929764" h="192404">
                  <a:moveTo>
                    <a:pt x="9144" y="155448"/>
                  </a:moveTo>
                  <a:lnTo>
                    <a:pt x="18288" y="155448"/>
                  </a:lnTo>
                </a:path>
                <a:path w="1929764" h="192404">
                  <a:moveTo>
                    <a:pt x="265175" y="155448"/>
                  </a:moveTo>
                  <a:lnTo>
                    <a:pt x="274320" y="155448"/>
                  </a:lnTo>
                </a:path>
                <a:path w="1929764" h="192404">
                  <a:moveTo>
                    <a:pt x="9144" y="164592"/>
                  </a:moveTo>
                  <a:lnTo>
                    <a:pt x="18288" y="164592"/>
                  </a:lnTo>
                </a:path>
                <a:path w="1929764" h="192404">
                  <a:moveTo>
                    <a:pt x="265175" y="164592"/>
                  </a:moveTo>
                  <a:lnTo>
                    <a:pt x="274320" y="164592"/>
                  </a:lnTo>
                </a:path>
                <a:path w="1929764" h="192404">
                  <a:moveTo>
                    <a:pt x="9144" y="173736"/>
                  </a:moveTo>
                  <a:lnTo>
                    <a:pt x="18288" y="173736"/>
                  </a:lnTo>
                </a:path>
                <a:path w="1929764" h="192404">
                  <a:moveTo>
                    <a:pt x="265175" y="173736"/>
                  </a:moveTo>
                  <a:lnTo>
                    <a:pt x="274320" y="173736"/>
                  </a:lnTo>
                </a:path>
                <a:path w="1929764" h="192404">
                  <a:moveTo>
                    <a:pt x="0" y="182880"/>
                  </a:moveTo>
                  <a:lnTo>
                    <a:pt x="9144" y="182880"/>
                  </a:lnTo>
                </a:path>
                <a:path w="1929764" h="192404">
                  <a:moveTo>
                    <a:pt x="265175" y="182880"/>
                  </a:moveTo>
                  <a:lnTo>
                    <a:pt x="274320" y="182880"/>
                  </a:lnTo>
                </a:path>
                <a:path w="1929764" h="192404">
                  <a:moveTo>
                    <a:pt x="0" y="192024"/>
                  </a:moveTo>
                  <a:lnTo>
                    <a:pt x="9144" y="192024"/>
                  </a:lnTo>
                </a:path>
                <a:path w="1929764" h="192404">
                  <a:moveTo>
                    <a:pt x="822960" y="91440"/>
                  </a:moveTo>
                  <a:lnTo>
                    <a:pt x="841248" y="91440"/>
                  </a:lnTo>
                </a:path>
                <a:path w="1929764" h="192404">
                  <a:moveTo>
                    <a:pt x="795528" y="100584"/>
                  </a:moveTo>
                  <a:lnTo>
                    <a:pt x="822960" y="100584"/>
                  </a:lnTo>
                </a:path>
                <a:path w="1929764" h="192404">
                  <a:moveTo>
                    <a:pt x="841248" y="100584"/>
                  </a:moveTo>
                  <a:lnTo>
                    <a:pt x="877824" y="100584"/>
                  </a:lnTo>
                </a:path>
                <a:path w="1929764" h="192404">
                  <a:moveTo>
                    <a:pt x="676656" y="100584"/>
                  </a:moveTo>
                  <a:lnTo>
                    <a:pt x="731520" y="100584"/>
                  </a:lnTo>
                </a:path>
                <a:path w="1929764" h="192404">
                  <a:moveTo>
                    <a:pt x="658368" y="109728"/>
                  </a:moveTo>
                  <a:lnTo>
                    <a:pt x="676656" y="109728"/>
                  </a:lnTo>
                </a:path>
                <a:path w="1929764" h="192404">
                  <a:moveTo>
                    <a:pt x="731520" y="109728"/>
                  </a:moveTo>
                  <a:lnTo>
                    <a:pt x="749808" y="109728"/>
                  </a:lnTo>
                </a:path>
                <a:path w="1929764" h="192404">
                  <a:moveTo>
                    <a:pt x="777240" y="109728"/>
                  </a:moveTo>
                  <a:lnTo>
                    <a:pt x="795528" y="109728"/>
                  </a:lnTo>
                </a:path>
                <a:path w="1929764" h="192404">
                  <a:moveTo>
                    <a:pt x="877824" y="109728"/>
                  </a:moveTo>
                  <a:lnTo>
                    <a:pt x="896112" y="109728"/>
                  </a:lnTo>
                </a:path>
                <a:path w="1929764" h="192404">
                  <a:moveTo>
                    <a:pt x="640080" y="118872"/>
                  </a:moveTo>
                  <a:lnTo>
                    <a:pt x="658368" y="118872"/>
                  </a:lnTo>
                </a:path>
                <a:path w="1929764" h="192404">
                  <a:moveTo>
                    <a:pt x="749808" y="118872"/>
                  </a:moveTo>
                  <a:lnTo>
                    <a:pt x="777240" y="118872"/>
                  </a:lnTo>
                </a:path>
                <a:path w="1929764" h="192404">
                  <a:moveTo>
                    <a:pt x="896112" y="118872"/>
                  </a:moveTo>
                  <a:lnTo>
                    <a:pt x="905256" y="118872"/>
                  </a:lnTo>
                </a:path>
                <a:path w="1929764" h="192404">
                  <a:moveTo>
                    <a:pt x="630936" y="128016"/>
                  </a:moveTo>
                  <a:lnTo>
                    <a:pt x="640080" y="128016"/>
                  </a:lnTo>
                </a:path>
                <a:path w="1929764" h="192404">
                  <a:moveTo>
                    <a:pt x="758952" y="128016"/>
                  </a:moveTo>
                  <a:lnTo>
                    <a:pt x="777240" y="128016"/>
                  </a:lnTo>
                </a:path>
                <a:path w="1929764" h="192404">
                  <a:moveTo>
                    <a:pt x="905256" y="128016"/>
                  </a:moveTo>
                  <a:lnTo>
                    <a:pt x="914400" y="128016"/>
                  </a:lnTo>
                </a:path>
                <a:path w="1929764" h="192404">
                  <a:moveTo>
                    <a:pt x="621792" y="137160"/>
                  </a:moveTo>
                  <a:lnTo>
                    <a:pt x="630936" y="137160"/>
                  </a:lnTo>
                </a:path>
                <a:path w="1929764" h="192404">
                  <a:moveTo>
                    <a:pt x="749808" y="137160"/>
                  </a:moveTo>
                  <a:lnTo>
                    <a:pt x="758952" y="137160"/>
                  </a:lnTo>
                </a:path>
                <a:path w="1929764" h="192404">
                  <a:moveTo>
                    <a:pt x="777240" y="137160"/>
                  </a:moveTo>
                  <a:lnTo>
                    <a:pt x="786384" y="137160"/>
                  </a:lnTo>
                </a:path>
                <a:path w="1929764" h="192404">
                  <a:moveTo>
                    <a:pt x="914400" y="137160"/>
                  </a:moveTo>
                  <a:lnTo>
                    <a:pt x="923544" y="137160"/>
                  </a:lnTo>
                </a:path>
                <a:path w="1929764" h="192404">
                  <a:moveTo>
                    <a:pt x="621792" y="146304"/>
                  </a:moveTo>
                  <a:lnTo>
                    <a:pt x="630936" y="146304"/>
                  </a:lnTo>
                </a:path>
                <a:path w="1929764" h="192404">
                  <a:moveTo>
                    <a:pt x="740664" y="146304"/>
                  </a:moveTo>
                  <a:lnTo>
                    <a:pt x="749808" y="146304"/>
                  </a:lnTo>
                </a:path>
                <a:path w="1929764" h="192404">
                  <a:moveTo>
                    <a:pt x="786384" y="146304"/>
                  </a:moveTo>
                  <a:lnTo>
                    <a:pt x="795528" y="146304"/>
                  </a:lnTo>
                </a:path>
                <a:path w="1929764" h="192404">
                  <a:moveTo>
                    <a:pt x="914400" y="146304"/>
                  </a:moveTo>
                  <a:lnTo>
                    <a:pt x="923544" y="146304"/>
                  </a:lnTo>
                </a:path>
                <a:path w="1929764" h="192404">
                  <a:moveTo>
                    <a:pt x="612648" y="155448"/>
                  </a:moveTo>
                  <a:lnTo>
                    <a:pt x="621792" y="155448"/>
                  </a:lnTo>
                </a:path>
                <a:path w="1929764" h="192404">
                  <a:moveTo>
                    <a:pt x="740664" y="155448"/>
                  </a:moveTo>
                  <a:lnTo>
                    <a:pt x="749808" y="155448"/>
                  </a:lnTo>
                </a:path>
                <a:path w="1929764" h="192404">
                  <a:moveTo>
                    <a:pt x="786384" y="155448"/>
                  </a:moveTo>
                  <a:lnTo>
                    <a:pt x="804672" y="155448"/>
                  </a:lnTo>
                </a:path>
                <a:path w="1929764" h="192404">
                  <a:moveTo>
                    <a:pt x="923544" y="155448"/>
                  </a:moveTo>
                  <a:lnTo>
                    <a:pt x="932688" y="155448"/>
                  </a:lnTo>
                </a:path>
                <a:path w="1929764" h="192404">
                  <a:moveTo>
                    <a:pt x="603504" y="164592"/>
                  </a:moveTo>
                  <a:lnTo>
                    <a:pt x="612648" y="164592"/>
                  </a:lnTo>
                </a:path>
                <a:path w="1929764" h="192404">
                  <a:moveTo>
                    <a:pt x="740664" y="164592"/>
                  </a:moveTo>
                  <a:lnTo>
                    <a:pt x="749808" y="164592"/>
                  </a:lnTo>
                </a:path>
                <a:path w="1929764" h="192404">
                  <a:moveTo>
                    <a:pt x="795528" y="164592"/>
                  </a:moveTo>
                  <a:lnTo>
                    <a:pt x="804672" y="164592"/>
                  </a:lnTo>
                </a:path>
                <a:path w="1929764" h="192404">
                  <a:moveTo>
                    <a:pt x="923544" y="164592"/>
                  </a:moveTo>
                  <a:lnTo>
                    <a:pt x="932688" y="164592"/>
                  </a:lnTo>
                </a:path>
                <a:path w="1929764" h="192404">
                  <a:moveTo>
                    <a:pt x="603504" y="173736"/>
                  </a:moveTo>
                  <a:lnTo>
                    <a:pt x="612648" y="173736"/>
                  </a:lnTo>
                </a:path>
                <a:path w="1929764" h="192404">
                  <a:moveTo>
                    <a:pt x="731520" y="173736"/>
                  </a:moveTo>
                  <a:lnTo>
                    <a:pt x="740664" y="173736"/>
                  </a:lnTo>
                </a:path>
                <a:path w="1929764" h="192404">
                  <a:moveTo>
                    <a:pt x="795528" y="173736"/>
                  </a:moveTo>
                  <a:lnTo>
                    <a:pt x="804672" y="173736"/>
                  </a:lnTo>
                </a:path>
                <a:path w="1929764" h="192404">
                  <a:moveTo>
                    <a:pt x="923544" y="173736"/>
                  </a:moveTo>
                  <a:lnTo>
                    <a:pt x="932688" y="173736"/>
                  </a:lnTo>
                </a:path>
                <a:path w="1929764" h="192404">
                  <a:moveTo>
                    <a:pt x="603504" y="182880"/>
                  </a:moveTo>
                  <a:lnTo>
                    <a:pt x="612648" y="182880"/>
                  </a:lnTo>
                </a:path>
                <a:path w="1929764" h="192404">
                  <a:moveTo>
                    <a:pt x="731520" y="182880"/>
                  </a:moveTo>
                  <a:lnTo>
                    <a:pt x="740664" y="182880"/>
                  </a:lnTo>
                </a:path>
                <a:path w="1929764" h="192404">
                  <a:moveTo>
                    <a:pt x="795528" y="182880"/>
                  </a:moveTo>
                  <a:lnTo>
                    <a:pt x="804672" y="182880"/>
                  </a:lnTo>
                </a:path>
                <a:path w="1929764" h="192404">
                  <a:moveTo>
                    <a:pt x="932688" y="182880"/>
                  </a:moveTo>
                  <a:lnTo>
                    <a:pt x="941832" y="182880"/>
                  </a:lnTo>
                </a:path>
                <a:path w="1929764" h="192404">
                  <a:moveTo>
                    <a:pt x="265176" y="192024"/>
                  </a:moveTo>
                  <a:lnTo>
                    <a:pt x="612648" y="192024"/>
                  </a:lnTo>
                </a:path>
                <a:path w="1929764" h="192404">
                  <a:moveTo>
                    <a:pt x="731520" y="192024"/>
                  </a:moveTo>
                  <a:lnTo>
                    <a:pt x="740664" y="192024"/>
                  </a:lnTo>
                </a:path>
                <a:path w="1929764" h="192404">
                  <a:moveTo>
                    <a:pt x="795528" y="192024"/>
                  </a:moveTo>
                  <a:lnTo>
                    <a:pt x="804672" y="192024"/>
                  </a:lnTo>
                </a:path>
                <a:path w="1929764" h="192404">
                  <a:moveTo>
                    <a:pt x="932688" y="192024"/>
                  </a:moveTo>
                  <a:lnTo>
                    <a:pt x="1106424" y="192024"/>
                  </a:lnTo>
                </a:path>
                <a:path w="1929764" h="192404">
                  <a:moveTo>
                    <a:pt x="1911096" y="192024"/>
                  </a:moveTo>
                  <a:lnTo>
                    <a:pt x="1929384" y="19202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871216" y="5157210"/>
              <a:ext cx="100583" cy="91440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2770632" y="5198358"/>
              <a:ext cx="2021205" cy="109855"/>
            </a:xfrm>
            <a:custGeom>
              <a:avLst/>
              <a:gdLst/>
              <a:ahLst/>
              <a:cxnLst/>
              <a:rect l="l" t="t" r="r" b="b"/>
              <a:pathLst>
                <a:path w="2021204" h="109854">
                  <a:moveTo>
                    <a:pt x="2011680" y="0"/>
                  </a:moveTo>
                  <a:lnTo>
                    <a:pt x="2020824" y="0"/>
                  </a:lnTo>
                </a:path>
                <a:path w="2021204" h="109854">
                  <a:moveTo>
                    <a:pt x="0" y="9144"/>
                  </a:moveTo>
                  <a:lnTo>
                    <a:pt x="9144" y="9144"/>
                  </a:lnTo>
                </a:path>
                <a:path w="2021204" h="109854">
                  <a:moveTo>
                    <a:pt x="265175" y="9144"/>
                  </a:moveTo>
                  <a:lnTo>
                    <a:pt x="274320" y="9144"/>
                  </a:lnTo>
                </a:path>
                <a:path w="2021204" h="109854">
                  <a:moveTo>
                    <a:pt x="429768" y="9144"/>
                  </a:moveTo>
                  <a:lnTo>
                    <a:pt x="438912" y="9144"/>
                  </a:lnTo>
                </a:path>
                <a:path w="2021204" h="109854">
                  <a:moveTo>
                    <a:pt x="603504" y="9144"/>
                  </a:moveTo>
                  <a:lnTo>
                    <a:pt x="612648" y="9144"/>
                  </a:lnTo>
                </a:path>
                <a:path w="2021204" h="109854">
                  <a:moveTo>
                    <a:pt x="731520" y="9144"/>
                  </a:moveTo>
                  <a:lnTo>
                    <a:pt x="740664" y="9144"/>
                  </a:lnTo>
                </a:path>
                <a:path w="2021204" h="109854">
                  <a:moveTo>
                    <a:pt x="795528" y="9144"/>
                  </a:moveTo>
                  <a:lnTo>
                    <a:pt x="804672" y="9144"/>
                  </a:lnTo>
                </a:path>
                <a:path w="2021204" h="109854">
                  <a:moveTo>
                    <a:pt x="932688" y="9144"/>
                  </a:moveTo>
                  <a:lnTo>
                    <a:pt x="941832" y="9144"/>
                  </a:lnTo>
                </a:path>
                <a:path w="2021204" h="109854">
                  <a:moveTo>
                    <a:pt x="1097280" y="9144"/>
                  </a:moveTo>
                  <a:lnTo>
                    <a:pt x="1106424" y="9144"/>
                  </a:lnTo>
                </a:path>
                <a:path w="2021204" h="109854">
                  <a:moveTo>
                    <a:pt x="1911096" y="9144"/>
                  </a:moveTo>
                  <a:lnTo>
                    <a:pt x="1920240" y="9144"/>
                  </a:lnTo>
                </a:path>
                <a:path w="2021204" h="109854">
                  <a:moveTo>
                    <a:pt x="2002536" y="9144"/>
                  </a:moveTo>
                  <a:lnTo>
                    <a:pt x="2011680" y="9144"/>
                  </a:lnTo>
                </a:path>
                <a:path w="2021204" h="109854">
                  <a:moveTo>
                    <a:pt x="9144" y="18287"/>
                  </a:moveTo>
                  <a:lnTo>
                    <a:pt x="18288" y="18287"/>
                  </a:lnTo>
                </a:path>
                <a:path w="2021204" h="109854">
                  <a:moveTo>
                    <a:pt x="265175" y="18287"/>
                  </a:moveTo>
                  <a:lnTo>
                    <a:pt x="274320" y="18287"/>
                  </a:lnTo>
                </a:path>
                <a:path w="2021204" h="109854">
                  <a:moveTo>
                    <a:pt x="429768" y="18287"/>
                  </a:moveTo>
                  <a:lnTo>
                    <a:pt x="438912" y="18287"/>
                  </a:lnTo>
                </a:path>
                <a:path w="2021204" h="109854">
                  <a:moveTo>
                    <a:pt x="603504" y="18287"/>
                  </a:moveTo>
                  <a:lnTo>
                    <a:pt x="612648" y="18287"/>
                  </a:lnTo>
                </a:path>
                <a:path w="2021204" h="109854">
                  <a:moveTo>
                    <a:pt x="731520" y="18287"/>
                  </a:moveTo>
                  <a:lnTo>
                    <a:pt x="740664" y="18287"/>
                  </a:lnTo>
                </a:path>
                <a:path w="2021204" h="109854">
                  <a:moveTo>
                    <a:pt x="795528" y="18287"/>
                  </a:moveTo>
                  <a:lnTo>
                    <a:pt x="804672" y="18287"/>
                  </a:lnTo>
                </a:path>
                <a:path w="2021204" h="109854">
                  <a:moveTo>
                    <a:pt x="923544" y="18287"/>
                  </a:moveTo>
                  <a:lnTo>
                    <a:pt x="932688" y="18287"/>
                  </a:lnTo>
                </a:path>
                <a:path w="2021204" h="109854">
                  <a:moveTo>
                    <a:pt x="1097280" y="18287"/>
                  </a:moveTo>
                  <a:lnTo>
                    <a:pt x="1106424" y="18287"/>
                  </a:lnTo>
                </a:path>
                <a:path w="2021204" h="109854">
                  <a:moveTo>
                    <a:pt x="1911096" y="18287"/>
                  </a:moveTo>
                  <a:lnTo>
                    <a:pt x="1920240" y="18287"/>
                  </a:lnTo>
                </a:path>
                <a:path w="2021204" h="109854">
                  <a:moveTo>
                    <a:pt x="1993392" y="18287"/>
                  </a:moveTo>
                  <a:lnTo>
                    <a:pt x="2002536" y="18287"/>
                  </a:lnTo>
                </a:path>
                <a:path w="2021204" h="109854">
                  <a:moveTo>
                    <a:pt x="9144" y="27432"/>
                  </a:moveTo>
                  <a:lnTo>
                    <a:pt x="18288" y="27432"/>
                  </a:lnTo>
                </a:path>
                <a:path w="2021204" h="109854">
                  <a:moveTo>
                    <a:pt x="265175" y="27432"/>
                  </a:moveTo>
                  <a:lnTo>
                    <a:pt x="274320" y="27432"/>
                  </a:lnTo>
                </a:path>
                <a:path w="2021204" h="109854">
                  <a:moveTo>
                    <a:pt x="429768" y="27432"/>
                  </a:moveTo>
                  <a:lnTo>
                    <a:pt x="438912" y="27432"/>
                  </a:lnTo>
                </a:path>
                <a:path w="2021204" h="109854">
                  <a:moveTo>
                    <a:pt x="603504" y="27432"/>
                  </a:moveTo>
                  <a:lnTo>
                    <a:pt x="612648" y="27432"/>
                  </a:lnTo>
                </a:path>
                <a:path w="2021204" h="109854">
                  <a:moveTo>
                    <a:pt x="740664" y="27432"/>
                  </a:moveTo>
                  <a:lnTo>
                    <a:pt x="749808" y="27432"/>
                  </a:lnTo>
                </a:path>
                <a:path w="2021204" h="109854">
                  <a:moveTo>
                    <a:pt x="795528" y="27432"/>
                  </a:moveTo>
                  <a:lnTo>
                    <a:pt x="804672" y="27432"/>
                  </a:lnTo>
                </a:path>
                <a:path w="2021204" h="109854">
                  <a:moveTo>
                    <a:pt x="923544" y="27432"/>
                  </a:moveTo>
                  <a:lnTo>
                    <a:pt x="932688" y="27432"/>
                  </a:lnTo>
                </a:path>
                <a:path w="2021204" h="109854">
                  <a:moveTo>
                    <a:pt x="1097280" y="27432"/>
                  </a:moveTo>
                  <a:lnTo>
                    <a:pt x="1106424" y="27432"/>
                  </a:lnTo>
                </a:path>
                <a:path w="2021204" h="109854">
                  <a:moveTo>
                    <a:pt x="1911096" y="27432"/>
                  </a:moveTo>
                  <a:lnTo>
                    <a:pt x="1920240" y="27432"/>
                  </a:lnTo>
                </a:path>
                <a:path w="2021204" h="109854">
                  <a:moveTo>
                    <a:pt x="1984248" y="27432"/>
                  </a:moveTo>
                  <a:lnTo>
                    <a:pt x="1993392" y="27432"/>
                  </a:lnTo>
                </a:path>
                <a:path w="2021204" h="109854">
                  <a:moveTo>
                    <a:pt x="9144" y="36575"/>
                  </a:moveTo>
                  <a:lnTo>
                    <a:pt x="18288" y="36575"/>
                  </a:lnTo>
                </a:path>
                <a:path w="2021204" h="109854">
                  <a:moveTo>
                    <a:pt x="265175" y="36575"/>
                  </a:moveTo>
                  <a:lnTo>
                    <a:pt x="274320" y="36575"/>
                  </a:lnTo>
                </a:path>
                <a:path w="2021204" h="109854">
                  <a:moveTo>
                    <a:pt x="429768" y="36575"/>
                  </a:moveTo>
                  <a:lnTo>
                    <a:pt x="438912" y="36575"/>
                  </a:lnTo>
                </a:path>
                <a:path w="2021204" h="109854">
                  <a:moveTo>
                    <a:pt x="603504" y="36575"/>
                  </a:moveTo>
                  <a:lnTo>
                    <a:pt x="612648" y="36575"/>
                  </a:lnTo>
                </a:path>
                <a:path w="2021204" h="109854">
                  <a:moveTo>
                    <a:pt x="740664" y="36575"/>
                  </a:moveTo>
                  <a:lnTo>
                    <a:pt x="749808" y="36575"/>
                  </a:lnTo>
                </a:path>
                <a:path w="2021204" h="109854">
                  <a:moveTo>
                    <a:pt x="795528" y="36575"/>
                  </a:moveTo>
                  <a:lnTo>
                    <a:pt x="804672" y="36575"/>
                  </a:lnTo>
                </a:path>
                <a:path w="2021204" h="109854">
                  <a:moveTo>
                    <a:pt x="923544" y="36575"/>
                  </a:moveTo>
                  <a:lnTo>
                    <a:pt x="932688" y="36575"/>
                  </a:lnTo>
                </a:path>
                <a:path w="2021204" h="109854">
                  <a:moveTo>
                    <a:pt x="1097280" y="36575"/>
                  </a:moveTo>
                  <a:lnTo>
                    <a:pt x="1106424" y="36575"/>
                  </a:lnTo>
                </a:path>
                <a:path w="2021204" h="109854">
                  <a:moveTo>
                    <a:pt x="1911096" y="36575"/>
                  </a:moveTo>
                  <a:lnTo>
                    <a:pt x="1920240" y="36575"/>
                  </a:lnTo>
                </a:path>
                <a:path w="2021204" h="109854">
                  <a:moveTo>
                    <a:pt x="1975104" y="36575"/>
                  </a:moveTo>
                  <a:lnTo>
                    <a:pt x="1984248" y="36575"/>
                  </a:lnTo>
                </a:path>
                <a:path w="2021204" h="109854">
                  <a:moveTo>
                    <a:pt x="9144" y="45720"/>
                  </a:moveTo>
                  <a:lnTo>
                    <a:pt x="18288" y="45720"/>
                  </a:lnTo>
                </a:path>
                <a:path w="2021204" h="109854">
                  <a:moveTo>
                    <a:pt x="256032" y="45720"/>
                  </a:moveTo>
                  <a:lnTo>
                    <a:pt x="265176" y="45720"/>
                  </a:lnTo>
                </a:path>
                <a:path w="2021204" h="109854">
                  <a:moveTo>
                    <a:pt x="429768" y="45720"/>
                  </a:moveTo>
                  <a:lnTo>
                    <a:pt x="438912" y="45720"/>
                  </a:lnTo>
                </a:path>
                <a:path w="2021204" h="109854">
                  <a:moveTo>
                    <a:pt x="612648" y="45720"/>
                  </a:moveTo>
                  <a:lnTo>
                    <a:pt x="621792" y="45720"/>
                  </a:lnTo>
                </a:path>
                <a:path w="2021204" h="109854">
                  <a:moveTo>
                    <a:pt x="740664" y="45720"/>
                  </a:moveTo>
                  <a:lnTo>
                    <a:pt x="749808" y="45720"/>
                  </a:lnTo>
                </a:path>
                <a:path w="2021204" h="109854">
                  <a:moveTo>
                    <a:pt x="795528" y="45720"/>
                  </a:moveTo>
                  <a:lnTo>
                    <a:pt x="804672" y="45720"/>
                  </a:lnTo>
                </a:path>
                <a:path w="2021204" h="109854">
                  <a:moveTo>
                    <a:pt x="914400" y="45720"/>
                  </a:moveTo>
                  <a:lnTo>
                    <a:pt x="923544" y="45720"/>
                  </a:lnTo>
                </a:path>
                <a:path w="2021204" h="109854">
                  <a:moveTo>
                    <a:pt x="1097280" y="45720"/>
                  </a:moveTo>
                  <a:lnTo>
                    <a:pt x="1106424" y="45720"/>
                  </a:lnTo>
                </a:path>
                <a:path w="2021204" h="109854">
                  <a:moveTo>
                    <a:pt x="1911096" y="45720"/>
                  </a:moveTo>
                  <a:lnTo>
                    <a:pt x="1920240" y="45720"/>
                  </a:lnTo>
                </a:path>
                <a:path w="2021204" h="109854">
                  <a:moveTo>
                    <a:pt x="1965960" y="45720"/>
                  </a:moveTo>
                  <a:lnTo>
                    <a:pt x="1975104" y="45720"/>
                  </a:lnTo>
                </a:path>
                <a:path w="2021204" h="109854">
                  <a:moveTo>
                    <a:pt x="9144" y="54863"/>
                  </a:moveTo>
                  <a:lnTo>
                    <a:pt x="27432" y="54863"/>
                  </a:lnTo>
                </a:path>
                <a:path w="2021204" h="109854">
                  <a:moveTo>
                    <a:pt x="256032" y="54863"/>
                  </a:moveTo>
                  <a:lnTo>
                    <a:pt x="265176" y="54863"/>
                  </a:lnTo>
                </a:path>
                <a:path w="2021204" h="109854">
                  <a:moveTo>
                    <a:pt x="429768" y="54863"/>
                  </a:moveTo>
                  <a:lnTo>
                    <a:pt x="438912" y="54863"/>
                  </a:lnTo>
                </a:path>
                <a:path w="2021204" h="109854">
                  <a:moveTo>
                    <a:pt x="612648" y="54863"/>
                  </a:moveTo>
                  <a:lnTo>
                    <a:pt x="621792" y="54863"/>
                  </a:lnTo>
                </a:path>
                <a:path w="2021204" h="109854">
                  <a:moveTo>
                    <a:pt x="749808" y="54863"/>
                  </a:moveTo>
                  <a:lnTo>
                    <a:pt x="758952" y="54863"/>
                  </a:lnTo>
                </a:path>
                <a:path w="2021204" h="109854">
                  <a:moveTo>
                    <a:pt x="786384" y="54863"/>
                  </a:moveTo>
                  <a:lnTo>
                    <a:pt x="795528" y="54863"/>
                  </a:lnTo>
                </a:path>
                <a:path w="2021204" h="109854">
                  <a:moveTo>
                    <a:pt x="914400" y="54863"/>
                  </a:moveTo>
                  <a:lnTo>
                    <a:pt x="923544" y="54863"/>
                  </a:lnTo>
                </a:path>
                <a:path w="2021204" h="109854">
                  <a:moveTo>
                    <a:pt x="1097280" y="54863"/>
                  </a:moveTo>
                  <a:lnTo>
                    <a:pt x="1106424" y="54863"/>
                  </a:lnTo>
                </a:path>
                <a:path w="2021204" h="109854">
                  <a:moveTo>
                    <a:pt x="1911096" y="54863"/>
                  </a:moveTo>
                  <a:lnTo>
                    <a:pt x="1920240" y="54863"/>
                  </a:lnTo>
                </a:path>
                <a:path w="2021204" h="109854">
                  <a:moveTo>
                    <a:pt x="1956816" y="54863"/>
                  </a:moveTo>
                  <a:lnTo>
                    <a:pt x="1965960" y="54863"/>
                  </a:lnTo>
                </a:path>
                <a:path w="2021204" h="109854">
                  <a:moveTo>
                    <a:pt x="18287" y="64008"/>
                  </a:moveTo>
                  <a:lnTo>
                    <a:pt x="27432" y="64008"/>
                  </a:lnTo>
                </a:path>
                <a:path w="2021204" h="109854">
                  <a:moveTo>
                    <a:pt x="256032" y="64008"/>
                  </a:moveTo>
                  <a:lnTo>
                    <a:pt x="265176" y="64008"/>
                  </a:lnTo>
                </a:path>
                <a:path w="2021204" h="109854">
                  <a:moveTo>
                    <a:pt x="429768" y="64008"/>
                  </a:moveTo>
                  <a:lnTo>
                    <a:pt x="438912" y="64008"/>
                  </a:lnTo>
                </a:path>
                <a:path w="2021204" h="109854">
                  <a:moveTo>
                    <a:pt x="621792" y="64008"/>
                  </a:moveTo>
                  <a:lnTo>
                    <a:pt x="630936" y="64008"/>
                  </a:lnTo>
                </a:path>
                <a:path w="2021204" h="109854">
                  <a:moveTo>
                    <a:pt x="758952" y="64008"/>
                  </a:moveTo>
                  <a:lnTo>
                    <a:pt x="768096" y="64008"/>
                  </a:lnTo>
                </a:path>
                <a:path w="2021204" h="109854">
                  <a:moveTo>
                    <a:pt x="777240" y="64008"/>
                  </a:moveTo>
                  <a:lnTo>
                    <a:pt x="786384" y="64008"/>
                  </a:lnTo>
                </a:path>
                <a:path w="2021204" h="109854">
                  <a:moveTo>
                    <a:pt x="905256" y="64008"/>
                  </a:moveTo>
                  <a:lnTo>
                    <a:pt x="914400" y="64008"/>
                  </a:lnTo>
                </a:path>
                <a:path w="2021204" h="109854">
                  <a:moveTo>
                    <a:pt x="1097280" y="64008"/>
                  </a:moveTo>
                  <a:lnTo>
                    <a:pt x="1106424" y="64008"/>
                  </a:lnTo>
                </a:path>
                <a:path w="2021204" h="109854">
                  <a:moveTo>
                    <a:pt x="1911096" y="64008"/>
                  </a:moveTo>
                  <a:lnTo>
                    <a:pt x="1920240" y="64008"/>
                  </a:lnTo>
                </a:path>
                <a:path w="2021204" h="109854">
                  <a:moveTo>
                    <a:pt x="1947672" y="64008"/>
                  </a:moveTo>
                  <a:lnTo>
                    <a:pt x="1956816" y="64008"/>
                  </a:lnTo>
                </a:path>
                <a:path w="2021204" h="109854">
                  <a:moveTo>
                    <a:pt x="27432" y="73151"/>
                  </a:moveTo>
                  <a:lnTo>
                    <a:pt x="36576" y="73151"/>
                  </a:lnTo>
                </a:path>
                <a:path w="2021204" h="109854">
                  <a:moveTo>
                    <a:pt x="246887" y="73151"/>
                  </a:moveTo>
                  <a:lnTo>
                    <a:pt x="256032" y="73151"/>
                  </a:lnTo>
                </a:path>
                <a:path w="2021204" h="109854">
                  <a:moveTo>
                    <a:pt x="429768" y="73151"/>
                  </a:moveTo>
                  <a:lnTo>
                    <a:pt x="438912" y="73151"/>
                  </a:lnTo>
                </a:path>
                <a:path w="2021204" h="109854">
                  <a:moveTo>
                    <a:pt x="630936" y="73151"/>
                  </a:moveTo>
                  <a:lnTo>
                    <a:pt x="640080" y="73151"/>
                  </a:lnTo>
                </a:path>
                <a:path w="2021204" h="109854">
                  <a:moveTo>
                    <a:pt x="768096" y="73151"/>
                  </a:moveTo>
                  <a:lnTo>
                    <a:pt x="786384" y="73151"/>
                  </a:lnTo>
                </a:path>
                <a:path w="2021204" h="109854">
                  <a:moveTo>
                    <a:pt x="896112" y="73151"/>
                  </a:moveTo>
                  <a:lnTo>
                    <a:pt x="905256" y="73151"/>
                  </a:lnTo>
                </a:path>
                <a:path w="2021204" h="109854">
                  <a:moveTo>
                    <a:pt x="1097280" y="73151"/>
                  </a:moveTo>
                  <a:lnTo>
                    <a:pt x="1106424" y="73151"/>
                  </a:lnTo>
                </a:path>
                <a:path w="2021204" h="109854">
                  <a:moveTo>
                    <a:pt x="1911096" y="73151"/>
                  </a:moveTo>
                  <a:lnTo>
                    <a:pt x="1920240" y="73151"/>
                  </a:lnTo>
                </a:path>
                <a:path w="2021204" h="109854">
                  <a:moveTo>
                    <a:pt x="1938528" y="73151"/>
                  </a:moveTo>
                  <a:lnTo>
                    <a:pt x="1947672" y="73151"/>
                  </a:lnTo>
                </a:path>
                <a:path w="2021204" h="109854">
                  <a:moveTo>
                    <a:pt x="27432" y="82296"/>
                  </a:moveTo>
                  <a:lnTo>
                    <a:pt x="36576" y="82296"/>
                  </a:lnTo>
                </a:path>
                <a:path w="2021204" h="109854">
                  <a:moveTo>
                    <a:pt x="237744" y="82296"/>
                  </a:moveTo>
                  <a:lnTo>
                    <a:pt x="246888" y="82296"/>
                  </a:lnTo>
                </a:path>
                <a:path w="2021204" h="109854">
                  <a:moveTo>
                    <a:pt x="429768" y="82296"/>
                  </a:moveTo>
                  <a:lnTo>
                    <a:pt x="438912" y="82296"/>
                  </a:lnTo>
                </a:path>
                <a:path w="2021204" h="109854">
                  <a:moveTo>
                    <a:pt x="640080" y="82296"/>
                  </a:moveTo>
                  <a:lnTo>
                    <a:pt x="649224" y="82296"/>
                  </a:lnTo>
                </a:path>
                <a:path w="2021204" h="109854">
                  <a:moveTo>
                    <a:pt x="758952" y="82296"/>
                  </a:moveTo>
                  <a:lnTo>
                    <a:pt x="786384" y="82296"/>
                  </a:lnTo>
                </a:path>
                <a:path w="2021204" h="109854">
                  <a:moveTo>
                    <a:pt x="886968" y="82296"/>
                  </a:moveTo>
                  <a:lnTo>
                    <a:pt x="896112" y="82296"/>
                  </a:lnTo>
                </a:path>
                <a:path w="2021204" h="109854">
                  <a:moveTo>
                    <a:pt x="1097280" y="82296"/>
                  </a:moveTo>
                  <a:lnTo>
                    <a:pt x="1106424" y="82296"/>
                  </a:lnTo>
                </a:path>
                <a:path w="2021204" h="109854">
                  <a:moveTo>
                    <a:pt x="1911096" y="82296"/>
                  </a:moveTo>
                  <a:lnTo>
                    <a:pt x="1920240" y="82296"/>
                  </a:lnTo>
                </a:path>
                <a:path w="2021204" h="109854">
                  <a:moveTo>
                    <a:pt x="1929384" y="82296"/>
                  </a:moveTo>
                  <a:lnTo>
                    <a:pt x="1938528" y="82296"/>
                  </a:lnTo>
                </a:path>
                <a:path w="2021204" h="109854">
                  <a:moveTo>
                    <a:pt x="36575" y="91439"/>
                  </a:moveTo>
                  <a:lnTo>
                    <a:pt x="45720" y="91439"/>
                  </a:lnTo>
                </a:path>
                <a:path w="2021204" h="109854">
                  <a:moveTo>
                    <a:pt x="228600" y="91439"/>
                  </a:moveTo>
                  <a:lnTo>
                    <a:pt x="237744" y="91439"/>
                  </a:lnTo>
                </a:path>
                <a:path w="2021204" h="109854">
                  <a:moveTo>
                    <a:pt x="429768" y="91439"/>
                  </a:moveTo>
                  <a:lnTo>
                    <a:pt x="438912" y="91439"/>
                  </a:lnTo>
                </a:path>
                <a:path w="2021204" h="109854">
                  <a:moveTo>
                    <a:pt x="649224" y="91439"/>
                  </a:moveTo>
                  <a:lnTo>
                    <a:pt x="658368" y="91439"/>
                  </a:lnTo>
                </a:path>
                <a:path w="2021204" h="109854">
                  <a:moveTo>
                    <a:pt x="749808" y="91439"/>
                  </a:moveTo>
                  <a:lnTo>
                    <a:pt x="758952" y="91439"/>
                  </a:lnTo>
                </a:path>
                <a:path w="2021204" h="109854">
                  <a:moveTo>
                    <a:pt x="786384" y="91439"/>
                  </a:moveTo>
                  <a:lnTo>
                    <a:pt x="813816" y="91439"/>
                  </a:lnTo>
                </a:path>
                <a:path w="2021204" h="109854">
                  <a:moveTo>
                    <a:pt x="859536" y="91439"/>
                  </a:moveTo>
                  <a:lnTo>
                    <a:pt x="886968" y="91439"/>
                  </a:lnTo>
                </a:path>
                <a:path w="2021204" h="109854">
                  <a:moveTo>
                    <a:pt x="1097280" y="91439"/>
                  </a:moveTo>
                  <a:lnTo>
                    <a:pt x="1106424" y="91439"/>
                  </a:lnTo>
                </a:path>
                <a:path w="2021204" h="109854">
                  <a:moveTo>
                    <a:pt x="1911096" y="91439"/>
                  </a:moveTo>
                  <a:lnTo>
                    <a:pt x="1929384" y="91439"/>
                  </a:lnTo>
                </a:path>
                <a:path w="2021204" h="109854">
                  <a:moveTo>
                    <a:pt x="45720" y="100584"/>
                  </a:moveTo>
                  <a:lnTo>
                    <a:pt x="54864" y="100584"/>
                  </a:lnTo>
                </a:path>
                <a:path w="2021204" h="109854">
                  <a:moveTo>
                    <a:pt x="219456" y="100584"/>
                  </a:moveTo>
                  <a:lnTo>
                    <a:pt x="228600" y="100584"/>
                  </a:lnTo>
                </a:path>
                <a:path w="2021204" h="109854">
                  <a:moveTo>
                    <a:pt x="429768" y="100584"/>
                  </a:moveTo>
                  <a:lnTo>
                    <a:pt x="438912" y="100584"/>
                  </a:lnTo>
                </a:path>
                <a:path w="2021204" h="109854">
                  <a:moveTo>
                    <a:pt x="658368" y="100584"/>
                  </a:moveTo>
                  <a:lnTo>
                    <a:pt x="749808" y="100584"/>
                  </a:lnTo>
                </a:path>
                <a:path w="2021204" h="109854">
                  <a:moveTo>
                    <a:pt x="813816" y="100584"/>
                  </a:moveTo>
                  <a:lnTo>
                    <a:pt x="859536" y="100584"/>
                  </a:lnTo>
                </a:path>
                <a:path w="2021204" h="109854">
                  <a:moveTo>
                    <a:pt x="1097280" y="100584"/>
                  </a:moveTo>
                  <a:lnTo>
                    <a:pt x="1106424" y="100584"/>
                  </a:lnTo>
                </a:path>
                <a:path w="2021204" h="109854">
                  <a:moveTo>
                    <a:pt x="1911096" y="100584"/>
                  </a:moveTo>
                  <a:lnTo>
                    <a:pt x="1920240" y="100584"/>
                  </a:lnTo>
                </a:path>
                <a:path w="2021204" h="109854">
                  <a:moveTo>
                    <a:pt x="54864" y="109727"/>
                  </a:moveTo>
                  <a:lnTo>
                    <a:pt x="73152" y="109727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224528" y="5276082"/>
              <a:ext cx="146303" cy="73152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2843784" y="5308086"/>
              <a:ext cx="1938655" cy="45720"/>
            </a:xfrm>
            <a:custGeom>
              <a:avLst/>
              <a:gdLst/>
              <a:ahLst/>
              <a:cxnLst/>
              <a:rect l="l" t="t" r="r" b="b"/>
              <a:pathLst>
                <a:path w="1938654" h="45720">
                  <a:moveTo>
                    <a:pt x="137159" y="0"/>
                  </a:moveTo>
                  <a:lnTo>
                    <a:pt x="146304" y="0"/>
                  </a:lnTo>
                </a:path>
                <a:path w="1938654" h="45720">
                  <a:moveTo>
                    <a:pt x="1024128" y="0"/>
                  </a:moveTo>
                  <a:lnTo>
                    <a:pt x="1033272" y="0"/>
                  </a:lnTo>
                </a:path>
                <a:path w="1938654" h="45720">
                  <a:moveTo>
                    <a:pt x="1837944" y="0"/>
                  </a:moveTo>
                  <a:lnTo>
                    <a:pt x="1847088" y="0"/>
                  </a:lnTo>
                </a:path>
                <a:path w="1938654" h="45720">
                  <a:moveTo>
                    <a:pt x="1929383" y="0"/>
                  </a:moveTo>
                  <a:lnTo>
                    <a:pt x="1938528" y="0"/>
                  </a:lnTo>
                </a:path>
                <a:path w="1938654" h="45720">
                  <a:moveTo>
                    <a:pt x="0" y="9144"/>
                  </a:moveTo>
                  <a:lnTo>
                    <a:pt x="18287" y="9144"/>
                  </a:lnTo>
                </a:path>
                <a:path w="1938654" h="45720">
                  <a:moveTo>
                    <a:pt x="118872" y="9144"/>
                  </a:moveTo>
                  <a:lnTo>
                    <a:pt x="137160" y="9144"/>
                  </a:lnTo>
                </a:path>
                <a:path w="1938654" h="45720">
                  <a:moveTo>
                    <a:pt x="1024128" y="9144"/>
                  </a:moveTo>
                  <a:lnTo>
                    <a:pt x="1033272" y="9144"/>
                  </a:lnTo>
                </a:path>
                <a:path w="1938654" h="45720">
                  <a:moveTo>
                    <a:pt x="1837944" y="9144"/>
                  </a:moveTo>
                  <a:lnTo>
                    <a:pt x="1847088" y="9144"/>
                  </a:lnTo>
                </a:path>
                <a:path w="1938654" h="45720">
                  <a:moveTo>
                    <a:pt x="1920240" y="9144"/>
                  </a:moveTo>
                  <a:lnTo>
                    <a:pt x="1929384" y="9144"/>
                  </a:lnTo>
                </a:path>
                <a:path w="1938654" h="45720">
                  <a:moveTo>
                    <a:pt x="18287" y="18288"/>
                  </a:moveTo>
                  <a:lnTo>
                    <a:pt x="54863" y="18288"/>
                  </a:lnTo>
                </a:path>
                <a:path w="1938654" h="45720">
                  <a:moveTo>
                    <a:pt x="82295" y="18288"/>
                  </a:moveTo>
                  <a:lnTo>
                    <a:pt x="118871" y="18288"/>
                  </a:lnTo>
                </a:path>
                <a:path w="1938654" h="45720">
                  <a:moveTo>
                    <a:pt x="1024128" y="18288"/>
                  </a:moveTo>
                  <a:lnTo>
                    <a:pt x="1033272" y="18288"/>
                  </a:lnTo>
                </a:path>
                <a:path w="1938654" h="45720">
                  <a:moveTo>
                    <a:pt x="1837944" y="18288"/>
                  </a:moveTo>
                  <a:lnTo>
                    <a:pt x="1847088" y="18288"/>
                  </a:lnTo>
                </a:path>
                <a:path w="1938654" h="45720">
                  <a:moveTo>
                    <a:pt x="1911095" y="18288"/>
                  </a:moveTo>
                  <a:lnTo>
                    <a:pt x="1920240" y="18288"/>
                  </a:lnTo>
                </a:path>
                <a:path w="1938654" h="45720">
                  <a:moveTo>
                    <a:pt x="54863" y="27432"/>
                  </a:moveTo>
                  <a:lnTo>
                    <a:pt x="82295" y="27432"/>
                  </a:lnTo>
                </a:path>
                <a:path w="1938654" h="45720">
                  <a:moveTo>
                    <a:pt x="1024128" y="27432"/>
                  </a:moveTo>
                  <a:lnTo>
                    <a:pt x="1033272" y="27432"/>
                  </a:lnTo>
                </a:path>
                <a:path w="1938654" h="45720">
                  <a:moveTo>
                    <a:pt x="1837944" y="27432"/>
                  </a:moveTo>
                  <a:lnTo>
                    <a:pt x="1847088" y="27432"/>
                  </a:lnTo>
                </a:path>
                <a:path w="1938654" h="45720">
                  <a:moveTo>
                    <a:pt x="1901952" y="27432"/>
                  </a:moveTo>
                  <a:lnTo>
                    <a:pt x="1911096" y="27432"/>
                  </a:lnTo>
                </a:path>
                <a:path w="1938654" h="45720">
                  <a:moveTo>
                    <a:pt x="1024128" y="36576"/>
                  </a:moveTo>
                  <a:lnTo>
                    <a:pt x="1033272" y="36576"/>
                  </a:lnTo>
                </a:path>
                <a:path w="1938654" h="45720">
                  <a:moveTo>
                    <a:pt x="1837944" y="36576"/>
                  </a:moveTo>
                  <a:lnTo>
                    <a:pt x="1847088" y="36576"/>
                  </a:lnTo>
                </a:path>
                <a:path w="1938654" h="45720">
                  <a:moveTo>
                    <a:pt x="1892808" y="36576"/>
                  </a:moveTo>
                  <a:lnTo>
                    <a:pt x="1901952" y="36576"/>
                  </a:lnTo>
                </a:path>
                <a:path w="1938654" h="45720">
                  <a:moveTo>
                    <a:pt x="1024128" y="45720"/>
                  </a:moveTo>
                  <a:lnTo>
                    <a:pt x="1033272" y="45720"/>
                  </a:lnTo>
                </a:path>
                <a:path w="1938654" h="45720">
                  <a:moveTo>
                    <a:pt x="1837944" y="45720"/>
                  </a:moveTo>
                  <a:lnTo>
                    <a:pt x="1847088" y="45720"/>
                  </a:lnTo>
                </a:path>
                <a:path w="1938654" h="45720">
                  <a:moveTo>
                    <a:pt x="1883664" y="45720"/>
                  </a:moveTo>
                  <a:lnTo>
                    <a:pt x="1892808" y="4572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224528" y="5340090"/>
              <a:ext cx="155448" cy="27432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3867912" y="5362950"/>
              <a:ext cx="923925" cy="165100"/>
            </a:xfrm>
            <a:custGeom>
              <a:avLst/>
              <a:gdLst/>
              <a:ahLst/>
              <a:cxnLst/>
              <a:rect l="l" t="t" r="r" b="b"/>
              <a:pathLst>
                <a:path w="923925" h="165100">
                  <a:moveTo>
                    <a:pt x="0" y="0"/>
                  </a:moveTo>
                  <a:lnTo>
                    <a:pt x="9144" y="0"/>
                  </a:lnTo>
                </a:path>
                <a:path w="923925" h="165100">
                  <a:moveTo>
                    <a:pt x="813815" y="0"/>
                  </a:moveTo>
                  <a:lnTo>
                    <a:pt x="822960" y="0"/>
                  </a:lnTo>
                </a:path>
                <a:path w="923925" h="165100">
                  <a:moveTo>
                    <a:pt x="850391" y="0"/>
                  </a:moveTo>
                  <a:lnTo>
                    <a:pt x="859536" y="0"/>
                  </a:lnTo>
                </a:path>
                <a:path w="923925" h="165100">
                  <a:moveTo>
                    <a:pt x="0" y="9143"/>
                  </a:moveTo>
                  <a:lnTo>
                    <a:pt x="9144" y="9143"/>
                  </a:lnTo>
                </a:path>
                <a:path w="923925" h="165100">
                  <a:moveTo>
                    <a:pt x="813815" y="9143"/>
                  </a:moveTo>
                  <a:lnTo>
                    <a:pt x="822960" y="9143"/>
                  </a:lnTo>
                </a:path>
                <a:path w="923925" h="165100">
                  <a:moveTo>
                    <a:pt x="841248" y="9143"/>
                  </a:moveTo>
                  <a:lnTo>
                    <a:pt x="850392" y="9143"/>
                  </a:lnTo>
                </a:path>
                <a:path w="923925" h="165100">
                  <a:moveTo>
                    <a:pt x="0" y="18287"/>
                  </a:moveTo>
                  <a:lnTo>
                    <a:pt x="9144" y="18287"/>
                  </a:lnTo>
                </a:path>
                <a:path w="923925" h="165100">
                  <a:moveTo>
                    <a:pt x="813815" y="18287"/>
                  </a:moveTo>
                  <a:lnTo>
                    <a:pt x="822960" y="18287"/>
                  </a:lnTo>
                </a:path>
                <a:path w="923925" h="165100">
                  <a:moveTo>
                    <a:pt x="832103" y="18287"/>
                  </a:moveTo>
                  <a:lnTo>
                    <a:pt x="841248" y="18287"/>
                  </a:lnTo>
                </a:path>
                <a:path w="923925" h="165100">
                  <a:moveTo>
                    <a:pt x="0" y="27431"/>
                  </a:moveTo>
                  <a:lnTo>
                    <a:pt x="9144" y="27431"/>
                  </a:lnTo>
                </a:path>
                <a:path w="923925" h="165100">
                  <a:moveTo>
                    <a:pt x="813815" y="27431"/>
                  </a:moveTo>
                  <a:lnTo>
                    <a:pt x="832103" y="27431"/>
                  </a:lnTo>
                </a:path>
                <a:path w="923925" h="165100">
                  <a:moveTo>
                    <a:pt x="0" y="36575"/>
                  </a:moveTo>
                  <a:lnTo>
                    <a:pt x="9144" y="36575"/>
                  </a:lnTo>
                </a:path>
                <a:path w="923925" h="165100">
                  <a:moveTo>
                    <a:pt x="813815" y="36575"/>
                  </a:moveTo>
                  <a:lnTo>
                    <a:pt x="822960" y="36575"/>
                  </a:lnTo>
                </a:path>
                <a:path w="923925" h="165100">
                  <a:moveTo>
                    <a:pt x="914400" y="36575"/>
                  </a:moveTo>
                  <a:lnTo>
                    <a:pt x="923544" y="36575"/>
                  </a:lnTo>
                </a:path>
                <a:path w="923925" h="165100">
                  <a:moveTo>
                    <a:pt x="0" y="45719"/>
                  </a:moveTo>
                  <a:lnTo>
                    <a:pt x="9144" y="45719"/>
                  </a:lnTo>
                </a:path>
                <a:path w="923925" h="165100">
                  <a:moveTo>
                    <a:pt x="813815" y="45719"/>
                  </a:moveTo>
                  <a:lnTo>
                    <a:pt x="822960" y="45719"/>
                  </a:lnTo>
                </a:path>
                <a:path w="923925" h="165100">
                  <a:moveTo>
                    <a:pt x="905255" y="45719"/>
                  </a:moveTo>
                  <a:lnTo>
                    <a:pt x="914400" y="45719"/>
                  </a:lnTo>
                </a:path>
                <a:path w="923925" h="165100">
                  <a:moveTo>
                    <a:pt x="0" y="54863"/>
                  </a:moveTo>
                  <a:lnTo>
                    <a:pt x="9144" y="54863"/>
                  </a:lnTo>
                </a:path>
                <a:path w="923925" h="165100">
                  <a:moveTo>
                    <a:pt x="813815" y="54863"/>
                  </a:moveTo>
                  <a:lnTo>
                    <a:pt x="822960" y="54863"/>
                  </a:lnTo>
                </a:path>
                <a:path w="923925" h="165100">
                  <a:moveTo>
                    <a:pt x="896112" y="54863"/>
                  </a:moveTo>
                  <a:lnTo>
                    <a:pt x="905256" y="54863"/>
                  </a:lnTo>
                </a:path>
                <a:path w="923925" h="165100">
                  <a:moveTo>
                    <a:pt x="0" y="64007"/>
                  </a:moveTo>
                  <a:lnTo>
                    <a:pt x="822960" y="64007"/>
                  </a:lnTo>
                </a:path>
                <a:path w="923925" h="165100">
                  <a:moveTo>
                    <a:pt x="886967" y="64007"/>
                  </a:moveTo>
                  <a:lnTo>
                    <a:pt x="896112" y="64007"/>
                  </a:lnTo>
                </a:path>
                <a:path w="923925" h="165100">
                  <a:moveTo>
                    <a:pt x="0" y="73151"/>
                  </a:moveTo>
                  <a:lnTo>
                    <a:pt x="9144" y="73151"/>
                  </a:lnTo>
                </a:path>
                <a:path w="923925" h="165100">
                  <a:moveTo>
                    <a:pt x="813815" y="73151"/>
                  </a:moveTo>
                  <a:lnTo>
                    <a:pt x="822960" y="73151"/>
                  </a:lnTo>
                </a:path>
                <a:path w="923925" h="165100">
                  <a:moveTo>
                    <a:pt x="877824" y="73151"/>
                  </a:moveTo>
                  <a:lnTo>
                    <a:pt x="886968" y="73151"/>
                  </a:lnTo>
                </a:path>
                <a:path w="923925" h="165100">
                  <a:moveTo>
                    <a:pt x="0" y="82295"/>
                  </a:moveTo>
                  <a:lnTo>
                    <a:pt x="9144" y="82295"/>
                  </a:lnTo>
                </a:path>
                <a:path w="923925" h="165100">
                  <a:moveTo>
                    <a:pt x="813815" y="82295"/>
                  </a:moveTo>
                  <a:lnTo>
                    <a:pt x="822960" y="82295"/>
                  </a:lnTo>
                </a:path>
                <a:path w="923925" h="165100">
                  <a:moveTo>
                    <a:pt x="868679" y="82295"/>
                  </a:moveTo>
                  <a:lnTo>
                    <a:pt x="877824" y="82295"/>
                  </a:lnTo>
                </a:path>
                <a:path w="923925" h="165100">
                  <a:moveTo>
                    <a:pt x="0" y="91439"/>
                  </a:moveTo>
                  <a:lnTo>
                    <a:pt x="9144" y="91439"/>
                  </a:lnTo>
                </a:path>
                <a:path w="923925" h="165100">
                  <a:moveTo>
                    <a:pt x="813815" y="91439"/>
                  </a:moveTo>
                  <a:lnTo>
                    <a:pt x="822960" y="91439"/>
                  </a:lnTo>
                </a:path>
                <a:path w="923925" h="165100">
                  <a:moveTo>
                    <a:pt x="859536" y="91439"/>
                  </a:moveTo>
                  <a:lnTo>
                    <a:pt x="868680" y="91439"/>
                  </a:lnTo>
                </a:path>
                <a:path w="923925" h="165100">
                  <a:moveTo>
                    <a:pt x="0" y="100583"/>
                  </a:moveTo>
                  <a:lnTo>
                    <a:pt x="9144" y="100583"/>
                  </a:lnTo>
                </a:path>
                <a:path w="923925" h="165100">
                  <a:moveTo>
                    <a:pt x="813815" y="100583"/>
                  </a:moveTo>
                  <a:lnTo>
                    <a:pt x="822960" y="100583"/>
                  </a:lnTo>
                </a:path>
                <a:path w="923925" h="165100">
                  <a:moveTo>
                    <a:pt x="850391" y="100583"/>
                  </a:moveTo>
                  <a:lnTo>
                    <a:pt x="859536" y="100583"/>
                  </a:lnTo>
                </a:path>
                <a:path w="923925" h="165100">
                  <a:moveTo>
                    <a:pt x="0" y="109727"/>
                  </a:moveTo>
                  <a:lnTo>
                    <a:pt x="9144" y="109727"/>
                  </a:lnTo>
                </a:path>
                <a:path w="923925" h="165100">
                  <a:moveTo>
                    <a:pt x="813815" y="109727"/>
                  </a:moveTo>
                  <a:lnTo>
                    <a:pt x="822960" y="109727"/>
                  </a:lnTo>
                </a:path>
                <a:path w="923925" h="165100">
                  <a:moveTo>
                    <a:pt x="841248" y="109727"/>
                  </a:moveTo>
                  <a:lnTo>
                    <a:pt x="850392" y="109727"/>
                  </a:lnTo>
                </a:path>
                <a:path w="923925" h="165100">
                  <a:moveTo>
                    <a:pt x="0" y="118871"/>
                  </a:moveTo>
                  <a:lnTo>
                    <a:pt x="9144" y="118871"/>
                  </a:lnTo>
                </a:path>
                <a:path w="923925" h="165100">
                  <a:moveTo>
                    <a:pt x="813815" y="118871"/>
                  </a:moveTo>
                  <a:lnTo>
                    <a:pt x="822960" y="118871"/>
                  </a:lnTo>
                </a:path>
                <a:path w="923925" h="165100">
                  <a:moveTo>
                    <a:pt x="832103" y="118871"/>
                  </a:moveTo>
                  <a:lnTo>
                    <a:pt x="841248" y="118871"/>
                  </a:lnTo>
                </a:path>
                <a:path w="923925" h="165100">
                  <a:moveTo>
                    <a:pt x="0" y="128015"/>
                  </a:moveTo>
                  <a:lnTo>
                    <a:pt x="9144" y="128015"/>
                  </a:lnTo>
                </a:path>
                <a:path w="923925" h="165100">
                  <a:moveTo>
                    <a:pt x="813815" y="128015"/>
                  </a:moveTo>
                  <a:lnTo>
                    <a:pt x="832103" y="128015"/>
                  </a:lnTo>
                </a:path>
                <a:path w="923925" h="165100">
                  <a:moveTo>
                    <a:pt x="0" y="137159"/>
                  </a:moveTo>
                  <a:lnTo>
                    <a:pt x="9144" y="137159"/>
                  </a:lnTo>
                </a:path>
                <a:path w="923925" h="165100">
                  <a:moveTo>
                    <a:pt x="813815" y="137159"/>
                  </a:moveTo>
                  <a:lnTo>
                    <a:pt x="822960" y="137159"/>
                  </a:lnTo>
                </a:path>
                <a:path w="923925" h="165100">
                  <a:moveTo>
                    <a:pt x="0" y="146303"/>
                  </a:moveTo>
                  <a:lnTo>
                    <a:pt x="9144" y="146303"/>
                  </a:lnTo>
                </a:path>
                <a:path w="923925" h="165100">
                  <a:moveTo>
                    <a:pt x="813815" y="146303"/>
                  </a:moveTo>
                  <a:lnTo>
                    <a:pt x="822960" y="146303"/>
                  </a:lnTo>
                </a:path>
                <a:path w="923925" h="165100">
                  <a:moveTo>
                    <a:pt x="0" y="155447"/>
                  </a:moveTo>
                  <a:lnTo>
                    <a:pt x="9144" y="155447"/>
                  </a:lnTo>
                </a:path>
                <a:path w="923925" h="165100">
                  <a:moveTo>
                    <a:pt x="813815" y="155447"/>
                  </a:moveTo>
                  <a:lnTo>
                    <a:pt x="822960" y="155447"/>
                  </a:lnTo>
                </a:path>
                <a:path w="923925" h="165100">
                  <a:moveTo>
                    <a:pt x="0" y="164591"/>
                  </a:moveTo>
                  <a:lnTo>
                    <a:pt x="9144" y="164591"/>
                  </a:lnTo>
                </a:path>
                <a:path w="923925" h="165100">
                  <a:moveTo>
                    <a:pt x="813815" y="164591"/>
                  </a:moveTo>
                  <a:lnTo>
                    <a:pt x="822960" y="164591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0" name="object 4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224528" y="4809738"/>
            <a:ext cx="146304" cy="91440"/>
          </a:xfrm>
          <a:prstGeom prst="rect">
            <a:avLst/>
          </a:prstGeom>
        </p:spPr>
      </p:pic>
      <p:grpSp>
        <p:nvGrpSpPr>
          <p:cNvPr id="41" name="object 41"/>
          <p:cNvGrpSpPr/>
          <p:nvPr/>
        </p:nvGrpSpPr>
        <p:grpSpPr>
          <a:xfrm>
            <a:off x="1638300" y="5821674"/>
            <a:ext cx="312420" cy="160020"/>
            <a:chOff x="1638300" y="5821674"/>
            <a:chExt cx="312420" cy="160020"/>
          </a:xfrm>
        </p:grpSpPr>
        <p:pic>
          <p:nvPicPr>
            <p:cNvPr id="42" name="object 4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752600" y="5821674"/>
              <a:ext cx="68580" cy="3810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737360" y="5859774"/>
              <a:ext cx="106680" cy="38100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805939" y="5897874"/>
              <a:ext cx="38100" cy="15240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1638300" y="5924544"/>
              <a:ext cx="312420" cy="53340"/>
            </a:xfrm>
            <a:custGeom>
              <a:avLst/>
              <a:gdLst/>
              <a:ahLst/>
              <a:cxnLst/>
              <a:rect l="l" t="t" r="r" b="b"/>
              <a:pathLst>
                <a:path w="312419" h="53339">
                  <a:moveTo>
                    <a:pt x="205739" y="0"/>
                  </a:moveTo>
                  <a:lnTo>
                    <a:pt x="228600" y="0"/>
                  </a:lnTo>
                </a:path>
                <a:path w="312419" h="53339">
                  <a:moveTo>
                    <a:pt x="205739" y="7620"/>
                  </a:moveTo>
                  <a:lnTo>
                    <a:pt x="251459" y="7620"/>
                  </a:lnTo>
                </a:path>
                <a:path w="312419" h="53339">
                  <a:moveTo>
                    <a:pt x="205739" y="15239"/>
                  </a:moveTo>
                  <a:lnTo>
                    <a:pt x="274319" y="15239"/>
                  </a:lnTo>
                </a:path>
                <a:path w="312419" h="53339">
                  <a:moveTo>
                    <a:pt x="0" y="22860"/>
                  </a:moveTo>
                  <a:lnTo>
                    <a:pt x="312419" y="22860"/>
                  </a:lnTo>
                </a:path>
                <a:path w="312419" h="53339">
                  <a:moveTo>
                    <a:pt x="205739" y="30480"/>
                  </a:moveTo>
                  <a:lnTo>
                    <a:pt x="312419" y="30480"/>
                  </a:lnTo>
                </a:path>
                <a:path w="312419" h="53339">
                  <a:moveTo>
                    <a:pt x="205739" y="38100"/>
                  </a:moveTo>
                  <a:lnTo>
                    <a:pt x="274319" y="38100"/>
                  </a:lnTo>
                </a:path>
                <a:path w="312419" h="53339">
                  <a:moveTo>
                    <a:pt x="205739" y="45720"/>
                  </a:moveTo>
                  <a:lnTo>
                    <a:pt x="251459" y="45720"/>
                  </a:lnTo>
                </a:path>
                <a:path w="312419" h="53339">
                  <a:moveTo>
                    <a:pt x="205739" y="53339"/>
                  </a:moveTo>
                  <a:lnTo>
                    <a:pt x="228600" y="53339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6" name="object 46"/>
          <p:cNvGrpSpPr/>
          <p:nvPr/>
        </p:nvGrpSpPr>
        <p:grpSpPr>
          <a:xfrm>
            <a:off x="758190" y="5844534"/>
            <a:ext cx="3261360" cy="1082040"/>
            <a:chOff x="758190" y="5844534"/>
            <a:chExt cx="3261360" cy="1082040"/>
          </a:xfrm>
        </p:grpSpPr>
        <p:pic>
          <p:nvPicPr>
            <p:cNvPr id="47" name="object 4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093719" y="5844534"/>
              <a:ext cx="76200" cy="15240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093719" y="5852154"/>
              <a:ext cx="129539" cy="53339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086100" y="5897874"/>
              <a:ext cx="137160" cy="15240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070860" y="5905494"/>
              <a:ext cx="167640" cy="38100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3215640" y="5924544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20">
                  <a:moveTo>
                    <a:pt x="0" y="0"/>
                  </a:moveTo>
                  <a:lnTo>
                    <a:pt x="7620" y="0"/>
                  </a:lnTo>
                </a:path>
                <a:path w="7619" h="7620">
                  <a:moveTo>
                    <a:pt x="0" y="7620"/>
                  </a:moveTo>
                  <a:lnTo>
                    <a:pt x="7620" y="7620"/>
                  </a:lnTo>
                </a:path>
              </a:pathLst>
            </a:custGeom>
            <a:ln w="7620">
              <a:solidFill>
                <a:srgbClr val="2F2F2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667000" y="5985504"/>
              <a:ext cx="944880" cy="68580"/>
            </a:xfrm>
            <a:custGeom>
              <a:avLst/>
              <a:gdLst/>
              <a:ahLst/>
              <a:cxnLst/>
              <a:rect l="l" t="t" r="r" b="b"/>
              <a:pathLst>
                <a:path w="944879" h="68579">
                  <a:moveTo>
                    <a:pt x="312419" y="0"/>
                  </a:moveTo>
                  <a:lnTo>
                    <a:pt x="350519" y="0"/>
                  </a:lnTo>
                </a:path>
                <a:path w="944879" h="68579">
                  <a:moveTo>
                    <a:pt x="388619" y="0"/>
                  </a:moveTo>
                  <a:lnTo>
                    <a:pt x="449580" y="0"/>
                  </a:lnTo>
                </a:path>
                <a:path w="944879" h="68579">
                  <a:moveTo>
                    <a:pt x="487679" y="0"/>
                  </a:moveTo>
                  <a:lnTo>
                    <a:pt x="548639" y="0"/>
                  </a:lnTo>
                </a:path>
                <a:path w="944879" h="68579">
                  <a:moveTo>
                    <a:pt x="586739" y="0"/>
                  </a:moveTo>
                  <a:lnTo>
                    <a:pt x="632460" y="0"/>
                  </a:lnTo>
                </a:path>
                <a:path w="944879" h="68579">
                  <a:moveTo>
                    <a:pt x="297179" y="7620"/>
                  </a:moveTo>
                  <a:lnTo>
                    <a:pt x="312419" y="7620"/>
                  </a:lnTo>
                </a:path>
                <a:path w="944879" h="68579">
                  <a:moveTo>
                    <a:pt x="350519" y="7620"/>
                  </a:moveTo>
                  <a:lnTo>
                    <a:pt x="365759" y="7620"/>
                  </a:lnTo>
                </a:path>
                <a:path w="944879" h="68579">
                  <a:moveTo>
                    <a:pt x="381000" y="7620"/>
                  </a:moveTo>
                  <a:lnTo>
                    <a:pt x="396239" y="7620"/>
                  </a:lnTo>
                </a:path>
                <a:path w="944879" h="68579">
                  <a:moveTo>
                    <a:pt x="441959" y="7620"/>
                  </a:moveTo>
                  <a:lnTo>
                    <a:pt x="457199" y="7620"/>
                  </a:lnTo>
                </a:path>
                <a:path w="944879" h="68579">
                  <a:moveTo>
                    <a:pt x="480059" y="7620"/>
                  </a:moveTo>
                  <a:lnTo>
                    <a:pt x="487679" y="7620"/>
                  </a:lnTo>
                </a:path>
                <a:path w="944879" h="68579">
                  <a:moveTo>
                    <a:pt x="548639" y="7620"/>
                  </a:moveTo>
                  <a:lnTo>
                    <a:pt x="556260" y="7620"/>
                  </a:lnTo>
                </a:path>
                <a:path w="944879" h="68579">
                  <a:moveTo>
                    <a:pt x="579119" y="7620"/>
                  </a:moveTo>
                  <a:lnTo>
                    <a:pt x="586739" y="7620"/>
                  </a:lnTo>
                </a:path>
                <a:path w="944879" h="68579">
                  <a:moveTo>
                    <a:pt x="632460" y="7620"/>
                  </a:moveTo>
                  <a:lnTo>
                    <a:pt x="647700" y="7620"/>
                  </a:lnTo>
                </a:path>
                <a:path w="944879" h="68579">
                  <a:moveTo>
                    <a:pt x="297179" y="15239"/>
                  </a:moveTo>
                  <a:lnTo>
                    <a:pt x="312419" y="15239"/>
                  </a:lnTo>
                </a:path>
                <a:path w="944879" h="68579">
                  <a:moveTo>
                    <a:pt x="350519" y="15239"/>
                  </a:moveTo>
                  <a:lnTo>
                    <a:pt x="365759" y="15239"/>
                  </a:lnTo>
                </a:path>
                <a:path w="944879" h="68579">
                  <a:moveTo>
                    <a:pt x="381000" y="15239"/>
                  </a:moveTo>
                  <a:lnTo>
                    <a:pt x="396239" y="15239"/>
                  </a:lnTo>
                </a:path>
                <a:path w="944879" h="68579">
                  <a:moveTo>
                    <a:pt x="441959" y="15239"/>
                  </a:moveTo>
                  <a:lnTo>
                    <a:pt x="457199" y="15239"/>
                  </a:lnTo>
                </a:path>
                <a:path w="944879" h="68579">
                  <a:moveTo>
                    <a:pt x="480059" y="15239"/>
                  </a:moveTo>
                  <a:lnTo>
                    <a:pt x="487679" y="15239"/>
                  </a:lnTo>
                </a:path>
                <a:path w="944879" h="68579">
                  <a:moveTo>
                    <a:pt x="548639" y="15239"/>
                  </a:moveTo>
                  <a:lnTo>
                    <a:pt x="556260" y="15239"/>
                  </a:lnTo>
                </a:path>
                <a:path w="944879" h="68579">
                  <a:moveTo>
                    <a:pt x="579119" y="15239"/>
                  </a:moveTo>
                  <a:lnTo>
                    <a:pt x="586739" y="15239"/>
                  </a:lnTo>
                </a:path>
                <a:path w="944879" h="68579">
                  <a:moveTo>
                    <a:pt x="632460" y="15239"/>
                  </a:moveTo>
                  <a:lnTo>
                    <a:pt x="647700" y="15239"/>
                  </a:lnTo>
                </a:path>
                <a:path w="944879" h="68579">
                  <a:moveTo>
                    <a:pt x="289559" y="22860"/>
                  </a:moveTo>
                  <a:lnTo>
                    <a:pt x="297179" y="22860"/>
                  </a:lnTo>
                </a:path>
                <a:path w="944879" h="68579">
                  <a:moveTo>
                    <a:pt x="365759" y="22860"/>
                  </a:moveTo>
                  <a:lnTo>
                    <a:pt x="380999" y="22860"/>
                  </a:lnTo>
                </a:path>
                <a:path w="944879" h="68579">
                  <a:moveTo>
                    <a:pt x="457200" y="22860"/>
                  </a:moveTo>
                  <a:lnTo>
                    <a:pt x="464820" y="22860"/>
                  </a:lnTo>
                </a:path>
                <a:path w="944879" h="68579">
                  <a:moveTo>
                    <a:pt x="472439" y="22860"/>
                  </a:moveTo>
                  <a:lnTo>
                    <a:pt x="480060" y="22860"/>
                  </a:lnTo>
                </a:path>
                <a:path w="944879" h="68579">
                  <a:moveTo>
                    <a:pt x="556259" y="22860"/>
                  </a:moveTo>
                  <a:lnTo>
                    <a:pt x="563879" y="22860"/>
                  </a:lnTo>
                </a:path>
                <a:path w="944879" h="68579">
                  <a:moveTo>
                    <a:pt x="571500" y="22860"/>
                  </a:moveTo>
                  <a:lnTo>
                    <a:pt x="579120" y="22860"/>
                  </a:lnTo>
                </a:path>
                <a:path w="944879" h="68579">
                  <a:moveTo>
                    <a:pt x="281939" y="30479"/>
                  </a:moveTo>
                  <a:lnTo>
                    <a:pt x="289560" y="30479"/>
                  </a:lnTo>
                </a:path>
                <a:path w="944879" h="68579">
                  <a:moveTo>
                    <a:pt x="365759" y="30479"/>
                  </a:moveTo>
                  <a:lnTo>
                    <a:pt x="380999" y="30479"/>
                  </a:lnTo>
                </a:path>
                <a:path w="944879" h="68579">
                  <a:moveTo>
                    <a:pt x="464819" y="30479"/>
                  </a:moveTo>
                  <a:lnTo>
                    <a:pt x="472439" y="30479"/>
                  </a:lnTo>
                </a:path>
                <a:path w="944879" h="68579">
                  <a:moveTo>
                    <a:pt x="563879" y="30479"/>
                  </a:moveTo>
                  <a:lnTo>
                    <a:pt x="571500" y="30479"/>
                  </a:lnTo>
                </a:path>
                <a:path w="944879" h="68579">
                  <a:moveTo>
                    <a:pt x="655319" y="30479"/>
                  </a:moveTo>
                  <a:lnTo>
                    <a:pt x="662939" y="30479"/>
                  </a:lnTo>
                </a:path>
                <a:path w="944879" h="68579">
                  <a:moveTo>
                    <a:pt x="266700" y="38100"/>
                  </a:moveTo>
                  <a:lnTo>
                    <a:pt x="281939" y="38100"/>
                  </a:lnTo>
                </a:path>
                <a:path w="944879" h="68579">
                  <a:moveTo>
                    <a:pt x="365759" y="38100"/>
                  </a:moveTo>
                  <a:lnTo>
                    <a:pt x="388619" y="38100"/>
                  </a:lnTo>
                </a:path>
                <a:path w="944879" h="68579">
                  <a:moveTo>
                    <a:pt x="457200" y="38100"/>
                  </a:moveTo>
                  <a:lnTo>
                    <a:pt x="472439" y="38100"/>
                  </a:lnTo>
                </a:path>
                <a:path w="944879" h="68579">
                  <a:moveTo>
                    <a:pt x="556259" y="38100"/>
                  </a:moveTo>
                  <a:lnTo>
                    <a:pt x="563879" y="38100"/>
                  </a:lnTo>
                </a:path>
                <a:path w="944879" h="68579">
                  <a:moveTo>
                    <a:pt x="571500" y="38100"/>
                  </a:moveTo>
                  <a:lnTo>
                    <a:pt x="579120" y="38100"/>
                  </a:lnTo>
                </a:path>
                <a:path w="944879" h="68579">
                  <a:moveTo>
                    <a:pt x="655319" y="38100"/>
                  </a:moveTo>
                  <a:lnTo>
                    <a:pt x="670559" y="38100"/>
                  </a:lnTo>
                </a:path>
                <a:path w="944879" h="68579">
                  <a:moveTo>
                    <a:pt x="266700" y="45720"/>
                  </a:moveTo>
                  <a:lnTo>
                    <a:pt x="281939" y="45720"/>
                  </a:lnTo>
                </a:path>
                <a:path w="944879" h="68579">
                  <a:moveTo>
                    <a:pt x="358139" y="45720"/>
                  </a:moveTo>
                  <a:lnTo>
                    <a:pt x="365760" y="45720"/>
                  </a:lnTo>
                </a:path>
                <a:path w="944879" h="68579">
                  <a:moveTo>
                    <a:pt x="381000" y="45720"/>
                  </a:moveTo>
                  <a:lnTo>
                    <a:pt x="388620" y="45720"/>
                  </a:lnTo>
                </a:path>
                <a:path w="944879" h="68579">
                  <a:moveTo>
                    <a:pt x="457200" y="45720"/>
                  </a:moveTo>
                  <a:lnTo>
                    <a:pt x="464820" y="45720"/>
                  </a:lnTo>
                </a:path>
                <a:path w="944879" h="68579">
                  <a:moveTo>
                    <a:pt x="472439" y="45720"/>
                  </a:moveTo>
                  <a:lnTo>
                    <a:pt x="480060" y="45720"/>
                  </a:lnTo>
                </a:path>
                <a:path w="944879" h="68579">
                  <a:moveTo>
                    <a:pt x="556259" y="45720"/>
                  </a:moveTo>
                  <a:lnTo>
                    <a:pt x="563879" y="45720"/>
                  </a:lnTo>
                </a:path>
                <a:path w="944879" h="68579">
                  <a:moveTo>
                    <a:pt x="571500" y="45720"/>
                  </a:moveTo>
                  <a:lnTo>
                    <a:pt x="579120" y="45720"/>
                  </a:lnTo>
                </a:path>
                <a:path w="944879" h="68579">
                  <a:moveTo>
                    <a:pt x="662939" y="45720"/>
                  </a:moveTo>
                  <a:lnTo>
                    <a:pt x="670560" y="45720"/>
                  </a:lnTo>
                </a:path>
                <a:path w="944879" h="68579">
                  <a:moveTo>
                    <a:pt x="266700" y="53339"/>
                  </a:moveTo>
                  <a:lnTo>
                    <a:pt x="281939" y="53339"/>
                  </a:lnTo>
                </a:path>
                <a:path w="944879" h="68579">
                  <a:moveTo>
                    <a:pt x="358139" y="53339"/>
                  </a:moveTo>
                  <a:lnTo>
                    <a:pt x="365760" y="53339"/>
                  </a:lnTo>
                </a:path>
                <a:path w="944879" h="68579">
                  <a:moveTo>
                    <a:pt x="381000" y="53339"/>
                  </a:moveTo>
                  <a:lnTo>
                    <a:pt x="388620" y="53339"/>
                  </a:lnTo>
                </a:path>
                <a:path w="944879" h="68579">
                  <a:moveTo>
                    <a:pt x="449579" y="53339"/>
                  </a:moveTo>
                  <a:lnTo>
                    <a:pt x="457200" y="53339"/>
                  </a:lnTo>
                </a:path>
                <a:path w="944879" h="68579">
                  <a:moveTo>
                    <a:pt x="472439" y="53339"/>
                  </a:moveTo>
                  <a:lnTo>
                    <a:pt x="480060" y="53339"/>
                  </a:lnTo>
                </a:path>
                <a:path w="944879" h="68579">
                  <a:moveTo>
                    <a:pt x="556259" y="53339"/>
                  </a:moveTo>
                  <a:lnTo>
                    <a:pt x="563879" y="53339"/>
                  </a:lnTo>
                </a:path>
                <a:path w="944879" h="68579">
                  <a:moveTo>
                    <a:pt x="579119" y="53339"/>
                  </a:moveTo>
                  <a:lnTo>
                    <a:pt x="586739" y="53339"/>
                  </a:lnTo>
                </a:path>
                <a:path w="944879" h="68579">
                  <a:moveTo>
                    <a:pt x="662939" y="53339"/>
                  </a:moveTo>
                  <a:lnTo>
                    <a:pt x="670560" y="53339"/>
                  </a:lnTo>
                </a:path>
                <a:path w="944879" h="68579">
                  <a:moveTo>
                    <a:pt x="266700" y="60960"/>
                  </a:moveTo>
                  <a:lnTo>
                    <a:pt x="281939" y="60960"/>
                  </a:lnTo>
                </a:path>
                <a:path w="944879" h="68579">
                  <a:moveTo>
                    <a:pt x="358139" y="60960"/>
                  </a:moveTo>
                  <a:lnTo>
                    <a:pt x="365760" y="60960"/>
                  </a:lnTo>
                </a:path>
                <a:path w="944879" h="68579">
                  <a:moveTo>
                    <a:pt x="381000" y="60960"/>
                  </a:moveTo>
                  <a:lnTo>
                    <a:pt x="388620" y="60960"/>
                  </a:lnTo>
                </a:path>
                <a:path w="944879" h="68579">
                  <a:moveTo>
                    <a:pt x="449579" y="60960"/>
                  </a:moveTo>
                  <a:lnTo>
                    <a:pt x="457200" y="60960"/>
                  </a:lnTo>
                </a:path>
                <a:path w="944879" h="68579">
                  <a:moveTo>
                    <a:pt x="472439" y="60960"/>
                  </a:moveTo>
                  <a:lnTo>
                    <a:pt x="480060" y="60960"/>
                  </a:lnTo>
                </a:path>
                <a:path w="944879" h="68579">
                  <a:moveTo>
                    <a:pt x="548639" y="60960"/>
                  </a:moveTo>
                  <a:lnTo>
                    <a:pt x="556260" y="60960"/>
                  </a:lnTo>
                </a:path>
                <a:path w="944879" h="68579">
                  <a:moveTo>
                    <a:pt x="579119" y="60960"/>
                  </a:moveTo>
                  <a:lnTo>
                    <a:pt x="586739" y="60960"/>
                  </a:lnTo>
                </a:path>
                <a:path w="944879" h="68579">
                  <a:moveTo>
                    <a:pt x="662939" y="60960"/>
                  </a:moveTo>
                  <a:lnTo>
                    <a:pt x="670560" y="60960"/>
                  </a:lnTo>
                </a:path>
                <a:path w="944879" h="68579">
                  <a:moveTo>
                    <a:pt x="0" y="68579"/>
                  </a:moveTo>
                  <a:lnTo>
                    <a:pt x="281939" y="68579"/>
                  </a:lnTo>
                </a:path>
                <a:path w="944879" h="68579">
                  <a:moveTo>
                    <a:pt x="358139" y="68579"/>
                  </a:moveTo>
                  <a:lnTo>
                    <a:pt x="365760" y="68579"/>
                  </a:lnTo>
                </a:path>
                <a:path w="944879" h="68579">
                  <a:moveTo>
                    <a:pt x="381000" y="68579"/>
                  </a:moveTo>
                  <a:lnTo>
                    <a:pt x="388620" y="68579"/>
                  </a:lnTo>
                </a:path>
                <a:path w="944879" h="68579">
                  <a:moveTo>
                    <a:pt x="449579" y="68579"/>
                  </a:moveTo>
                  <a:lnTo>
                    <a:pt x="457200" y="68579"/>
                  </a:lnTo>
                </a:path>
                <a:path w="944879" h="68579">
                  <a:moveTo>
                    <a:pt x="472439" y="68579"/>
                  </a:moveTo>
                  <a:lnTo>
                    <a:pt x="480060" y="68579"/>
                  </a:lnTo>
                </a:path>
                <a:path w="944879" h="68579">
                  <a:moveTo>
                    <a:pt x="548639" y="68579"/>
                  </a:moveTo>
                  <a:lnTo>
                    <a:pt x="556260" y="68579"/>
                  </a:lnTo>
                </a:path>
                <a:path w="944879" h="68579">
                  <a:moveTo>
                    <a:pt x="579119" y="68579"/>
                  </a:moveTo>
                  <a:lnTo>
                    <a:pt x="586739" y="68579"/>
                  </a:lnTo>
                </a:path>
                <a:path w="944879" h="68579">
                  <a:moveTo>
                    <a:pt x="662939" y="68579"/>
                  </a:moveTo>
                  <a:lnTo>
                    <a:pt x="944879" y="68579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670810" y="6057894"/>
              <a:ext cx="0" cy="220979"/>
            </a:xfrm>
            <a:custGeom>
              <a:avLst/>
              <a:gdLst/>
              <a:ahLst/>
              <a:cxnLst/>
              <a:rect l="l" t="t" r="r" b="b"/>
              <a:pathLst>
                <a:path h="220979">
                  <a:moveTo>
                    <a:pt x="0" y="0"/>
                  </a:moveTo>
                  <a:lnTo>
                    <a:pt x="0" y="22098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025140" y="6061704"/>
              <a:ext cx="228600" cy="0"/>
            </a:xfrm>
            <a:custGeom>
              <a:avLst/>
              <a:gdLst/>
              <a:ahLst/>
              <a:cxnLst/>
              <a:rect l="l" t="t" r="r" b="b"/>
              <a:pathLst>
                <a:path w="228600">
                  <a:moveTo>
                    <a:pt x="0" y="0"/>
                  </a:moveTo>
                  <a:lnTo>
                    <a:pt x="7620" y="0"/>
                  </a:lnTo>
                </a:path>
                <a:path w="228600">
                  <a:moveTo>
                    <a:pt x="22860" y="0"/>
                  </a:moveTo>
                  <a:lnTo>
                    <a:pt x="30480" y="0"/>
                  </a:lnTo>
                </a:path>
                <a:path w="228600">
                  <a:moveTo>
                    <a:pt x="91439" y="0"/>
                  </a:moveTo>
                  <a:lnTo>
                    <a:pt x="99060" y="0"/>
                  </a:lnTo>
                </a:path>
                <a:path w="228600">
                  <a:moveTo>
                    <a:pt x="114300" y="0"/>
                  </a:moveTo>
                  <a:lnTo>
                    <a:pt x="121920" y="0"/>
                  </a:lnTo>
                </a:path>
                <a:path w="228600">
                  <a:moveTo>
                    <a:pt x="198119" y="0"/>
                  </a:moveTo>
                  <a:lnTo>
                    <a:pt x="205739" y="0"/>
                  </a:lnTo>
                </a:path>
                <a:path w="228600">
                  <a:moveTo>
                    <a:pt x="220979" y="0"/>
                  </a:moveTo>
                  <a:lnTo>
                    <a:pt x="22860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608069" y="6057894"/>
              <a:ext cx="0" cy="220979"/>
            </a:xfrm>
            <a:custGeom>
              <a:avLst/>
              <a:gdLst/>
              <a:ahLst/>
              <a:cxnLst/>
              <a:rect l="l" t="t" r="r" b="b"/>
              <a:pathLst>
                <a:path h="220979">
                  <a:moveTo>
                    <a:pt x="0" y="0"/>
                  </a:moveTo>
                  <a:lnTo>
                    <a:pt x="0" y="22098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025140" y="6069324"/>
              <a:ext cx="228600" cy="15240"/>
            </a:xfrm>
            <a:custGeom>
              <a:avLst/>
              <a:gdLst/>
              <a:ahLst/>
              <a:cxnLst/>
              <a:rect l="l" t="t" r="r" b="b"/>
              <a:pathLst>
                <a:path w="228600" h="15239">
                  <a:moveTo>
                    <a:pt x="0" y="0"/>
                  </a:moveTo>
                  <a:lnTo>
                    <a:pt x="7620" y="0"/>
                  </a:lnTo>
                </a:path>
                <a:path w="228600" h="15239">
                  <a:moveTo>
                    <a:pt x="22860" y="0"/>
                  </a:moveTo>
                  <a:lnTo>
                    <a:pt x="30480" y="0"/>
                  </a:lnTo>
                </a:path>
                <a:path w="228600" h="15239">
                  <a:moveTo>
                    <a:pt x="99060" y="0"/>
                  </a:moveTo>
                  <a:lnTo>
                    <a:pt x="106680" y="0"/>
                  </a:lnTo>
                </a:path>
                <a:path w="228600" h="15239">
                  <a:moveTo>
                    <a:pt x="114300" y="0"/>
                  </a:moveTo>
                  <a:lnTo>
                    <a:pt x="121920" y="0"/>
                  </a:lnTo>
                </a:path>
                <a:path w="228600" h="15239">
                  <a:moveTo>
                    <a:pt x="198119" y="0"/>
                  </a:moveTo>
                  <a:lnTo>
                    <a:pt x="205739" y="0"/>
                  </a:lnTo>
                </a:path>
                <a:path w="228600" h="15239">
                  <a:moveTo>
                    <a:pt x="220979" y="0"/>
                  </a:moveTo>
                  <a:lnTo>
                    <a:pt x="228600" y="0"/>
                  </a:lnTo>
                </a:path>
                <a:path w="228600" h="15239">
                  <a:moveTo>
                    <a:pt x="0" y="7619"/>
                  </a:moveTo>
                  <a:lnTo>
                    <a:pt x="7620" y="7619"/>
                  </a:lnTo>
                </a:path>
                <a:path w="228600" h="15239">
                  <a:moveTo>
                    <a:pt x="15239" y="7619"/>
                  </a:moveTo>
                  <a:lnTo>
                    <a:pt x="22860" y="7619"/>
                  </a:lnTo>
                </a:path>
                <a:path w="228600" h="15239">
                  <a:moveTo>
                    <a:pt x="99060" y="7619"/>
                  </a:moveTo>
                  <a:lnTo>
                    <a:pt x="106680" y="7619"/>
                  </a:lnTo>
                </a:path>
                <a:path w="228600" h="15239">
                  <a:moveTo>
                    <a:pt x="114300" y="7619"/>
                  </a:moveTo>
                  <a:lnTo>
                    <a:pt x="121920" y="7619"/>
                  </a:lnTo>
                </a:path>
                <a:path w="228600" h="15239">
                  <a:moveTo>
                    <a:pt x="198119" y="7619"/>
                  </a:moveTo>
                  <a:lnTo>
                    <a:pt x="205739" y="7619"/>
                  </a:lnTo>
                </a:path>
                <a:path w="228600" h="15239">
                  <a:moveTo>
                    <a:pt x="213360" y="7619"/>
                  </a:moveTo>
                  <a:lnTo>
                    <a:pt x="220980" y="7619"/>
                  </a:lnTo>
                </a:path>
                <a:path w="228600" h="15239">
                  <a:moveTo>
                    <a:pt x="7619" y="15239"/>
                  </a:moveTo>
                  <a:lnTo>
                    <a:pt x="22859" y="15239"/>
                  </a:lnTo>
                </a:path>
                <a:path w="228600" h="15239">
                  <a:moveTo>
                    <a:pt x="106679" y="15239"/>
                  </a:moveTo>
                  <a:lnTo>
                    <a:pt x="114300" y="15239"/>
                  </a:lnTo>
                </a:path>
                <a:path w="228600" h="15239">
                  <a:moveTo>
                    <a:pt x="205739" y="15239"/>
                  </a:moveTo>
                  <a:lnTo>
                    <a:pt x="220979" y="15239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394459" y="6065514"/>
              <a:ext cx="114300" cy="22860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447800" y="6080754"/>
              <a:ext cx="53340" cy="7620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409700" y="6088374"/>
              <a:ext cx="91440" cy="22860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485900" y="6103614"/>
              <a:ext cx="38099" cy="30479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371600" y="6111234"/>
              <a:ext cx="152399" cy="68580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876300" y="6214104"/>
              <a:ext cx="754380" cy="68580"/>
            </a:xfrm>
            <a:custGeom>
              <a:avLst/>
              <a:gdLst/>
              <a:ahLst/>
              <a:cxnLst/>
              <a:rect l="l" t="t" r="r" b="b"/>
              <a:pathLst>
                <a:path w="754380" h="68579">
                  <a:moveTo>
                    <a:pt x="388619" y="0"/>
                  </a:moveTo>
                  <a:lnTo>
                    <a:pt x="434339" y="0"/>
                  </a:lnTo>
                </a:path>
                <a:path w="754380" h="68579">
                  <a:moveTo>
                    <a:pt x="472440" y="0"/>
                  </a:moveTo>
                  <a:lnTo>
                    <a:pt x="525780" y="0"/>
                  </a:lnTo>
                </a:path>
                <a:path w="754380" h="68579">
                  <a:moveTo>
                    <a:pt x="579119" y="0"/>
                  </a:moveTo>
                  <a:lnTo>
                    <a:pt x="632460" y="0"/>
                  </a:lnTo>
                </a:path>
                <a:path w="754380" h="68579">
                  <a:moveTo>
                    <a:pt x="670560" y="0"/>
                  </a:moveTo>
                  <a:lnTo>
                    <a:pt x="716279" y="0"/>
                  </a:lnTo>
                </a:path>
                <a:path w="754380" h="68579">
                  <a:moveTo>
                    <a:pt x="381000" y="7620"/>
                  </a:moveTo>
                  <a:lnTo>
                    <a:pt x="388619" y="7620"/>
                  </a:lnTo>
                </a:path>
                <a:path w="754380" h="68579">
                  <a:moveTo>
                    <a:pt x="434340" y="7620"/>
                  </a:moveTo>
                  <a:lnTo>
                    <a:pt x="441959" y="7620"/>
                  </a:lnTo>
                </a:path>
                <a:path w="754380" h="68579">
                  <a:moveTo>
                    <a:pt x="464819" y="7620"/>
                  </a:moveTo>
                  <a:lnTo>
                    <a:pt x="472439" y="7620"/>
                  </a:lnTo>
                </a:path>
                <a:path w="754380" h="68579">
                  <a:moveTo>
                    <a:pt x="525779" y="7620"/>
                  </a:moveTo>
                  <a:lnTo>
                    <a:pt x="541019" y="7620"/>
                  </a:lnTo>
                </a:path>
                <a:path w="754380" h="68579">
                  <a:moveTo>
                    <a:pt x="556260" y="7620"/>
                  </a:moveTo>
                  <a:lnTo>
                    <a:pt x="579119" y="7620"/>
                  </a:lnTo>
                </a:path>
                <a:path w="754380" h="68579">
                  <a:moveTo>
                    <a:pt x="632460" y="7620"/>
                  </a:moveTo>
                  <a:lnTo>
                    <a:pt x="640079" y="7620"/>
                  </a:lnTo>
                </a:path>
                <a:path w="754380" h="68579">
                  <a:moveTo>
                    <a:pt x="655319" y="7620"/>
                  </a:moveTo>
                  <a:lnTo>
                    <a:pt x="670560" y="7620"/>
                  </a:lnTo>
                </a:path>
                <a:path w="754380" h="68579">
                  <a:moveTo>
                    <a:pt x="716279" y="7620"/>
                  </a:moveTo>
                  <a:lnTo>
                    <a:pt x="723899" y="7620"/>
                  </a:lnTo>
                </a:path>
                <a:path w="754380" h="68579">
                  <a:moveTo>
                    <a:pt x="373379" y="15239"/>
                  </a:moveTo>
                  <a:lnTo>
                    <a:pt x="380999" y="15239"/>
                  </a:lnTo>
                </a:path>
                <a:path w="754380" h="68579">
                  <a:moveTo>
                    <a:pt x="441959" y="15239"/>
                  </a:moveTo>
                  <a:lnTo>
                    <a:pt x="449579" y="15239"/>
                  </a:lnTo>
                </a:path>
                <a:path w="754380" h="68579">
                  <a:moveTo>
                    <a:pt x="457200" y="15239"/>
                  </a:moveTo>
                  <a:lnTo>
                    <a:pt x="464819" y="15239"/>
                  </a:lnTo>
                </a:path>
                <a:path w="754380" h="68579">
                  <a:moveTo>
                    <a:pt x="640079" y="15239"/>
                  </a:moveTo>
                  <a:lnTo>
                    <a:pt x="647699" y="15239"/>
                  </a:lnTo>
                </a:path>
                <a:path w="754380" h="68579">
                  <a:moveTo>
                    <a:pt x="723900" y="15239"/>
                  </a:moveTo>
                  <a:lnTo>
                    <a:pt x="731519" y="15239"/>
                  </a:lnTo>
                </a:path>
                <a:path w="754380" h="68579">
                  <a:moveTo>
                    <a:pt x="365759" y="22860"/>
                  </a:moveTo>
                  <a:lnTo>
                    <a:pt x="373379" y="22860"/>
                  </a:lnTo>
                </a:path>
                <a:path w="754380" h="68579">
                  <a:moveTo>
                    <a:pt x="449579" y="22860"/>
                  </a:moveTo>
                  <a:lnTo>
                    <a:pt x="457199" y="22860"/>
                  </a:lnTo>
                </a:path>
                <a:path w="754380" h="68579">
                  <a:moveTo>
                    <a:pt x="541019" y="22860"/>
                  </a:moveTo>
                  <a:lnTo>
                    <a:pt x="548639" y="22860"/>
                  </a:lnTo>
                </a:path>
                <a:path w="754380" h="68579">
                  <a:moveTo>
                    <a:pt x="647700" y="22860"/>
                  </a:moveTo>
                  <a:lnTo>
                    <a:pt x="655319" y="22860"/>
                  </a:lnTo>
                </a:path>
                <a:path w="754380" h="68579">
                  <a:moveTo>
                    <a:pt x="731519" y="22860"/>
                  </a:moveTo>
                  <a:lnTo>
                    <a:pt x="739139" y="22860"/>
                  </a:lnTo>
                </a:path>
                <a:path w="754380" h="68579">
                  <a:moveTo>
                    <a:pt x="358140" y="30479"/>
                  </a:moveTo>
                  <a:lnTo>
                    <a:pt x="365759" y="30479"/>
                  </a:lnTo>
                </a:path>
                <a:path w="754380" h="68579">
                  <a:moveTo>
                    <a:pt x="441959" y="30479"/>
                  </a:moveTo>
                  <a:lnTo>
                    <a:pt x="449579" y="30479"/>
                  </a:lnTo>
                </a:path>
                <a:path w="754380" h="68579">
                  <a:moveTo>
                    <a:pt x="457200" y="30479"/>
                  </a:moveTo>
                  <a:lnTo>
                    <a:pt x="464819" y="30479"/>
                  </a:lnTo>
                </a:path>
                <a:path w="754380" h="68579">
                  <a:moveTo>
                    <a:pt x="541019" y="30479"/>
                  </a:moveTo>
                  <a:lnTo>
                    <a:pt x="556260" y="30479"/>
                  </a:lnTo>
                </a:path>
                <a:path w="754380" h="68579">
                  <a:moveTo>
                    <a:pt x="640079" y="30479"/>
                  </a:moveTo>
                  <a:lnTo>
                    <a:pt x="647699" y="30479"/>
                  </a:lnTo>
                </a:path>
                <a:path w="754380" h="68579">
                  <a:moveTo>
                    <a:pt x="655319" y="30479"/>
                  </a:moveTo>
                  <a:lnTo>
                    <a:pt x="662939" y="30479"/>
                  </a:lnTo>
                </a:path>
                <a:path w="754380" h="68579">
                  <a:moveTo>
                    <a:pt x="739139" y="30479"/>
                  </a:moveTo>
                  <a:lnTo>
                    <a:pt x="746759" y="30479"/>
                  </a:lnTo>
                </a:path>
                <a:path w="754380" h="68579">
                  <a:moveTo>
                    <a:pt x="358140" y="38100"/>
                  </a:moveTo>
                  <a:lnTo>
                    <a:pt x="365759" y="38100"/>
                  </a:lnTo>
                </a:path>
                <a:path w="754380" h="68579">
                  <a:moveTo>
                    <a:pt x="441959" y="38100"/>
                  </a:moveTo>
                  <a:lnTo>
                    <a:pt x="449579" y="38100"/>
                  </a:lnTo>
                </a:path>
                <a:path w="754380" h="68579">
                  <a:moveTo>
                    <a:pt x="457200" y="38100"/>
                  </a:moveTo>
                  <a:lnTo>
                    <a:pt x="464819" y="38100"/>
                  </a:lnTo>
                </a:path>
                <a:path w="754380" h="68579">
                  <a:moveTo>
                    <a:pt x="541019" y="38100"/>
                  </a:moveTo>
                  <a:lnTo>
                    <a:pt x="556260" y="38100"/>
                  </a:lnTo>
                </a:path>
                <a:path w="754380" h="68579">
                  <a:moveTo>
                    <a:pt x="640079" y="38100"/>
                  </a:moveTo>
                  <a:lnTo>
                    <a:pt x="647699" y="38100"/>
                  </a:lnTo>
                </a:path>
                <a:path w="754380" h="68579">
                  <a:moveTo>
                    <a:pt x="655319" y="38100"/>
                  </a:moveTo>
                  <a:lnTo>
                    <a:pt x="662939" y="38100"/>
                  </a:lnTo>
                </a:path>
                <a:path w="754380" h="68579">
                  <a:moveTo>
                    <a:pt x="739139" y="38100"/>
                  </a:moveTo>
                  <a:lnTo>
                    <a:pt x="746759" y="38100"/>
                  </a:lnTo>
                </a:path>
                <a:path w="754380" h="68579">
                  <a:moveTo>
                    <a:pt x="358140" y="45720"/>
                  </a:moveTo>
                  <a:lnTo>
                    <a:pt x="365759" y="45720"/>
                  </a:lnTo>
                </a:path>
                <a:path w="754380" h="68579">
                  <a:moveTo>
                    <a:pt x="441959" y="45720"/>
                  </a:moveTo>
                  <a:lnTo>
                    <a:pt x="449579" y="45720"/>
                  </a:lnTo>
                </a:path>
                <a:path w="754380" h="68579">
                  <a:moveTo>
                    <a:pt x="464819" y="45720"/>
                  </a:moveTo>
                  <a:lnTo>
                    <a:pt x="472439" y="45720"/>
                  </a:lnTo>
                </a:path>
                <a:path w="754380" h="68579">
                  <a:moveTo>
                    <a:pt x="533400" y="45720"/>
                  </a:moveTo>
                  <a:lnTo>
                    <a:pt x="541019" y="45720"/>
                  </a:lnTo>
                </a:path>
                <a:path w="754380" h="68579">
                  <a:moveTo>
                    <a:pt x="556260" y="45720"/>
                  </a:moveTo>
                  <a:lnTo>
                    <a:pt x="571500" y="45720"/>
                  </a:lnTo>
                </a:path>
                <a:path w="754380" h="68579">
                  <a:moveTo>
                    <a:pt x="632460" y="45720"/>
                  </a:moveTo>
                  <a:lnTo>
                    <a:pt x="640079" y="45720"/>
                  </a:lnTo>
                </a:path>
                <a:path w="754380" h="68579">
                  <a:moveTo>
                    <a:pt x="655319" y="45720"/>
                  </a:moveTo>
                  <a:lnTo>
                    <a:pt x="662939" y="45720"/>
                  </a:lnTo>
                </a:path>
                <a:path w="754380" h="68579">
                  <a:moveTo>
                    <a:pt x="739139" y="45720"/>
                  </a:moveTo>
                  <a:lnTo>
                    <a:pt x="746759" y="45720"/>
                  </a:lnTo>
                </a:path>
                <a:path w="754380" h="68579">
                  <a:moveTo>
                    <a:pt x="350519" y="53339"/>
                  </a:moveTo>
                  <a:lnTo>
                    <a:pt x="358139" y="53339"/>
                  </a:lnTo>
                </a:path>
                <a:path w="754380" h="68579">
                  <a:moveTo>
                    <a:pt x="441959" y="53339"/>
                  </a:moveTo>
                  <a:lnTo>
                    <a:pt x="449579" y="53339"/>
                  </a:lnTo>
                </a:path>
                <a:path w="754380" h="68579">
                  <a:moveTo>
                    <a:pt x="464819" y="53339"/>
                  </a:moveTo>
                  <a:lnTo>
                    <a:pt x="472439" y="53339"/>
                  </a:lnTo>
                </a:path>
                <a:path w="754380" h="68579">
                  <a:moveTo>
                    <a:pt x="533400" y="53339"/>
                  </a:moveTo>
                  <a:lnTo>
                    <a:pt x="541019" y="53339"/>
                  </a:lnTo>
                </a:path>
                <a:path w="754380" h="68579">
                  <a:moveTo>
                    <a:pt x="556260" y="53339"/>
                  </a:moveTo>
                  <a:lnTo>
                    <a:pt x="571500" y="53339"/>
                  </a:lnTo>
                </a:path>
                <a:path w="754380" h="68579">
                  <a:moveTo>
                    <a:pt x="632460" y="53339"/>
                  </a:moveTo>
                  <a:lnTo>
                    <a:pt x="640079" y="53339"/>
                  </a:lnTo>
                </a:path>
                <a:path w="754380" h="68579">
                  <a:moveTo>
                    <a:pt x="655319" y="53339"/>
                  </a:moveTo>
                  <a:lnTo>
                    <a:pt x="662939" y="53339"/>
                  </a:lnTo>
                </a:path>
                <a:path w="754380" h="68579">
                  <a:moveTo>
                    <a:pt x="746759" y="53339"/>
                  </a:moveTo>
                  <a:lnTo>
                    <a:pt x="754380" y="53339"/>
                  </a:lnTo>
                </a:path>
                <a:path w="754380" h="68579">
                  <a:moveTo>
                    <a:pt x="350519" y="60960"/>
                  </a:moveTo>
                  <a:lnTo>
                    <a:pt x="358139" y="60960"/>
                  </a:lnTo>
                </a:path>
                <a:path w="754380" h="68579">
                  <a:moveTo>
                    <a:pt x="434340" y="60960"/>
                  </a:moveTo>
                  <a:lnTo>
                    <a:pt x="441959" y="60960"/>
                  </a:lnTo>
                </a:path>
                <a:path w="754380" h="68579">
                  <a:moveTo>
                    <a:pt x="464819" y="60960"/>
                  </a:moveTo>
                  <a:lnTo>
                    <a:pt x="472439" y="60960"/>
                  </a:lnTo>
                </a:path>
                <a:path w="754380" h="68579">
                  <a:moveTo>
                    <a:pt x="533400" y="60960"/>
                  </a:moveTo>
                  <a:lnTo>
                    <a:pt x="541019" y="60960"/>
                  </a:lnTo>
                </a:path>
                <a:path w="754380" h="68579">
                  <a:moveTo>
                    <a:pt x="556260" y="60960"/>
                  </a:moveTo>
                  <a:lnTo>
                    <a:pt x="571500" y="60960"/>
                  </a:lnTo>
                </a:path>
                <a:path w="754380" h="68579">
                  <a:moveTo>
                    <a:pt x="632460" y="60960"/>
                  </a:moveTo>
                  <a:lnTo>
                    <a:pt x="640079" y="60960"/>
                  </a:lnTo>
                </a:path>
                <a:path w="754380" h="68579">
                  <a:moveTo>
                    <a:pt x="662939" y="60960"/>
                  </a:moveTo>
                  <a:lnTo>
                    <a:pt x="670559" y="60960"/>
                  </a:lnTo>
                </a:path>
                <a:path w="754380" h="68579">
                  <a:moveTo>
                    <a:pt x="746759" y="60960"/>
                  </a:moveTo>
                  <a:lnTo>
                    <a:pt x="754380" y="60960"/>
                  </a:lnTo>
                </a:path>
                <a:path w="754380" h="68579">
                  <a:moveTo>
                    <a:pt x="0" y="68579"/>
                  </a:moveTo>
                  <a:lnTo>
                    <a:pt x="358140" y="68579"/>
                  </a:lnTo>
                </a:path>
                <a:path w="754380" h="68579">
                  <a:moveTo>
                    <a:pt x="434340" y="68579"/>
                  </a:moveTo>
                  <a:lnTo>
                    <a:pt x="441959" y="68579"/>
                  </a:lnTo>
                </a:path>
                <a:path w="754380" h="68579">
                  <a:moveTo>
                    <a:pt x="464819" y="68579"/>
                  </a:moveTo>
                  <a:lnTo>
                    <a:pt x="472439" y="68579"/>
                  </a:lnTo>
                </a:path>
                <a:path w="754380" h="68579">
                  <a:moveTo>
                    <a:pt x="533400" y="68579"/>
                  </a:moveTo>
                  <a:lnTo>
                    <a:pt x="541019" y="68579"/>
                  </a:lnTo>
                </a:path>
                <a:path w="754380" h="68579">
                  <a:moveTo>
                    <a:pt x="556260" y="68579"/>
                  </a:moveTo>
                  <a:lnTo>
                    <a:pt x="571500" y="68579"/>
                  </a:lnTo>
                </a:path>
                <a:path w="754380" h="68579">
                  <a:moveTo>
                    <a:pt x="632460" y="68579"/>
                  </a:moveTo>
                  <a:lnTo>
                    <a:pt x="640079" y="68579"/>
                  </a:lnTo>
                </a:path>
                <a:path w="754380" h="68579">
                  <a:moveTo>
                    <a:pt x="662939" y="68579"/>
                  </a:moveTo>
                  <a:lnTo>
                    <a:pt x="670559" y="68579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095500" y="6073134"/>
              <a:ext cx="76200" cy="15240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087879" y="6080754"/>
              <a:ext cx="114300" cy="60960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072640" y="6134094"/>
              <a:ext cx="167640" cy="38100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2213609" y="616457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h="7620">
                  <a:moveTo>
                    <a:pt x="-3810" y="3810"/>
                  </a:moveTo>
                  <a:lnTo>
                    <a:pt x="3810" y="3810"/>
                  </a:lnTo>
                </a:path>
              </a:pathLst>
            </a:custGeom>
            <a:ln w="7620">
              <a:solidFill>
                <a:srgbClr val="3B3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876300" y="6206484"/>
              <a:ext cx="3025140" cy="99060"/>
            </a:xfrm>
            <a:custGeom>
              <a:avLst/>
              <a:gdLst/>
              <a:ahLst/>
              <a:cxnLst/>
              <a:rect l="l" t="t" r="r" b="b"/>
              <a:pathLst>
                <a:path w="3025140" h="99060">
                  <a:moveTo>
                    <a:pt x="1097280" y="7620"/>
                  </a:moveTo>
                  <a:lnTo>
                    <a:pt x="1150620" y="7620"/>
                  </a:lnTo>
                </a:path>
                <a:path w="3025140" h="99060">
                  <a:moveTo>
                    <a:pt x="1188720" y="7620"/>
                  </a:moveTo>
                  <a:lnTo>
                    <a:pt x="1242059" y="7620"/>
                  </a:lnTo>
                </a:path>
                <a:path w="3025140" h="99060">
                  <a:moveTo>
                    <a:pt x="1280159" y="7620"/>
                  </a:moveTo>
                  <a:lnTo>
                    <a:pt x="1341120" y="7620"/>
                  </a:lnTo>
                </a:path>
                <a:path w="3025140" h="99060">
                  <a:moveTo>
                    <a:pt x="1379220" y="7620"/>
                  </a:moveTo>
                  <a:lnTo>
                    <a:pt x="1432559" y="7620"/>
                  </a:lnTo>
                </a:path>
                <a:path w="3025140" h="99060">
                  <a:moveTo>
                    <a:pt x="1089659" y="15240"/>
                  </a:moveTo>
                  <a:lnTo>
                    <a:pt x="1104899" y="15240"/>
                  </a:lnTo>
                </a:path>
                <a:path w="3025140" h="99060">
                  <a:moveTo>
                    <a:pt x="1150619" y="15240"/>
                  </a:moveTo>
                  <a:lnTo>
                    <a:pt x="1158239" y="15240"/>
                  </a:lnTo>
                </a:path>
                <a:path w="3025140" h="99060">
                  <a:moveTo>
                    <a:pt x="1173480" y="15240"/>
                  </a:moveTo>
                  <a:lnTo>
                    <a:pt x="1188720" y="15240"/>
                  </a:lnTo>
                </a:path>
                <a:path w="3025140" h="99060">
                  <a:moveTo>
                    <a:pt x="1242059" y="15240"/>
                  </a:moveTo>
                  <a:lnTo>
                    <a:pt x="1249679" y="15240"/>
                  </a:lnTo>
                </a:path>
                <a:path w="3025140" h="99060">
                  <a:moveTo>
                    <a:pt x="1272539" y="15240"/>
                  </a:moveTo>
                  <a:lnTo>
                    <a:pt x="1280160" y="15240"/>
                  </a:lnTo>
                </a:path>
                <a:path w="3025140" h="99060">
                  <a:moveTo>
                    <a:pt x="1341120" y="15240"/>
                  </a:moveTo>
                  <a:lnTo>
                    <a:pt x="1356359" y="15240"/>
                  </a:lnTo>
                </a:path>
                <a:path w="3025140" h="99060">
                  <a:moveTo>
                    <a:pt x="1371600" y="15240"/>
                  </a:moveTo>
                  <a:lnTo>
                    <a:pt x="1386839" y="15240"/>
                  </a:lnTo>
                </a:path>
                <a:path w="3025140" h="99060">
                  <a:moveTo>
                    <a:pt x="1424939" y="15240"/>
                  </a:moveTo>
                  <a:lnTo>
                    <a:pt x="1440179" y="15240"/>
                  </a:lnTo>
                </a:path>
                <a:path w="3025140" h="99060">
                  <a:moveTo>
                    <a:pt x="1082039" y="22860"/>
                  </a:moveTo>
                  <a:lnTo>
                    <a:pt x="1089660" y="22860"/>
                  </a:lnTo>
                </a:path>
                <a:path w="3025140" h="99060">
                  <a:moveTo>
                    <a:pt x="1158239" y="22860"/>
                  </a:moveTo>
                  <a:lnTo>
                    <a:pt x="1165860" y="22860"/>
                  </a:lnTo>
                </a:path>
                <a:path w="3025140" h="99060">
                  <a:moveTo>
                    <a:pt x="1249679" y="22860"/>
                  </a:moveTo>
                  <a:lnTo>
                    <a:pt x="1257300" y="22860"/>
                  </a:lnTo>
                </a:path>
                <a:path w="3025140" h="99060">
                  <a:moveTo>
                    <a:pt x="1264919" y="22860"/>
                  </a:moveTo>
                  <a:lnTo>
                    <a:pt x="1272539" y="22860"/>
                  </a:lnTo>
                </a:path>
                <a:path w="3025140" h="99060">
                  <a:moveTo>
                    <a:pt x="1363979" y="22860"/>
                  </a:moveTo>
                  <a:lnTo>
                    <a:pt x="1371600" y="22860"/>
                  </a:lnTo>
                </a:path>
                <a:path w="3025140" h="99060">
                  <a:moveTo>
                    <a:pt x="1440179" y="22860"/>
                  </a:moveTo>
                  <a:lnTo>
                    <a:pt x="1447800" y="22860"/>
                  </a:lnTo>
                </a:path>
                <a:path w="3025140" h="99060">
                  <a:moveTo>
                    <a:pt x="1074419" y="30480"/>
                  </a:moveTo>
                  <a:lnTo>
                    <a:pt x="1082039" y="30480"/>
                  </a:lnTo>
                </a:path>
                <a:path w="3025140" h="99060">
                  <a:moveTo>
                    <a:pt x="1158239" y="30480"/>
                  </a:moveTo>
                  <a:lnTo>
                    <a:pt x="1173479" y="30480"/>
                  </a:lnTo>
                </a:path>
                <a:path w="3025140" h="99060">
                  <a:moveTo>
                    <a:pt x="1257300" y="30480"/>
                  </a:moveTo>
                  <a:lnTo>
                    <a:pt x="1264920" y="30480"/>
                  </a:lnTo>
                </a:path>
                <a:path w="3025140" h="99060">
                  <a:moveTo>
                    <a:pt x="1356359" y="30480"/>
                  </a:moveTo>
                  <a:lnTo>
                    <a:pt x="1371599" y="30480"/>
                  </a:lnTo>
                </a:path>
                <a:path w="3025140" h="99060">
                  <a:moveTo>
                    <a:pt x="1447800" y="30480"/>
                  </a:moveTo>
                  <a:lnTo>
                    <a:pt x="1455420" y="30480"/>
                  </a:lnTo>
                </a:path>
                <a:path w="3025140" h="99060">
                  <a:moveTo>
                    <a:pt x="1059180" y="38100"/>
                  </a:moveTo>
                  <a:lnTo>
                    <a:pt x="1082040" y="38100"/>
                  </a:lnTo>
                </a:path>
                <a:path w="3025140" h="99060">
                  <a:moveTo>
                    <a:pt x="1158239" y="38100"/>
                  </a:moveTo>
                  <a:lnTo>
                    <a:pt x="1165860" y="38100"/>
                  </a:lnTo>
                </a:path>
                <a:path w="3025140" h="99060">
                  <a:moveTo>
                    <a:pt x="1173479" y="38100"/>
                  </a:moveTo>
                  <a:lnTo>
                    <a:pt x="1181100" y="38100"/>
                  </a:lnTo>
                </a:path>
                <a:path w="3025140" h="99060">
                  <a:moveTo>
                    <a:pt x="1249679" y="38100"/>
                  </a:moveTo>
                  <a:lnTo>
                    <a:pt x="1257300" y="38100"/>
                  </a:lnTo>
                </a:path>
                <a:path w="3025140" h="99060">
                  <a:moveTo>
                    <a:pt x="1264919" y="38100"/>
                  </a:moveTo>
                  <a:lnTo>
                    <a:pt x="1272539" y="38100"/>
                  </a:lnTo>
                </a:path>
                <a:path w="3025140" h="99060">
                  <a:moveTo>
                    <a:pt x="1348739" y="38100"/>
                  </a:moveTo>
                  <a:lnTo>
                    <a:pt x="1356360" y="38100"/>
                  </a:lnTo>
                </a:path>
                <a:path w="3025140" h="99060">
                  <a:moveTo>
                    <a:pt x="1363979" y="38100"/>
                  </a:moveTo>
                  <a:lnTo>
                    <a:pt x="1371600" y="38100"/>
                  </a:lnTo>
                </a:path>
                <a:path w="3025140" h="99060">
                  <a:moveTo>
                    <a:pt x="1447800" y="38100"/>
                  </a:moveTo>
                  <a:lnTo>
                    <a:pt x="1463039" y="38100"/>
                  </a:lnTo>
                </a:path>
                <a:path w="3025140" h="99060">
                  <a:moveTo>
                    <a:pt x="1059180" y="45720"/>
                  </a:moveTo>
                  <a:lnTo>
                    <a:pt x="1082040" y="45720"/>
                  </a:lnTo>
                </a:path>
                <a:path w="3025140" h="99060">
                  <a:moveTo>
                    <a:pt x="1158239" y="45720"/>
                  </a:moveTo>
                  <a:lnTo>
                    <a:pt x="1165860" y="45720"/>
                  </a:lnTo>
                </a:path>
                <a:path w="3025140" h="99060">
                  <a:moveTo>
                    <a:pt x="1173479" y="45720"/>
                  </a:moveTo>
                  <a:lnTo>
                    <a:pt x="1181100" y="45720"/>
                  </a:lnTo>
                </a:path>
                <a:path w="3025140" h="99060">
                  <a:moveTo>
                    <a:pt x="1249679" y="45720"/>
                  </a:moveTo>
                  <a:lnTo>
                    <a:pt x="1257300" y="45720"/>
                  </a:lnTo>
                </a:path>
                <a:path w="3025140" h="99060">
                  <a:moveTo>
                    <a:pt x="1264919" y="45720"/>
                  </a:moveTo>
                  <a:lnTo>
                    <a:pt x="1272539" y="45720"/>
                  </a:lnTo>
                </a:path>
                <a:path w="3025140" h="99060">
                  <a:moveTo>
                    <a:pt x="1348739" y="45720"/>
                  </a:moveTo>
                  <a:lnTo>
                    <a:pt x="1356360" y="45720"/>
                  </a:lnTo>
                </a:path>
                <a:path w="3025140" h="99060">
                  <a:moveTo>
                    <a:pt x="1363979" y="45720"/>
                  </a:moveTo>
                  <a:lnTo>
                    <a:pt x="1371600" y="45720"/>
                  </a:lnTo>
                </a:path>
                <a:path w="3025140" h="99060">
                  <a:moveTo>
                    <a:pt x="1447800" y="45720"/>
                  </a:moveTo>
                  <a:lnTo>
                    <a:pt x="1463039" y="45720"/>
                  </a:lnTo>
                </a:path>
                <a:path w="3025140" h="99060">
                  <a:moveTo>
                    <a:pt x="1059180" y="53340"/>
                  </a:moveTo>
                  <a:lnTo>
                    <a:pt x="1074420" y="53340"/>
                  </a:lnTo>
                </a:path>
                <a:path w="3025140" h="99060">
                  <a:moveTo>
                    <a:pt x="1150619" y="53340"/>
                  </a:moveTo>
                  <a:lnTo>
                    <a:pt x="1158239" y="53340"/>
                  </a:lnTo>
                </a:path>
                <a:path w="3025140" h="99060">
                  <a:moveTo>
                    <a:pt x="1173479" y="53340"/>
                  </a:moveTo>
                  <a:lnTo>
                    <a:pt x="1181100" y="53340"/>
                  </a:lnTo>
                </a:path>
                <a:path w="3025140" h="99060">
                  <a:moveTo>
                    <a:pt x="1249679" y="53340"/>
                  </a:moveTo>
                  <a:lnTo>
                    <a:pt x="1257300" y="53340"/>
                  </a:lnTo>
                </a:path>
                <a:path w="3025140" h="99060">
                  <a:moveTo>
                    <a:pt x="1264919" y="53340"/>
                  </a:moveTo>
                  <a:lnTo>
                    <a:pt x="1272539" y="53340"/>
                  </a:lnTo>
                </a:path>
                <a:path w="3025140" h="99060">
                  <a:moveTo>
                    <a:pt x="1348739" y="53340"/>
                  </a:moveTo>
                  <a:lnTo>
                    <a:pt x="1356360" y="53340"/>
                  </a:lnTo>
                </a:path>
                <a:path w="3025140" h="99060">
                  <a:moveTo>
                    <a:pt x="1371600" y="53340"/>
                  </a:moveTo>
                  <a:lnTo>
                    <a:pt x="1379220" y="53340"/>
                  </a:lnTo>
                </a:path>
                <a:path w="3025140" h="99060">
                  <a:moveTo>
                    <a:pt x="1455419" y="53340"/>
                  </a:moveTo>
                  <a:lnTo>
                    <a:pt x="1463039" y="53340"/>
                  </a:lnTo>
                </a:path>
                <a:path w="3025140" h="99060">
                  <a:moveTo>
                    <a:pt x="1059180" y="60960"/>
                  </a:moveTo>
                  <a:lnTo>
                    <a:pt x="1074420" y="60960"/>
                  </a:lnTo>
                </a:path>
                <a:path w="3025140" h="99060">
                  <a:moveTo>
                    <a:pt x="1150619" y="60960"/>
                  </a:moveTo>
                  <a:lnTo>
                    <a:pt x="1158239" y="60960"/>
                  </a:lnTo>
                </a:path>
                <a:path w="3025140" h="99060">
                  <a:moveTo>
                    <a:pt x="1173479" y="60960"/>
                  </a:moveTo>
                  <a:lnTo>
                    <a:pt x="1181100" y="60960"/>
                  </a:lnTo>
                </a:path>
                <a:path w="3025140" h="99060">
                  <a:moveTo>
                    <a:pt x="1249679" y="60960"/>
                  </a:moveTo>
                  <a:lnTo>
                    <a:pt x="1257300" y="60960"/>
                  </a:lnTo>
                </a:path>
                <a:path w="3025140" h="99060">
                  <a:moveTo>
                    <a:pt x="1264919" y="60960"/>
                  </a:moveTo>
                  <a:lnTo>
                    <a:pt x="1272539" y="60960"/>
                  </a:lnTo>
                </a:path>
                <a:path w="3025140" h="99060">
                  <a:moveTo>
                    <a:pt x="1348739" y="60960"/>
                  </a:moveTo>
                  <a:lnTo>
                    <a:pt x="1356360" y="60960"/>
                  </a:lnTo>
                </a:path>
                <a:path w="3025140" h="99060">
                  <a:moveTo>
                    <a:pt x="1371600" y="60960"/>
                  </a:moveTo>
                  <a:lnTo>
                    <a:pt x="1379220" y="60960"/>
                  </a:lnTo>
                </a:path>
                <a:path w="3025140" h="99060">
                  <a:moveTo>
                    <a:pt x="1455419" y="60960"/>
                  </a:moveTo>
                  <a:lnTo>
                    <a:pt x="1463039" y="60960"/>
                  </a:lnTo>
                </a:path>
                <a:path w="3025140" h="99060">
                  <a:moveTo>
                    <a:pt x="1059180" y="68580"/>
                  </a:moveTo>
                  <a:lnTo>
                    <a:pt x="1074420" y="68580"/>
                  </a:lnTo>
                </a:path>
                <a:path w="3025140" h="99060">
                  <a:moveTo>
                    <a:pt x="1150619" y="68580"/>
                  </a:moveTo>
                  <a:lnTo>
                    <a:pt x="1158239" y="68580"/>
                  </a:lnTo>
                </a:path>
                <a:path w="3025140" h="99060">
                  <a:moveTo>
                    <a:pt x="1173479" y="68580"/>
                  </a:moveTo>
                  <a:lnTo>
                    <a:pt x="1181100" y="68580"/>
                  </a:lnTo>
                </a:path>
                <a:path w="3025140" h="99060">
                  <a:moveTo>
                    <a:pt x="1242059" y="68580"/>
                  </a:moveTo>
                  <a:lnTo>
                    <a:pt x="1249679" y="68580"/>
                  </a:lnTo>
                </a:path>
                <a:path w="3025140" h="99060">
                  <a:moveTo>
                    <a:pt x="1272539" y="68580"/>
                  </a:moveTo>
                  <a:lnTo>
                    <a:pt x="1280160" y="68580"/>
                  </a:lnTo>
                </a:path>
                <a:path w="3025140" h="99060">
                  <a:moveTo>
                    <a:pt x="1348739" y="68580"/>
                  </a:moveTo>
                  <a:lnTo>
                    <a:pt x="1356360" y="68580"/>
                  </a:lnTo>
                </a:path>
                <a:path w="3025140" h="99060">
                  <a:moveTo>
                    <a:pt x="1371600" y="68580"/>
                  </a:moveTo>
                  <a:lnTo>
                    <a:pt x="1379220" y="68580"/>
                  </a:lnTo>
                </a:path>
                <a:path w="3025140" h="99060">
                  <a:moveTo>
                    <a:pt x="1455419" y="68580"/>
                  </a:moveTo>
                  <a:lnTo>
                    <a:pt x="1463039" y="68580"/>
                  </a:lnTo>
                </a:path>
                <a:path w="3025140" h="99060">
                  <a:moveTo>
                    <a:pt x="914400" y="0"/>
                  </a:moveTo>
                  <a:lnTo>
                    <a:pt x="922020" y="0"/>
                  </a:lnTo>
                </a:path>
                <a:path w="3025140" h="99060">
                  <a:moveTo>
                    <a:pt x="914400" y="7620"/>
                  </a:moveTo>
                  <a:lnTo>
                    <a:pt x="922020" y="7620"/>
                  </a:lnTo>
                </a:path>
                <a:path w="3025140" h="99060">
                  <a:moveTo>
                    <a:pt x="914400" y="15240"/>
                  </a:moveTo>
                  <a:lnTo>
                    <a:pt x="922020" y="15240"/>
                  </a:lnTo>
                </a:path>
                <a:path w="3025140" h="99060">
                  <a:moveTo>
                    <a:pt x="914400" y="22860"/>
                  </a:moveTo>
                  <a:lnTo>
                    <a:pt x="922020" y="22860"/>
                  </a:lnTo>
                </a:path>
                <a:path w="3025140" h="99060">
                  <a:moveTo>
                    <a:pt x="914400" y="30480"/>
                  </a:moveTo>
                  <a:lnTo>
                    <a:pt x="922020" y="30480"/>
                  </a:lnTo>
                </a:path>
                <a:path w="3025140" h="99060">
                  <a:moveTo>
                    <a:pt x="914400" y="38100"/>
                  </a:moveTo>
                  <a:lnTo>
                    <a:pt x="922020" y="38100"/>
                  </a:lnTo>
                </a:path>
                <a:path w="3025140" h="99060">
                  <a:moveTo>
                    <a:pt x="914400" y="45720"/>
                  </a:moveTo>
                  <a:lnTo>
                    <a:pt x="922020" y="45720"/>
                  </a:lnTo>
                </a:path>
                <a:path w="3025140" h="99060">
                  <a:moveTo>
                    <a:pt x="914400" y="53340"/>
                  </a:moveTo>
                  <a:lnTo>
                    <a:pt x="922020" y="53340"/>
                  </a:lnTo>
                </a:path>
                <a:path w="3025140" h="99060">
                  <a:moveTo>
                    <a:pt x="914400" y="60960"/>
                  </a:moveTo>
                  <a:lnTo>
                    <a:pt x="922020" y="60960"/>
                  </a:lnTo>
                </a:path>
                <a:path w="3025140" h="99060">
                  <a:moveTo>
                    <a:pt x="914400" y="68580"/>
                  </a:moveTo>
                  <a:lnTo>
                    <a:pt x="922020" y="68580"/>
                  </a:lnTo>
                </a:path>
                <a:path w="3025140" h="99060">
                  <a:moveTo>
                    <a:pt x="739139" y="76200"/>
                  </a:moveTo>
                  <a:lnTo>
                    <a:pt x="1074420" y="76200"/>
                  </a:lnTo>
                </a:path>
                <a:path w="3025140" h="99060">
                  <a:moveTo>
                    <a:pt x="1150619" y="76200"/>
                  </a:moveTo>
                  <a:lnTo>
                    <a:pt x="1158239" y="76200"/>
                  </a:lnTo>
                </a:path>
                <a:path w="3025140" h="99060">
                  <a:moveTo>
                    <a:pt x="1173479" y="76200"/>
                  </a:moveTo>
                  <a:lnTo>
                    <a:pt x="1181100" y="76200"/>
                  </a:lnTo>
                </a:path>
                <a:path w="3025140" h="99060">
                  <a:moveTo>
                    <a:pt x="1242059" y="76200"/>
                  </a:moveTo>
                  <a:lnTo>
                    <a:pt x="1249679" y="76200"/>
                  </a:lnTo>
                </a:path>
                <a:path w="3025140" h="99060">
                  <a:moveTo>
                    <a:pt x="1272539" y="76200"/>
                  </a:moveTo>
                  <a:lnTo>
                    <a:pt x="1280160" y="76200"/>
                  </a:lnTo>
                </a:path>
                <a:path w="3025140" h="99060">
                  <a:moveTo>
                    <a:pt x="1348739" y="76200"/>
                  </a:moveTo>
                  <a:lnTo>
                    <a:pt x="1356360" y="76200"/>
                  </a:lnTo>
                </a:path>
                <a:path w="3025140" h="99060">
                  <a:moveTo>
                    <a:pt x="1371600" y="76200"/>
                  </a:moveTo>
                  <a:lnTo>
                    <a:pt x="1379220" y="76200"/>
                  </a:lnTo>
                </a:path>
                <a:path w="3025140" h="99060">
                  <a:moveTo>
                    <a:pt x="1455420" y="76200"/>
                  </a:moveTo>
                  <a:lnTo>
                    <a:pt x="1798320" y="76200"/>
                  </a:lnTo>
                </a:path>
                <a:path w="3025140" h="99060">
                  <a:moveTo>
                    <a:pt x="2727960" y="76200"/>
                  </a:moveTo>
                  <a:lnTo>
                    <a:pt x="2735580" y="76200"/>
                  </a:lnTo>
                </a:path>
                <a:path w="3025140" h="99060">
                  <a:moveTo>
                    <a:pt x="0" y="83820"/>
                  </a:moveTo>
                  <a:lnTo>
                    <a:pt x="7619" y="83820"/>
                  </a:lnTo>
                </a:path>
                <a:path w="3025140" h="99060">
                  <a:moveTo>
                    <a:pt x="434340" y="83820"/>
                  </a:moveTo>
                  <a:lnTo>
                    <a:pt x="441959" y="83820"/>
                  </a:lnTo>
                </a:path>
                <a:path w="3025140" h="99060">
                  <a:moveTo>
                    <a:pt x="464819" y="83820"/>
                  </a:moveTo>
                  <a:lnTo>
                    <a:pt x="472439" y="83820"/>
                  </a:lnTo>
                </a:path>
                <a:path w="3025140" h="99060">
                  <a:moveTo>
                    <a:pt x="533400" y="83820"/>
                  </a:moveTo>
                  <a:lnTo>
                    <a:pt x="541019" y="83820"/>
                  </a:lnTo>
                </a:path>
                <a:path w="3025140" h="99060">
                  <a:moveTo>
                    <a:pt x="556260" y="83820"/>
                  </a:moveTo>
                  <a:lnTo>
                    <a:pt x="571500" y="83820"/>
                  </a:lnTo>
                </a:path>
                <a:path w="3025140" h="99060">
                  <a:moveTo>
                    <a:pt x="632460" y="83820"/>
                  </a:moveTo>
                  <a:lnTo>
                    <a:pt x="640079" y="83820"/>
                  </a:lnTo>
                </a:path>
                <a:path w="3025140" h="99060">
                  <a:moveTo>
                    <a:pt x="655319" y="83820"/>
                  </a:moveTo>
                  <a:lnTo>
                    <a:pt x="662939" y="83820"/>
                  </a:lnTo>
                </a:path>
                <a:path w="3025140" h="99060">
                  <a:moveTo>
                    <a:pt x="914400" y="83820"/>
                  </a:moveTo>
                  <a:lnTo>
                    <a:pt x="922020" y="83820"/>
                  </a:lnTo>
                </a:path>
                <a:path w="3025140" h="99060">
                  <a:moveTo>
                    <a:pt x="1150619" y="83820"/>
                  </a:moveTo>
                  <a:lnTo>
                    <a:pt x="1158239" y="83820"/>
                  </a:lnTo>
                </a:path>
                <a:path w="3025140" h="99060">
                  <a:moveTo>
                    <a:pt x="1173479" y="83820"/>
                  </a:moveTo>
                  <a:lnTo>
                    <a:pt x="1181100" y="83820"/>
                  </a:lnTo>
                </a:path>
                <a:path w="3025140" h="99060">
                  <a:moveTo>
                    <a:pt x="1249679" y="83820"/>
                  </a:moveTo>
                  <a:lnTo>
                    <a:pt x="1257300" y="83820"/>
                  </a:lnTo>
                </a:path>
                <a:path w="3025140" h="99060">
                  <a:moveTo>
                    <a:pt x="1264919" y="83820"/>
                  </a:moveTo>
                  <a:lnTo>
                    <a:pt x="1272539" y="83820"/>
                  </a:lnTo>
                </a:path>
                <a:path w="3025140" h="99060">
                  <a:moveTo>
                    <a:pt x="1348739" y="83820"/>
                  </a:moveTo>
                  <a:lnTo>
                    <a:pt x="1356360" y="83820"/>
                  </a:lnTo>
                </a:path>
                <a:path w="3025140" h="99060">
                  <a:moveTo>
                    <a:pt x="1371600" y="83820"/>
                  </a:moveTo>
                  <a:lnTo>
                    <a:pt x="1379220" y="83820"/>
                  </a:lnTo>
                </a:path>
                <a:path w="3025140" h="99060">
                  <a:moveTo>
                    <a:pt x="1790700" y="83820"/>
                  </a:moveTo>
                  <a:lnTo>
                    <a:pt x="1798320" y="83820"/>
                  </a:lnTo>
                </a:path>
                <a:path w="3025140" h="99060">
                  <a:moveTo>
                    <a:pt x="2727960" y="83820"/>
                  </a:moveTo>
                  <a:lnTo>
                    <a:pt x="2735580" y="83820"/>
                  </a:lnTo>
                </a:path>
                <a:path w="3025140" h="99060">
                  <a:moveTo>
                    <a:pt x="0" y="91440"/>
                  </a:moveTo>
                  <a:lnTo>
                    <a:pt x="7619" y="91440"/>
                  </a:lnTo>
                </a:path>
                <a:path w="3025140" h="99060">
                  <a:moveTo>
                    <a:pt x="441959" y="91440"/>
                  </a:moveTo>
                  <a:lnTo>
                    <a:pt x="449579" y="91440"/>
                  </a:lnTo>
                </a:path>
                <a:path w="3025140" h="99060">
                  <a:moveTo>
                    <a:pt x="457200" y="91440"/>
                  </a:moveTo>
                  <a:lnTo>
                    <a:pt x="464819" y="91440"/>
                  </a:lnTo>
                </a:path>
                <a:path w="3025140" h="99060">
                  <a:moveTo>
                    <a:pt x="533400" y="91440"/>
                  </a:moveTo>
                  <a:lnTo>
                    <a:pt x="541019" y="91440"/>
                  </a:lnTo>
                </a:path>
                <a:path w="3025140" h="99060">
                  <a:moveTo>
                    <a:pt x="556260" y="91440"/>
                  </a:moveTo>
                  <a:lnTo>
                    <a:pt x="571500" y="91440"/>
                  </a:lnTo>
                </a:path>
                <a:path w="3025140" h="99060">
                  <a:moveTo>
                    <a:pt x="640079" y="91440"/>
                  </a:moveTo>
                  <a:lnTo>
                    <a:pt x="647699" y="91440"/>
                  </a:lnTo>
                </a:path>
                <a:path w="3025140" h="99060">
                  <a:moveTo>
                    <a:pt x="655319" y="91440"/>
                  </a:moveTo>
                  <a:lnTo>
                    <a:pt x="662939" y="91440"/>
                  </a:lnTo>
                </a:path>
                <a:path w="3025140" h="99060">
                  <a:moveTo>
                    <a:pt x="914400" y="91440"/>
                  </a:moveTo>
                  <a:lnTo>
                    <a:pt x="922020" y="91440"/>
                  </a:lnTo>
                </a:path>
                <a:path w="3025140" h="99060">
                  <a:moveTo>
                    <a:pt x="1150619" y="91440"/>
                  </a:moveTo>
                  <a:lnTo>
                    <a:pt x="1158239" y="91440"/>
                  </a:lnTo>
                </a:path>
                <a:path w="3025140" h="99060">
                  <a:moveTo>
                    <a:pt x="1173479" y="91440"/>
                  </a:moveTo>
                  <a:lnTo>
                    <a:pt x="1181100" y="91440"/>
                  </a:lnTo>
                </a:path>
                <a:path w="3025140" h="99060">
                  <a:moveTo>
                    <a:pt x="1249679" y="91440"/>
                  </a:moveTo>
                  <a:lnTo>
                    <a:pt x="1257300" y="91440"/>
                  </a:lnTo>
                </a:path>
                <a:path w="3025140" h="99060">
                  <a:moveTo>
                    <a:pt x="1264919" y="91440"/>
                  </a:moveTo>
                  <a:lnTo>
                    <a:pt x="1272539" y="91440"/>
                  </a:lnTo>
                </a:path>
                <a:path w="3025140" h="99060">
                  <a:moveTo>
                    <a:pt x="1348739" y="91440"/>
                  </a:moveTo>
                  <a:lnTo>
                    <a:pt x="1356360" y="91440"/>
                  </a:lnTo>
                </a:path>
                <a:path w="3025140" h="99060">
                  <a:moveTo>
                    <a:pt x="1371600" y="91440"/>
                  </a:moveTo>
                  <a:lnTo>
                    <a:pt x="1379220" y="91440"/>
                  </a:lnTo>
                </a:path>
                <a:path w="3025140" h="99060">
                  <a:moveTo>
                    <a:pt x="1790700" y="91440"/>
                  </a:moveTo>
                  <a:lnTo>
                    <a:pt x="1798320" y="91440"/>
                  </a:lnTo>
                </a:path>
                <a:path w="3025140" h="99060">
                  <a:moveTo>
                    <a:pt x="2727960" y="91440"/>
                  </a:moveTo>
                  <a:lnTo>
                    <a:pt x="3025140" y="91440"/>
                  </a:lnTo>
                </a:path>
                <a:path w="3025140" h="99060">
                  <a:moveTo>
                    <a:pt x="0" y="99060"/>
                  </a:moveTo>
                  <a:lnTo>
                    <a:pt x="7619" y="99060"/>
                  </a:lnTo>
                </a:path>
                <a:path w="3025140" h="99060">
                  <a:moveTo>
                    <a:pt x="441959" y="99060"/>
                  </a:moveTo>
                  <a:lnTo>
                    <a:pt x="449579" y="99060"/>
                  </a:lnTo>
                </a:path>
                <a:path w="3025140" h="99060">
                  <a:moveTo>
                    <a:pt x="457200" y="99060"/>
                  </a:moveTo>
                  <a:lnTo>
                    <a:pt x="464819" y="99060"/>
                  </a:lnTo>
                </a:path>
                <a:path w="3025140" h="99060">
                  <a:moveTo>
                    <a:pt x="541019" y="99060"/>
                  </a:moveTo>
                  <a:lnTo>
                    <a:pt x="556260" y="99060"/>
                  </a:lnTo>
                </a:path>
                <a:path w="3025140" h="99060">
                  <a:moveTo>
                    <a:pt x="640079" y="99060"/>
                  </a:moveTo>
                  <a:lnTo>
                    <a:pt x="647699" y="99060"/>
                  </a:lnTo>
                </a:path>
                <a:path w="3025140" h="99060">
                  <a:moveTo>
                    <a:pt x="655319" y="99060"/>
                  </a:moveTo>
                  <a:lnTo>
                    <a:pt x="662939" y="99060"/>
                  </a:lnTo>
                </a:path>
                <a:path w="3025140" h="99060">
                  <a:moveTo>
                    <a:pt x="914400" y="99060"/>
                  </a:moveTo>
                  <a:lnTo>
                    <a:pt x="922020" y="99060"/>
                  </a:lnTo>
                </a:path>
                <a:path w="3025140" h="99060">
                  <a:moveTo>
                    <a:pt x="1158239" y="99060"/>
                  </a:moveTo>
                  <a:lnTo>
                    <a:pt x="1173479" y="99060"/>
                  </a:lnTo>
                </a:path>
                <a:path w="3025140" h="99060">
                  <a:moveTo>
                    <a:pt x="1249679" y="99060"/>
                  </a:moveTo>
                  <a:lnTo>
                    <a:pt x="1257300" y="99060"/>
                  </a:lnTo>
                </a:path>
                <a:path w="3025140" h="99060">
                  <a:moveTo>
                    <a:pt x="1264919" y="99060"/>
                  </a:moveTo>
                  <a:lnTo>
                    <a:pt x="1272539" y="99060"/>
                  </a:lnTo>
                </a:path>
                <a:path w="3025140" h="99060">
                  <a:moveTo>
                    <a:pt x="1356359" y="99060"/>
                  </a:moveTo>
                  <a:lnTo>
                    <a:pt x="1371599" y="9906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670810" y="6301734"/>
              <a:ext cx="937260" cy="236220"/>
            </a:xfrm>
            <a:custGeom>
              <a:avLst/>
              <a:gdLst/>
              <a:ahLst/>
              <a:cxnLst/>
              <a:rect l="l" t="t" r="r" b="b"/>
              <a:pathLst>
                <a:path w="937260" h="236220">
                  <a:moveTo>
                    <a:pt x="0" y="0"/>
                  </a:moveTo>
                  <a:lnTo>
                    <a:pt x="0" y="236220"/>
                  </a:lnTo>
                </a:path>
                <a:path w="937260" h="236220">
                  <a:moveTo>
                    <a:pt x="937260" y="0"/>
                  </a:moveTo>
                  <a:lnTo>
                    <a:pt x="937260" y="23622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876300" y="6305544"/>
              <a:ext cx="3025140" cy="30480"/>
            </a:xfrm>
            <a:custGeom>
              <a:avLst/>
              <a:gdLst/>
              <a:ahLst/>
              <a:cxnLst/>
              <a:rect l="l" t="t" r="r" b="b"/>
              <a:pathLst>
                <a:path w="3025140" h="30479">
                  <a:moveTo>
                    <a:pt x="3017519" y="0"/>
                  </a:moveTo>
                  <a:lnTo>
                    <a:pt x="3025140" y="0"/>
                  </a:lnTo>
                </a:path>
                <a:path w="3025140" h="30479">
                  <a:moveTo>
                    <a:pt x="0" y="7620"/>
                  </a:moveTo>
                  <a:lnTo>
                    <a:pt x="7619" y="7620"/>
                  </a:lnTo>
                </a:path>
                <a:path w="3025140" h="30479">
                  <a:moveTo>
                    <a:pt x="449579" y="7620"/>
                  </a:moveTo>
                  <a:lnTo>
                    <a:pt x="457199" y="7620"/>
                  </a:lnTo>
                </a:path>
                <a:path w="3025140" h="30479">
                  <a:moveTo>
                    <a:pt x="541019" y="7620"/>
                  </a:moveTo>
                  <a:lnTo>
                    <a:pt x="556260" y="7620"/>
                  </a:lnTo>
                </a:path>
                <a:path w="3025140" h="30479">
                  <a:moveTo>
                    <a:pt x="647700" y="7620"/>
                  </a:moveTo>
                  <a:lnTo>
                    <a:pt x="655319" y="7620"/>
                  </a:lnTo>
                </a:path>
                <a:path w="3025140" h="30479">
                  <a:moveTo>
                    <a:pt x="914400" y="7620"/>
                  </a:moveTo>
                  <a:lnTo>
                    <a:pt x="922020" y="7620"/>
                  </a:lnTo>
                </a:path>
                <a:path w="3025140" h="30479">
                  <a:moveTo>
                    <a:pt x="1158239" y="7620"/>
                  </a:moveTo>
                  <a:lnTo>
                    <a:pt x="1173479" y="7620"/>
                  </a:lnTo>
                </a:path>
                <a:path w="3025140" h="30479">
                  <a:moveTo>
                    <a:pt x="1257300" y="7620"/>
                  </a:moveTo>
                  <a:lnTo>
                    <a:pt x="1264920" y="7620"/>
                  </a:lnTo>
                </a:path>
                <a:path w="3025140" h="30479">
                  <a:moveTo>
                    <a:pt x="1356359" y="7620"/>
                  </a:moveTo>
                  <a:lnTo>
                    <a:pt x="1371599" y="7620"/>
                  </a:lnTo>
                </a:path>
                <a:path w="3025140" h="30479">
                  <a:moveTo>
                    <a:pt x="3017519" y="7620"/>
                  </a:moveTo>
                  <a:lnTo>
                    <a:pt x="3025140" y="7620"/>
                  </a:lnTo>
                </a:path>
                <a:path w="3025140" h="30479">
                  <a:moveTo>
                    <a:pt x="0" y="15239"/>
                  </a:moveTo>
                  <a:lnTo>
                    <a:pt x="7619" y="15239"/>
                  </a:lnTo>
                </a:path>
                <a:path w="3025140" h="30479">
                  <a:moveTo>
                    <a:pt x="914400" y="15239"/>
                  </a:moveTo>
                  <a:lnTo>
                    <a:pt x="922020" y="15239"/>
                  </a:lnTo>
                </a:path>
                <a:path w="3025140" h="30479">
                  <a:moveTo>
                    <a:pt x="3017519" y="15239"/>
                  </a:moveTo>
                  <a:lnTo>
                    <a:pt x="3025140" y="15239"/>
                  </a:lnTo>
                </a:path>
                <a:path w="3025140" h="30479">
                  <a:moveTo>
                    <a:pt x="0" y="22860"/>
                  </a:moveTo>
                  <a:lnTo>
                    <a:pt x="7619" y="22860"/>
                  </a:lnTo>
                </a:path>
                <a:path w="3025140" h="30479">
                  <a:moveTo>
                    <a:pt x="914400" y="22860"/>
                  </a:moveTo>
                  <a:lnTo>
                    <a:pt x="922020" y="22860"/>
                  </a:lnTo>
                </a:path>
                <a:path w="3025140" h="30479">
                  <a:moveTo>
                    <a:pt x="3017519" y="22860"/>
                  </a:moveTo>
                  <a:lnTo>
                    <a:pt x="3025140" y="22860"/>
                  </a:lnTo>
                </a:path>
                <a:path w="3025140" h="30479">
                  <a:moveTo>
                    <a:pt x="0" y="30480"/>
                  </a:moveTo>
                  <a:lnTo>
                    <a:pt x="7619" y="30480"/>
                  </a:lnTo>
                </a:path>
                <a:path w="3025140" h="30479">
                  <a:moveTo>
                    <a:pt x="914400" y="30480"/>
                  </a:moveTo>
                  <a:lnTo>
                    <a:pt x="922020" y="3048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093719" y="6332214"/>
              <a:ext cx="76200" cy="15239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876300" y="6336024"/>
              <a:ext cx="3025140" cy="38100"/>
            </a:xfrm>
            <a:custGeom>
              <a:avLst/>
              <a:gdLst/>
              <a:ahLst/>
              <a:cxnLst/>
              <a:rect l="l" t="t" r="r" b="b"/>
              <a:pathLst>
                <a:path w="3025140" h="38100">
                  <a:moveTo>
                    <a:pt x="3017519" y="0"/>
                  </a:moveTo>
                  <a:lnTo>
                    <a:pt x="3025140" y="0"/>
                  </a:lnTo>
                </a:path>
                <a:path w="3025140" h="38100">
                  <a:moveTo>
                    <a:pt x="0" y="7619"/>
                  </a:moveTo>
                  <a:lnTo>
                    <a:pt x="7619" y="7619"/>
                  </a:lnTo>
                </a:path>
                <a:path w="3025140" h="38100">
                  <a:moveTo>
                    <a:pt x="914400" y="7619"/>
                  </a:moveTo>
                  <a:lnTo>
                    <a:pt x="922020" y="7619"/>
                  </a:lnTo>
                </a:path>
                <a:path w="3025140" h="38100">
                  <a:moveTo>
                    <a:pt x="3017519" y="7619"/>
                  </a:moveTo>
                  <a:lnTo>
                    <a:pt x="3025140" y="7619"/>
                  </a:lnTo>
                </a:path>
                <a:path w="3025140" h="38100">
                  <a:moveTo>
                    <a:pt x="0" y="15239"/>
                  </a:moveTo>
                  <a:lnTo>
                    <a:pt x="7619" y="15239"/>
                  </a:lnTo>
                </a:path>
                <a:path w="3025140" h="38100">
                  <a:moveTo>
                    <a:pt x="914400" y="15239"/>
                  </a:moveTo>
                  <a:lnTo>
                    <a:pt x="922020" y="15239"/>
                  </a:lnTo>
                </a:path>
                <a:path w="3025140" h="38100">
                  <a:moveTo>
                    <a:pt x="3017519" y="15239"/>
                  </a:moveTo>
                  <a:lnTo>
                    <a:pt x="3025140" y="15239"/>
                  </a:lnTo>
                </a:path>
                <a:path w="3025140" h="38100">
                  <a:moveTo>
                    <a:pt x="0" y="22859"/>
                  </a:moveTo>
                  <a:lnTo>
                    <a:pt x="7619" y="22859"/>
                  </a:lnTo>
                </a:path>
                <a:path w="3025140" h="38100">
                  <a:moveTo>
                    <a:pt x="914400" y="22859"/>
                  </a:moveTo>
                  <a:lnTo>
                    <a:pt x="922020" y="22859"/>
                  </a:lnTo>
                </a:path>
                <a:path w="3025140" h="38100">
                  <a:moveTo>
                    <a:pt x="3017519" y="22859"/>
                  </a:moveTo>
                  <a:lnTo>
                    <a:pt x="3025140" y="22859"/>
                  </a:lnTo>
                </a:path>
                <a:path w="3025140" h="38100">
                  <a:moveTo>
                    <a:pt x="0" y="30479"/>
                  </a:moveTo>
                  <a:lnTo>
                    <a:pt x="7619" y="30479"/>
                  </a:lnTo>
                </a:path>
                <a:path w="3025140" h="38100">
                  <a:moveTo>
                    <a:pt x="914400" y="30479"/>
                  </a:moveTo>
                  <a:lnTo>
                    <a:pt x="922020" y="30479"/>
                  </a:lnTo>
                </a:path>
                <a:path w="3025140" h="38100">
                  <a:moveTo>
                    <a:pt x="3017519" y="30479"/>
                  </a:moveTo>
                  <a:lnTo>
                    <a:pt x="3025140" y="30479"/>
                  </a:lnTo>
                </a:path>
                <a:path w="3025140" h="38100">
                  <a:moveTo>
                    <a:pt x="0" y="38100"/>
                  </a:moveTo>
                  <a:lnTo>
                    <a:pt x="7619" y="3810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101340" y="6339834"/>
              <a:ext cx="137160" cy="45720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876300" y="6374124"/>
              <a:ext cx="3025140" cy="15240"/>
            </a:xfrm>
            <a:custGeom>
              <a:avLst/>
              <a:gdLst/>
              <a:ahLst/>
              <a:cxnLst/>
              <a:rect l="l" t="t" r="r" b="b"/>
              <a:pathLst>
                <a:path w="3025140" h="15239">
                  <a:moveTo>
                    <a:pt x="914400" y="0"/>
                  </a:moveTo>
                  <a:lnTo>
                    <a:pt x="922020" y="0"/>
                  </a:lnTo>
                </a:path>
                <a:path w="3025140" h="15239">
                  <a:moveTo>
                    <a:pt x="3017519" y="0"/>
                  </a:moveTo>
                  <a:lnTo>
                    <a:pt x="3025140" y="0"/>
                  </a:lnTo>
                </a:path>
                <a:path w="3025140" h="15239">
                  <a:moveTo>
                    <a:pt x="0" y="7619"/>
                  </a:moveTo>
                  <a:lnTo>
                    <a:pt x="7619" y="7619"/>
                  </a:lnTo>
                </a:path>
                <a:path w="3025140" h="15239">
                  <a:moveTo>
                    <a:pt x="914400" y="7619"/>
                  </a:moveTo>
                  <a:lnTo>
                    <a:pt x="922020" y="7619"/>
                  </a:lnTo>
                </a:path>
                <a:path w="3025140" h="15239">
                  <a:moveTo>
                    <a:pt x="3017519" y="7619"/>
                  </a:moveTo>
                  <a:lnTo>
                    <a:pt x="3025140" y="7619"/>
                  </a:lnTo>
                </a:path>
                <a:path w="3025140" h="15239">
                  <a:moveTo>
                    <a:pt x="0" y="15239"/>
                  </a:moveTo>
                  <a:lnTo>
                    <a:pt x="7619" y="15239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7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093719" y="6377934"/>
              <a:ext cx="144779" cy="15240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876300" y="6389364"/>
              <a:ext cx="3025140" cy="15240"/>
            </a:xfrm>
            <a:custGeom>
              <a:avLst/>
              <a:gdLst/>
              <a:ahLst/>
              <a:cxnLst/>
              <a:rect l="l" t="t" r="r" b="b"/>
              <a:pathLst>
                <a:path w="3025140" h="15239">
                  <a:moveTo>
                    <a:pt x="3017519" y="0"/>
                  </a:moveTo>
                  <a:lnTo>
                    <a:pt x="3025140" y="0"/>
                  </a:lnTo>
                </a:path>
                <a:path w="3025140" h="15239">
                  <a:moveTo>
                    <a:pt x="0" y="7619"/>
                  </a:moveTo>
                  <a:lnTo>
                    <a:pt x="7619" y="7619"/>
                  </a:lnTo>
                </a:path>
                <a:path w="3025140" h="15239">
                  <a:moveTo>
                    <a:pt x="3017519" y="7619"/>
                  </a:moveTo>
                  <a:lnTo>
                    <a:pt x="3025140" y="7619"/>
                  </a:lnTo>
                </a:path>
                <a:path w="3025140" h="15239">
                  <a:moveTo>
                    <a:pt x="0" y="15239"/>
                  </a:moveTo>
                  <a:lnTo>
                    <a:pt x="7619" y="15239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070860" y="6385554"/>
              <a:ext cx="167639" cy="30479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876300" y="6404604"/>
              <a:ext cx="3025140" cy="15240"/>
            </a:xfrm>
            <a:custGeom>
              <a:avLst/>
              <a:gdLst/>
              <a:ahLst/>
              <a:cxnLst/>
              <a:rect l="l" t="t" r="r" b="b"/>
              <a:pathLst>
                <a:path w="3025140" h="15239">
                  <a:moveTo>
                    <a:pt x="3017519" y="0"/>
                  </a:moveTo>
                  <a:lnTo>
                    <a:pt x="3025140" y="0"/>
                  </a:lnTo>
                </a:path>
                <a:path w="3025140" h="15239">
                  <a:moveTo>
                    <a:pt x="0" y="7619"/>
                  </a:moveTo>
                  <a:lnTo>
                    <a:pt x="7619" y="7619"/>
                  </a:lnTo>
                </a:path>
                <a:path w="3025140" h="15239">
                  <a:moveTo>
                    <a:pt x="3017519" y="7619"/>
                  </a:moveTo>
                  <a:lnTo>
                    <a:pt x="3025140" y="7619"/>
                  </a:lnTo>
                </a:path>
                <a:path w="3025140" h="15239">
                  <a:moveTo>
                    <a:pt x="0" y="15239"/>
                  </a:moveTo>
                  <a:lnTo>
                    <a:pt x="7619" y="15239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8" name="object 78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169919" y="6408414"/>
              <a:ext cx="68580" cy="15240"/>
            </a:xfrm>
            <a:prstGeom prst="rect">
              <a:avLst/>
            </a:prstGeom>
          </p:spPr>
        </p:pic>
        <p:sp>
          <p:nvSpPr>
            <p:cNvPr id="79" name="object 79"/>
            <p:cNvSpPr/>
            <p:nvPr/>
          </p:nvSpPr>
          <p:spPr>
            <a:xfrm>
              <a:off x="800100" y="6419844"/>
              <a:ext cx="3177540" cy="83820"/>
            </a:xfrm>
            <a:custGeom>
              <a:avLst/>
              <a:gdLst/>
              <a:ahLst/>
              <a:cxnLst/>
              <a:rect l="l" t="t" r="r" b="b"/>
              <a:pathLst>
                <a:path w="3177540" h="83820">
                  <a:moveTo>
                    <a:pt x="3093719" y="0"/>
                  </a:moveTo>
                  <a:lnTo>
                    <a:pt x="3101340" y="0"/>
                  </a:lnTo>
                </a:path>
                <a:path w="3177540" h="83820">
                  <a:moveTo>
                    <a:pt x="76200" y="7620"/>
                  </a:moveTo>
                  <a:lnTo>
                    <a:pt x="83819" y="7620"/>
                  </a:lnTo>
                </a:path>
                <a:path w="3177540" h="83820">
                  <a:moveTo>
                    <a:pt x="3093719" y="7620"/>
                  </a:moveTo>
                  <a:lnTo>
                    <a:pt x="3101340" y="7620"/>
                  </a:lnTo>
                </a:path>
                <a:path w="3177540" h="83820">
                  <a:moveTo>
                    <a:pt x="76200" y="15239"/>
                  </a:moveTo>
                  <a:lnTo>
                    <a:pt x="83819" y="15239"/>
                  </a:lnTo>
                </a:path>
                <a:path w="3177540" h="83820">
                  <a:moveTo>
                    <a:pt x="3093719" y="15239"/>
                  </a:moveTo>
                  <a:lnTo>
                    <a:pt x="3101340" y="15239"/>
                  </a:lnTo>
                </a:path>
                <a:path w="3177540" h="83820">
                  <a:moveTo>
                    <a:pt x="76200" y="22860"/>
                  </a:moveTo>
                  <a:lnTo>
                    <a:pt x="83819" y="22860"/>
                  </a:lnTo>
                </a:path>
                <a:path w="3177540" h="83820">
                  <a:moveTo>
                    <a:pt x="3093719" y="22860"/>
                  </a:moveTo>
                  <a:lnTo>
                    <a:pt x="3101340" y="22860"/>
                  </a:lnTo>
                </a:path>
                <a:path w="3177540" h="83820">
                  <a:moveTo>
                    <a:pt x="76200" y="30479"/>
                  </a:moveTo>
                  <a:lnTo>
                    <a:pt x="83819" y="30479"/>
                  </a:lnTo>
                </a:path>
                <a:path w="3177540" h="83820">
                  <a:moveTo>
                    <a:pt x="3093719" y="30479"/>
                  </a:moveTo>
                  <a:lnTo>
                    <a:pt x="3101340" y="30479"/>
                  </a:lnTo>
                </a:path>
                <a:path w="3177540" h="83820">
                  <a:moveTo>
                    <a:pt x="76200" y="38100"/>
                  </a:moveTo>
                  <a:lnTo>
                    <a:pt x="83819" y="38100"/>
                  </a:lnTo>
                </a:path>
                <a:path w="3177540" h="83820">
                  <a:moveTo>
                    <a:pt x="3093719" y="38100"/>
                  </a:moveTo>
                  <a:lnTo>
                    <a:pt x="3101340" y="38100"/>
                  </a:lnTo>
                </a:path>
                <a:path w="3177540" h="83820">
                  <a:moveTo>
                    <a:pt x="45719" y="45720"/>
                  </a:moveTo>
                  <a:lnTo>
                    <a:pt x="114300" y="45720"/>
                  </a:lnTo>
                </a:path>
                <a:path w="3177540" h="83820">
                  <a:moveTo>
                    <a:pt x="2278379" y="45720"/>
                  </a:moveTo>
                  <a:lnTo>
                    <a:pt x="2293619" y="45720"/>
                  </a:lnTo>
                </a:path>
                <a:path w="3177540" h="83820">
                  <a:moveTo>
                    <a:pt x="2377440" y="45720"/>
                  </a:moveTo>
                  <a:lnTo>
                    <a:pt x="2400300" y="45720"/>
                  </a:lnTo>
                </a:path>
                <a:path w="3177540" h="83820">
                  <a:moveTo>
                    <a:pt x="3055619" y="45720"/>
                  </a:moveTo>
                  <a:lnTo>
                    <a:pt x="3131819" y="45720"/>
                  </a:lnTo>
                </a:path>
                <a:path w="3177540" h="83820">
                  <a:moveTo>
                    <a:pt x="30479" y="53339"/>
                  </a:moveTo>
                  <a:lnTo>
                    <a:pt x="45719" y="53339"/>
                  </a:lnTo>
                </a:path>
                <a:path w="3177540" h="83820">
                  <a:moveTo>
                    <a:pt x="114300" y="53339"/>
                  </a:moveTo>
                  <a:lnTo>
                    <a:pt x="129540" y="53339"/>
                  </a:lnTo>
                </a:path>
                <a:path w="3177540" h="83820">
                  <a:moveTo>
                    <a:pt x="2171700" y="53339"/>
                  </a:moveTo>
                  <a:lnTo>
                    <a:pt x="2225040" y="53339"/>
                  </a:lnTo>
                </a:path>
                <a:path w="3177540" h="83820">
                  <a:moveTo>
                    <a:pt x="2255520" y="53339"/>
                  </a:moveTo>
                  <a:lnTo>
                    <a:pt x="2278380" y="53339"/>
                  </a:lnTo>
                </a:path>
                <a:path w="3177540" h="83820">
                  <a:moveTo>
                    <a:pt x="2293620" y="53339"/>
                  </a:moveTo>
                  <a:lnTo>
                    <a:pt x="2316480" y="53339"/>
                  </a:lnTo>
                </a:path>
                <a:path w="3177540" h="83820">
                  <a:moveTo>
                    <a:pt x="2354579" y="53339"/>
                  </a:moveTo>
                  <a:lnTo>
                    <a:pt x="2377440" y="53339"/>
                  </a:lnTo>
                </a:path>
                <a:path w="3177540" h="83820">
                  <a:moveTo>
                    <a:pt x="2400300" y="53339"/>
                  </a:moveTo>
                  <a:lnTo>
                    <a:pt x="2423160" y="53339"/>
                  </a:lnTo>
                </a:path>
                <a:path w="3177540" h="83820">
                  <a:moveTo>
                    <a:pt x="2453640" y="53339"/>
                  </a:moveTo>
                  <a:lnTo>
                    <a:pt x="2506979" y="53339"/>
                  </a:lnTo>
                </a:path>
                <a:path w="3177540" h="83820">
                  <a:moveTo>
                    <a:pt x="3040379" y="53339"/>
                  </a:moveTo>
                  <a:lnTo>
                    <a:pt x="3055619" y="53339"/>
                  </a:lnTo>
                </a:path>
                <a:path w="3177540" h="83820">
                  <a:moveTo>
                    <a:pt x="3131819" y="53339"/>
                  </a:moveTo>
                  <a:lnTo>
                    <a:pt x="3154679" y="53339"/>
                  </a:lnTo>
                </a:path>
                <a:path w="3177540" h="83820">
                  <a:moveTo>
                    <a:pt x="15240" y="60960"/>
                  </a:moveTo>
                  <a:lnTo>
                    <a:pt x="30480" y="60960"/>
                  </a:lnTo>
                </a:path>
                <a:path w="3177540" h="83820">
                  <a:moveTo>
                    <a:pt x="129540" y="60960"/>
                  </a:moveTo>
                  <a:lnTo>
                    <a:pt x="144780" y="60960"/>
                  </a:lnTo>
                </a:path>
                <a:path w="3177540" h="83820">
                  <a:moveTo>
                    <a:pt x="2156460" y="60960"/>
                  </a:moveTo>
                  <a:lnTo>
                    <a:pt x="2171699" y="60960"/>
                  </a:lnTo>
                </a:path>
                <a:path w="3177540" h="83820">
                  <a:moveTo>
                    <a:pt x="2225040" y="60960"/>
                  </a:moveTo>
                  <a:lnTo>
                    <a:pt x="2232660" y="60960"/>
                  </a:lnTo>
                </a:path>
                <a:path w="3177540" h="83820">
                  <a:moveTo>
                    <a:pt x="2247900" y="60960"/>
                  </a:moveTo>
                  <a:lnTo>
                    <a:pt x="2255520" y="60960"/>
                  </a:lnTo>
                </a:path>
                <a:path w="3177540" h="83820">
                  <a:moveTo>
                    <a:pt x="2316479" y="60960"/>
                  </a:moveTo>
                  <a:lnTo>
                    <a:pt x="2324100" y="60960"/>
                  </a:lnTo>
                </a:path>
                <a:path w="3177540" h="83820">
                  <a:moveTo>
                    <a:pt x="2339340" y="60960"/>
                  </a:moveTo>
                  <a:lnTo>
                    <a:pt x="2354579" y="60960"/>
                  </a:lnTo>
                </a:path>
                <a:path w="3177540" h="83820">
                  <a:moveTo>
                    <a:pt x="2423159" y="60960"/>
                  </a:moveTo>
                  <a:lnTo>
                    <a:pt x="2430779" y="60960"/>
                  </a:lnTo>
                </a:path>
                <a:path w="3177540" h="83820">
                  <a:moveTo>
                    <a:pt x="2438400" y="60960"/>
                  </a:moveTo>
                  <a:lnTo>
                    <a:pt x="2453640" y="60960"/>
                  </a:lnTo>
                </a:path>
                <a:path w="3177540" h="83820">
                  <a:moveTo>
                    <a:pt x="2506979" y="60960"/>
                  </a:moveTo>
                  <a:lnTo>
                    <a:pt x="2514600" y="60960"/>
                  </a:lnTo>
                </a:path>
                <a:path w="3177540" h="83820">
                  <a:moveTo>
                    <a:pt x="3032760" y="60960"/>
                  </a:moveTo>
                  <a:lnTo>
                    <a:pt x="3040380" y="60960"/>
                  </a:lnTo>
                </a:path>
                <a:path w="3177540" h="83820">
                  <a:moveTo>
                    <a:pt x="3154679" y="60960"/>
                  </a:moveTo>
                  <a:lnTo>
                    <a:pt x="3162300" y="60960"/>
                  </a:lnTo>
                </a:path>
                <a:path w="3177540" h="83820">
                  <a:moveTo>
                    <a:pt x="7619" y="68579"/>
                  </a:moveTo>
                  <a:lnTo>
                    <a:pt x="15239" y="68579"/>
                  </a:lnTo>
                </a:path>
                <a:path w="3177540" h="83820">
                  <a:moveTo>
                    <a:pt x="144779" y="68579"/>
                  </a:moveTo>
                  <a:lnTo>
                    <a:pt x="152399" y="68579"/>
                  </a:lnTo>
                </a:path>
                <a:path w="3177540" h="83820">
                  <a:moveTo>
                    <a:pt x="2148840" y="68579"/>
                  </a:moveTo>
                  <a:lnTo>
                    <a:pt x="2156460" y="68579"/>
                  </a:lnTo>
                </a:path>
                <a:path w="3177540" h="83820">
                  <a:moveTo>
                    <a:pt x="2232660" y="68579"/>
                  </a:moveTo>
                  <a:lnTo>
                    <a:pt x="2247899" y="68579"/>
                  </a:lnTo>
                </a:path>
                <a:path w="3177540" h="83820">
                  <a:moveTo>
                    <a:pt x="2324100" y="68579"/>
                  </a:moveTo>
                  <a:lnTo>
                    <a:pt x="2339340" y="68579"/>
                  </a:lnTo>
                </a:path>
                <a:path w="3177540" h="83820">
                  <a:moveTo>
                    <a:pt x="2430779" y="68579"/>
                  </a:moveTo>
                  <a:lnTo>
                    <a:pt x="2438400" y="68579"/>
                  </a:lnTo>
                </a:path>
                <a:path w="3177540" h="83820">
                  <a:moveTo>
                    <a:pt x="2514600" y="68579"/>
                  </a:moveTo>
                  <a:lnTo>
                    <a:pt x="2522220" y="68579"/>
                  </a:lnTo>
                </a:path>
                <a:path w="3177540" h="83820">
                  <a:moveTo>
                    <a:pt x="3025140" y="68579"/>
                  </a:moveTo>
                  <a:lnTo>
                    <a:pt x="3032760" y="68579"/>
                  </a:lnTo>
                </a:path>
                <a:path w="3177540" h="83820">
                  <a:moveTo>
                    <a:pt x="3162300" y="68579"/>
                  </a:moveTo>
                  <a:lnTo>
                    <a:pt x="3169920" y="68579"/>
                  </a:lnTo>
                </a:path>
                <a:path w="3177540" h="83820">
                  <a:moveTo>
                    <a:pt x="0" y="76200"/>
                  </a:moveTo>
                  <a:lnTo>
                    <a:pt x="7619" y="76200"/>
                  </a:lnTo>
                </a:path>
                <a:path w="3177540" h="83820">
                  <a:moveTo>
                    <a:pt x="152400" y="76200"/>
                  </a:moveTo>
                  <a:lnTo>
                    <a:pt x="160019" y="76200"/>
                  </a:lnTo>
                </a:path>
                <a:path w="3177540" h="83820">
                  <a:moveTo>
                    <a:pt x="2148840" y="76200"/>
                  </a:moveTo>
                  <a:lnTo>
                    <a:pt x="2156460" y="76200"/>
                  </a:lnTo>
                </a:path>
                <a:path w="3177540" h="83820">
                  <a:moveTo>
                    <a:pt x="2232660" y="76200"/>
                  </a:moveTo>
                  <a:lnTo>
                    <a:pt x="2247899" y="76200"/>
                  </a:lnTo>
                </a:path>
                <a:path w="3177540" h="83820">
                  <a:moveTo>
                    <a:pt x="2331719" y="76200"/>
                  </a:moveTo>
                  <a:lnTo>
                    <a:pt x="2339340" y="76200"/>
                  </a:lnTo>
                </a:path>
                <a:path w="3177540" h="83820">
                  <a:moveTo>
                    <a:pt x="2430779" y="76200"/>
                  </a:moveTo>
                  <a:lnTo>
                    <a:pt x="2446019" y="76200"/>
                  </a:lnTo>
                </a:path>
                <a:path w="3177540" h="83820">
                  <a:moveTo>
                    <a:pt x="2522219" y="76200"/>
                  </a:moveTo>
                  <a:lnTo>
                    <a:pt x="2529840" y="76200"/>
                  </a:lnTo>
                </a:path>
                <a:path w="3177540" h="83820">
                  <a:moveTo>
                    <a:pt x="3017519" y="76200"/>
                  </a:moveTo>
                  <a:lnTo>
                    <a:pt x="3025140" y="76200"/>
                  </a:lnTo>
                </a:path>
                <a:path w="3177540" h="83820">
                  <a:moveTo>
                    <a:pt x="3169919" y="76200"/>
                  </a:moveTo>
                  <a:lnTo>
                    <a:pt x="3177540" y="76200"/>
                  </a:lnTo>
                </a:path>
                <a:path w="3177540" h="83820">
                  <a:moveTo>
                    <a:pt x="0" y="83820"/>
                  </a:moveTo>
                  <a:lnTo>
                    <a:pt x="7619" y="8382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80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203959" y="6492234"/>
              <a:ext cx="76200" cy="22860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956310" y="649985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h="7620">
                  <a:moveTo>
                    <a:pt x="-3809" y="3810"/>
                  </a:moveTo>
                  <a:lnTo>
                    <a:pt x="3809" y="381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2" name="object 82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043940" y="6492234"/>
              <a:ext cx="68580" cy="30480"/>
            </a:xfrm>
            <a:prstGeom prst="rect">
              <a:avLst/>
            </a:prstGeom>
          </p:spPr>
        </p:pic>
        <p:sp>
          <p:nvSpPr>
            <p:cNvPr id="83" name="object 83"/>
            <p:cNvSpPr/>
            <p:nvPr/>
          </p:nvSpPr>
          <p:spPr>
            <a:xfrm>
              <a:off x="784860" y="6503664"/>
              <a:ext cx="3208020" cy="30480"/>
            </a:xfrm>
            <a:custGeom>
              <a:avLst/>
              <a:gdLst/>
              <a:ahLst/>
              <a:cxnLst/>
              <a:rect l="l" t="t" r="r" b="b"/>
              <a:pathLst>
                <a:path w="3208020" h="30479">
                  <a:moveTo>
                    <a:pt x="2164079" y="0"/>
                  </a:moveTo>
                  <a:lnTo>
                    <a:pt x="2171700" y="0"/>
                  </a:lnTo>
                </a:path>
                <a:path w="3208020" h="30479">
                  <a:moveTo>
                    <a:pt x="2247900" y="0"/>
                  </a:moveTo>
                  <a:lnTo>
                    <a:pt x="2263140" y="0"/>
                  </a:lnTo>
                </a:path>
                <a:path w="3208020" h="30479">
                  <a:moveTo>
                    <a:pt x="2346959" y="0"/>
                  </a:moveTo>
                  <a:lnTo>
                    <a:pt x="2354579" y="0"/>
                  </a:lnTo>
                </a:path>
                <a:path w="3208020" h="30479">
                  <a:moveTo>
                    <a:pt x="2446019" y="0"/>
                  </a:moveTo>
                  <a:lnTo>
                    <a:pt x="2461259" y="0"/>
                  </a:lnTo>
                </a:path>
                <a:path w="3208020" h="30479">
                  <a:moveTo>
                    <a:pt x="2537459" y="0"/>
                  </a:moveTo>
                  <a:lnTo>
                    <a:pt x="2545079" y="0"/>
                  </a:lnTo>
                </a:path>
                <a:path w="3208020" h="30479">
                  <a:moveTo>
                    <a:pt x="3032759" y="0"/>
                  </a:moveTo>
                  <a:lnTo>
                    <a:pt x="3040379" y="0"/>
                  </a:lnTo>
                </a:path>
                <a:path w="3208020" h="30479">
                  <a:moveTo>
                    <a:pt x="3185159" y="0"/>
                  </a:moveTo>
                  <a:lnTo>
                    <a:pt x="3192779" y="0"/>
                  </a:lnTo>
                </a:path>
                <a:path w="3208020" h="30479">
                  <a:moveTo>
                    <a:pt x="7620" y="7619"/>
                  </a:moveTo>
                  <a:lnTo>
                    <a:pt x="15240" y="7619"/>
                  </a:lnTo>
                </a:path>
                <a:path w="3208020" h="30479">
                  <a:moveTo>
                    <a:pt x="175259" y="7619"/>
                  </a:moveTo>
                  <a:lnTo>
                    <a:pt x="182879" y="7619"/>
                  </a:lnTo>
                </a:path>
                <a:path w="3208020" h="30479">
                  <a:moveTo>
                    <a:pt x="2148840" y="7619"/>
                  </a:moveTo>
                  <a:lnTo>
                    <a:pt x="2164079" y="7619"/>
                  </a:lnTo>
                </a:path>
                <a:path w="3208020" h="30479">
                  <a:moveTo>
                    <a:pt x="2240279" y="7619"/>
                  </a:moveTo>
                  <a:lnTo>
                    <a:pt x="2247900" y="7619"/>
                  </a:lnTo>
                </a:path>
                <a:path w="3208020" h="30479">
                  <a:moveTo>
                    <a:pt x="2263140" y="7619"/>
                  </a:moveTo>
                  <a:lnTo>
                    <a:pt x="2270760" y="7619"/>
                  </a:lnTo>
                </a:path>
                <a:path w="3208020" h="30479">
                  <a:moveTo>
                    <a:pt x="2339340" y="7619"/>
                  </a:moveTo>
                  <a:lnTo>
                    <a:pt x="2346960" y="7619"/>
                  </a:lnTo>
                </a:path>
                <a:path w="3208020" h="30479">
                  <a:moveTo>
                    <a:pt x="2354579" y="7619"/>
                  </a:moveTo>
                  <a:lnTo>
                    <a:pt x="2362200" y="7619"/>
                  </a:lnTo>
                </a:path>
                <a:path w="3208020" h="30479">
                  <a:moveTo>
                    <a:pt x="2438399" y="7619"/>
                  </a:moveTo>
                  <a:lnTo>
                    <a:pt x="2446019" y="7619"/>
                  </a:lnTo>
                </a:path>
                <a:path w="3208020" h="30479">
                  <a:moveTo>
                    <a:pt x="2453640" y="7619"/>
                  </a:moveTo>
                  <a:lnTo>
                    <a:pt x="2461260" y="7619"/>
                  </a:lnTo>
                </a:path>
                <a:path w="3208020" h="30479">
                  <a:moveTo>
                    <a:pt x="2537459" y="7619"/>
                  </a:moveTo>
                  <a:lnTo>
                    <a:pt x="2552699" y="7619"/>
                  </a:lnTo>
                </a:path>
                <a:path w="3208020" h="30479">
                  <a:moveTo>
                    <a:pt x="3025140" y="7619"/>
                  </a:moveTo>
                  <a:lnTo>
                    <a:pt x="3032760" y="7619"/>
                  </a:lnTo>
                </a:path>
                <a:path w="3208020" h="30479">
                  <a:moveTo>
                    <a:pt x="3192779" y="7619"/>
                  </a:moveTo>
                  <a:lnTo>
                    <a:pt x="3200400" y="7619"/>
                  </a:lnTo>
                </a:path>
                <a:path w="3208020" h="30479">
                  <a:moveTo>
                    <a:pt x="7620" y="15239"/>
                  </a:moveTo>
                  <a:lnTo>
                    <a:pt x="15240" y="15239"/>
                  </a:lnTo>
                </a:path>
                <a:path w="3208020" h="30479">
                  <a:moveTo>
                    <a:pt x="182880" y="15239"/>
                  </a:moveTo>
                  <a:lnTo>
                    <a:pt x="190500" y="15239"/>
                  </a:lnTo>
                </a:path>
                <a:path w="3208020" h="30479">
                  <a:moveTo>
                    <a:pt x="2148840" y="15239"/>
                  </a:moveTo>
                  <a:lnTo>
                    <a:pt x="2164079" y="15239"/>
                  </a:lnTo>
                </a:path>
                <a:path w="3208020" h="30479">
                  <a:moveTo>
                    <a:pt x="2240279" y="15239"/>
                  </a:moveTo>
                  <a:lnTo>
                    <a:pt x="2247900" y="15239"/>
                  </a:lnTo>
                </a:path>
                <a:path w="3208020" h="30479">
                  <a:moveTo>
                    <a:pt x="2263140" y="15239"/>
                  </a:moveTo>
                  <a:lnTo>
                    <a:pt x="2270760" y="15239"/>
                  </a:lnTo>
                </a:path>
                <a:path w="3208020" h="30479">
                  <a:moveTo>
                    <a:pt x="2339340" y="15239"/>
                  </a:moveTo>
                  <a:lnTo>
                    <a:pt x="2346960" y="15239"/>
                  </a:lnTo>
                </a:path>
                <a:path w="3208020" h="30479">
                  <a:moveTo>
                    <a:pt x="2354579" y="15239"/>
                  </a:moveTo>
                  <a:lnTo>
                    <a:pt x="2362200" y="15239"/>
                  </a:lnTo>
                </a:path>
                <a:path w="3208020" h="30479">
                  <a:moveTo>
                    <a:pt x="2438399" y="15239"/>
                  </a:moveTo>
                  <a:lnTo>
                    <a:pt x="2446019" y="15239"/>
                  </a:lnTo>
                </a:path>
                <a:path w="3208020" h="30479">
                  <a:moveTo>
                    <a:pt x="2461259" y="15239"/>
                  </a:moveTo>
                  <a:lnTo>
                    <a:pt x="2468879" y="15239"/>
                  </a:lnTo>
                </a:path>
                <a:path w="3208020" h="30479">
                  <a:moveTo>
                    <a:pt x="2545079" y="15239"/>
                  </a:moveTo>
                  <a:lnTo>
                    <a:pt x="2552700" y="15239"/>
                  </a:lnTo>
                </a:path>
                <a:path w="3208020" h="30479">
                  <a:moveTo>
                    <a:pt x="3025140" y="15239"/>
                  </a:moveTo>
                  <a:lnTo>
                    <a:pt x="3032760" y="15239"/>
                  </a:lnTo>
                </a:path>
                <a:path w="3208020" h="30479">
                  <a:moveTo>
                    <a:pt x="3200400" y="15239"/>
                  </a:moveTo>
                  <a:lnTo>
                    <a:pt x="3208020" y="15239"/>
                  </a:lnTo>
                </a:path>
                <a:path w="3208020" h="30479">
                  <a:moveTo>
                    <a:pt x="0" y="22859"/>
                  </a:moveTo>
                  <a:lnTo>
                    <a:pt x="7619" y="22859"/>
                  </a:lnTo>
                </a:path>
                <a:path w="3208020" h="30479">
                  <a:moveTo>
                    <a:pt x="182880" y="22859"/>
                  </a:moveTo>
                  <a:lnTo>
                    <a:pt x="190500" y="22859"/>
                  </a:lnTo>
                </a:path>
                <a:path w="3208020" h="30479">
                  <a:moveTo>
                    <a:pt x="2148840" y="22859"/>
                  </a:moveTo>
                  <a:lnTo>
                    <a:pt x="2164079" y="22859"/>
                  </a:lnTo>
                </a:path>
                <a:path w="3208020" h="30479">
                  <a:moveTo>
                    <a:pt x="2240279" y="22859"/>
                  </a:moveTo>
                  <a:lnTo>
                    <a:pt x="2247900" y="22859"/>
                  </a:lnTo>
                </a:path>
                <a:path w="3208020" h="30479">
                  <a:moveTo>
                    <a:pt x="2263140" y="22859"/>
                  </a:moveTo>
                  <a:lnTo>
                    <a:pt x="2270760" y="22859"/>
                  </a:lnTo>
                </a:path>
                <a:path w="3208020" h="30479">
                  <a:moveTo>
                    <a:pt x="2331719" y="22859"/>
                  </a:moveTo>
                  <a:lnTo>
                    <a:pt x="2339340" y="22859"/>
                  </a:lnTo>
                </a:path>
                <a:path w="3208020" h="30479">
                  <a:moveTo>
                    <a:pt x="2354579" y="22859"/>
                  </a:moveTo>
                  <a:lnTo>
                    <a:pt x="2362200" y="22859"/>
                  </a:lnTo>
                </a:path>
                <a:path w="3208020" h="30479">
                  <a:moveTo>
                    <a:pt x="2430779" y="22859"/>
                  </a:moveTo>
                  <a:lnTo>
                    <a:pt x="2438400" y="22859"/>
                  </a:lnTo>
                </a:path>
                <a:path w="3208020" h="30479">
                  <a:moveTo>
                    <a:pt x="2461259" y="22859"/>
                  </a:moveTo>
                  <a:lnTo>
                    <a:pt x="2468879" y="22859"/>
                  </a:lnTo>
                </a:path>
                <a:path w="3208020" h="30479">
                  <a:moveTo>
                    <a:pt x="2545079" y="22859"/>
                  </a:moveTo>
                  <a:lnTo>
                    <a:pt x="2552700" y="22859"/>
                  </a:lnTo>
                </a:path>
                <a:path w="3208020" h="30479">
                  <a:moveTo>
                    <a:pt x="3017519" y="22859"/>
                  </a:moveTo>
                  <a:lnTo>
                    <a:pt x="3025140" y="22859"/>
                  </a:lnTo>
                </a:path>
                <a:path w="3208020" h="30479">
                  <a:moveTo>
                    <a:pt x="3200400" y="22859"/>
                  </a:moveTo>
                  <a:lnTo>
                    <a:pt x="3208020" y="22859"/>
                  </a:lnTo>
                </a:path>
                <a:path w="3208020" h="30479">
                  <a:moveTo>
                    <a:pt x="0" y="30479"/>
                  </a:moveTo>
                  <a:lnTo>
                    <a:pt x="7619" y="30479"/>
                  </a:lnTo>
                </a:path>
                <a:path w="3208020" h="30479">
                  <a:moveTo>
                    <a:pt x="190500" y="30479"/>
                  </a:moveTo>
                  <a:lnTo>
                    <a:pt x="198119" y="30479"/>
                  </a:lnTo>
                </a:path>
                <a:path w="3208020" h="30479">
                  <a:moveTo>
                    <a:pt x="2148840" y="30479"/>
                  </a:moveTo>
                  <a:lnTo>
                    <a:pt x="2164079" y="30479"/>
                  </a:lnTo>
                </a:path>
                <a:path w="3208020" h="30479">
                  <a:moveTo>
                    <a:pt x="2240279" y="30479"/>
                  </a:moveTo>
                  <a:lnTo>
                    <a:pt x="2247900" y="30479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4" name="object 84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173480" y="6507474"/>
              <a:ext cx="106680" cy="45720"/>
            </a:xfrm>
            <a:prstGeom prst="rect">
              <a:avLst/>
            </a:prstGeom>
          </p:spPr>
        </p:pic>
        <p:sp>
          <p:nvSpPr>
            <p:cNvPr id="85" name="object 85"/>
            <p:cNvSpPr/>
            <p:nvPr/>
          </p:nvSpPr>
          <p:spPr>
            <a:xfrm>
              <a:off x="777240" y="6534144"/>
              <a:ext cx="3215640" cy="7620"/>
            </a:xfrm>
            <a:custGeom>
              <a:avLst/>
              <a:gdLst/>
              <a:ahLst/>
              <a:cxnLst/>
              <a:rect l="l" t="t" r="r" b="b"/>
              <a:pathLst>
                <a:path w="3215640" h="7620">
                  <a:moveTo>
                    <a:pt x="2270760" y="0"/>
                  </a:moveTo>
                  <a:lnTo>
                    <a:pt x="2278380" y="0"/>
                  </a:lnTo>
                </a:path>
                <a:path w="3215640" h="7620">
                  <a:moveTo>
                    <a:pt x="2339340" y="0"/>
                  </a:moveTo>
                  <a:lnTo>
                    <a:pt x="2346960" y="0"/>
                  </a:lnTo>
                </a:path>
                <a:path w="3215640" h="7620">
                  <a:moveTo>
                    <a:pt x="2362200" y="0"/>
                  </a:moveTo>
                  <a:lnTo>
                    <a:pt x="2369820" y="0"/>
                  </a:lnTo>
                </a:path>
                <a:path w="3215640" h="7620">
                  <a:moveTo>
                    <a:pt x="2438400" y="0"/>
                  </a:moveTo>
                  <a:lnTo>
                    <a:pt x="2446020" y="0"/>
                  </a:lnTo>
                </a:path>
                <a:path w="3215640" h="7620">
                  <a:moveTo>
                    <a:pt x="2468879" y="0"/>
                  </a:moveTo>
                  <a:lnTo>
                    <a:pt x="2476500" y="0"/>
                  </a:lnTo>
                </a:path>
                <a:path w="3215640" h="7620">
                  <a:moveTo>
                    <a:pt x="2552700" y="0"/>
                  </a:moveTo>
                  <a:lnTo>
                    <a:pt x="2560320" y="0"/>
                  </a:lnTo>
                </a:path>
                <a:path w="3215640" h="7620">
                  <a:moveTo>
                    <a:pt x="3025140" y="0"/>
                  </a:moveTo>
                  <a:lnTo>
                    <a:pt x="3032760" y="0"/>
                  </a:lnTo>
                </a:path>
                <a:path w="3215640" h="7620">
                  <a:moveTo>
                    <a:pt x="3208020" y="0"/>
                  </a:moveTo>
                  <a:lnTo>
                    <a:pt x="3215640" y="0"/>
                  </a:lnTo>
                </a:path>
                <a:path w="3215640" h="7620">
                  <a:moveTo>
                    <a:pt x="0" y="7620"/>
                  </a:moveTo>
                  <a:lnTo>
                    <a:pt x="7619" y="7620"/>
                  </a:lnTo>
                </a:path>
                <a:path w="3215640" h="7620">
                  <a:moveTo>
                    <a:pt x="198119" y="7620"/>
                  </a:moveTo>
                  <a:lnTo>
                    <a:pt x="205739" y="762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6" name="object 86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043940" y="6515094"/>
              <a:ext cx="68579" cy="45720"/>
            </a:xfrm>
            <a:prstGeom prst="rect">
              <a:avLst/>
            </a:prstGeom>
          </p:spPr>
        </p:pic>
        <p:sp>
          <p:nvSpPr>
            <p:cNvPr id="87" name="object 87"/>
            <p:cNvSpPr/>
            <p:nvPr/>
          </p:nvSpPr>
          <p:spPr>
            <a:xfrm>
              <a:off x="777240" y="6541764"/>
              <a:ext cx="3223260" cy="15240"/>
            </a:xfrm>
            <a:custGeom>
              <a:avLst/>
              <a:gdLst/>
              <a:ahLst/>
              <a:cxnLst/>
              <a:rect l="l" t="t" r="r" b="b"/>
              <a:pathLst>
                <a:path w="3223260" h="15240">
                  <a:moveTo>
                    <a:pt x="1889760" y="0"/>
                  </a:moveTo>
                  <a:lnTo>
                    <a:pt x="2171700" y="0"/>
                  </a:lnTo>
                </a:path>
                <a:path w="3223260" h="15240">
                  <a:moveTo>
                    <a:pt x="2247900" y="0"/>
                  </a:moveTo>
                  <a:lnTo>
                    <a:pt x="2255520" y="0"/>
                  </a:lnTo>
                </a:path>
                <a:path w="3223260" h="15240">
                  <a:moveTo>
                    <a:pt x="2270760" y="0"/>
                  </a:moveTo>
                  <a:lnTo>
                    <a:pt x="2278380" y="0"/>
                  </a:lnTo>
                </a:path>
                <a:path w="3223260" h="15240">
                  <a:moveTo>
                    <a:pt x="2339340" y="0"/>
                  </a:moveTo>
                  <a:lnTo>
                    <a:pt x="2346960" y="0"/>
                  </a:lnTo>
                </a:path>
                <a:path w="3223260" h="15240">
                  <a:moveTo>
                    <a:pt x="2362200" y="0"/>
                  </a:moveTo>
                  <a:lnTo>
                    <a:pt x="2369820" y="0"/>
                  </a:lnTo>
                </a:path>
                <a:path w="3223260" h="15240">
                  <a:moveTo>
                    <a:pt x="2446019" y="0"/>
                  </a:moveTo>
                  <a:lnTo>
                    <a:pt x="2453640" y="0"/>
                  </a:lnTo>
                </a:path>
                <a:path w="3223260" h="15240">
                  <a:moveTo>
                    <a:pt x="2468879" y="0"/>
                  </a:moveTo>
                  <a:lnTo>
                    <a:pt x="2476500" y="0"/>
                  </a:lnTo>
                </a:path>
                <a:path w="3223260" h="15240">
                  <a:moveTo>
                    <a:pt x="2552700" y="0"/>
                  </a:moveTo>
                  <a:lnTo>
                    <a:pt x="2834640" y="0"/>
                  </a:lnTo>
                </a:path>
                <a:path w="3223260" h="15240">
                  <a:moveTo>
                    <a:pt x="3017520" y="0"/>
                  </a:moveTo>
                  <a:lnTo>
                    <a:pt x="3025140" y="0"/>
                  </a:lnTo>
                </a:path>
                <a:path w="3223260" h="15240">
                  <a:moveTo>
                    <a:pt x="3215640" y="0"/>
                  </a:moveTo>
                  <a:lnTo>
                    <a:pt x="3223260" y="0"/>
                  </a:lnTo>
                </a:path>
                <a:path w="3223260" h="15240">
                  <a:moveTo>
                    <a:pt x="0" y="7619"/>
                  </a:moveTo>
                  <a:lnTo>
                    <a:pt x="7619" y="7619"/>
                  </a:lnTo>
                </a:path>
                <a:path w="3223260" h="15240">
                  <a:moveTo>
                    <a:pt x="198119" y="7619"/>
                  </a:moveTo>
                  <a:lnTo>
                    <a:pt x="205739" y="7619"/>
                  </a:lnTo>
                </a:path>
                <a:path w="3223260" h="15240">
                  <a:moveTo>
                    <a:pt x="2247900" y="7619"/>
                  </a:moveTo>
                  <a:lnTo>
                    <a:pt x="2255520" y="7619"/>
                  </a:lnTo>
                </a:path>
                <a:path w="3223260" h="15240">
                  <a:moveTo>
                    <a:pt x="2270760" y="7619"/>
                  </a:moveTo>
                  <a:lnTo>
                    <a:pt x="2278380" y="7619"/>
                  </a:lnTo>
                </a:path>
                <a:path w="3223260" h="15240">
                  <a:moveTo>
                    <a:pt x="2339340" y="7619"/>
                  </a:moveTo>
                  <a:lnTo>
                    <a:pt x="2346960" y="7619"/>
                  </a:lnTo>
                </a:path>
                <a:path w="3223260" h="15240">
                  <a:moveTo>
                    <a:pt x="2362200" y="7619"/>
                  </a:moveTo>
                  <a:lnTo>
                    <a:pt x="2369820" y="7619"/>
                  </a:lnTo>
                </a:path>
                <a:path w="3223260" h="15240">
                  <a:moveTo>
                    <a:pt x="2446019" y="7619"/>
                  </a:moveTo>
                  <a:lnTo>
                    <a:pt x="2453640" y="7619"/>
                  </a:lnTo>
                </a:path>
                <a:path w="3223260" h="15240">
                  <a:moveTo>
                    <a:pt x="2468879" y="7619"/>
                  </a:moveTo>
                  <a:lnTo>
                    <a:pt x="2476500" y="7619"/>
                  </a:lnTo>
                </a:path>
                <a:path w="3223260" h="15240">
                  <a:moveTo>
                    <a:pt x="3017520" y="7619"/>
                  </a:moveTo>
                  <a:lnTo>
                    <a:pt x="3025140" y="7619"/>
                  </a:lnTo>
                </a:path>
                <a:path w="3223260" h="15240">
                  <a:moveTo>
                    <a:pt x="3215640" y="7619"/>
                  </a:moveTo>
                  <a:lnTo>
                    <a:pt x="3223260" y="7619"/>
                  </a:lnTo>
                </a:path>
                <a:path w="3223260" h="15240">
                  <a:moveTo>
                    <a:pt x="0" y="15239"/>
                  </a:moveTo>
                  <a:lnTo>
                    <a:pt x="7619" y="15239"/>
                  </a:lnTo>
                </a:path>
                <a:path w="3223260" h="15240">
                  <a:moveTo>
                    <a:pt x="198119" y="15239"/>
                  </a:moveTo>
                  <a:lnTo>
                    <a:pt x="205739" y="15239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1078230" y="655319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h="7620">
                  <a:moveTo>
                    <a:pt x="-3809" y="3810"/>
                  </a:moveTo>
                  <a:lnTo>
                    <a:pt x="3809" y="3810"/>
                  </a:lnTo>
                </a:path>
              </a:pathLst>
            </a:custGeom>
            <a:ln w="7620">
              <a:solidFill>
                <a:srgbClr val="8F8F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1101090" y="655319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h="7620">
                  <a:moveTo>
                    <a:pt x="-3809" y="3810"/>
                  </a:moveTo>
                  <a:lnTo>
                    <a:pt x="3809" y="3810"/>
                  </a:lnTo>
                </a:path>
              </a:pathLst>
            </a:custGeom>
            <a:ln w="7620">
              <a:solidFill>
                <a:srgbClr val="6B6B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0" name="object 90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173480" y="6553194"/>
              <a:ext cx="68580" cy="7620"/>
            </a:xfrm>
            <a:prstGeom prst="rect">
              <a:avLst/>
            </a:prstGeom>
          </p:spPr>
        </p:pic>
        <p:sp>
          <p:nvSpPr>
            <p:cNvPr id="91" name="object 91"/>
            <p:cNvSpPr/>
            <p:nvPr/>
          </p:nvSpPr>
          <p:spPr>
            <a:xfrm>
              <a:off x="1268730" y="655319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h="7620">
                  <a:moveTo>
                    <a:pt x="-3809" y="3810"/>
                  </a:moveTo>
                  <a:lnTo>
                    <a:pt x="3809" y="3810"/>
                  </a:lnTo>
                </a:path>
              </a:pathLst>
            </a:custGeom>
            <a:ln w="7620">
              <a:solidFill>
                <a:srgbClr val="1717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777240" y="6557004"/>
              <a:ext cx="3223260" cy="7620"/>
            </a:xfrm>
            <a:custGeom>
              <a:avLst/>
              <a:gdLst/>
              <a:ahLst/>
              <a:cxnLst/>
              <a:rect l="l" t="t" r="r" b="b"/>
              <a:pathLst>
                <a:path w="3223260" h="7620">
                  <a:moveTo>
                    <a:pt x="2247900" y="0"/>
                  </a:moveTo>
                  <a:lnTo>
                    <a:pt x="2255520" y="0"/>
                  </a:lnTo>
                </a:path>
                <a:path w="3223260" h="7620">
                  <a:moveTo>
                    <a:pt x="2270760" y="0"/>
                  </a:moveTo>
                  <a:lnTo>
                    <a:pt x="2278380" y="0"/>
                  </a:lnTo>
                </a:path>
                <a:path w="3223260" h="7620">
                  <a:moveTo>
                    <a:pt x="2346960" y="0"/>
                  </a:moveTo>
                  <a:lnTo>
                    <a:pt x="2354580" y="0"/>
                  </a:lnTo>
                </a:path>
                <a:path w="3223260" h="7620">
                  <a:moveTo>
                    <a:pt x="2362200" y="0"/>
                  </a:moveTo>
                  <a:lnTo>
                    <a:pt x="2369820" y="0"/>
                  </a:lnTo>
                </a:path>
                <a:path w="3223260" h="7620">
                  <a:moveTo>
                    <a:pt x="2446019" y="0"/>
                  </a:moveTo>
                  <a:lnTo>
                    <a:pt x="2453640" y="0"/>
                  </a:lnTo>
                </a:path>
                <a:path w="3223260" h="7620">
                  <a:moveTo>
                    <a:pt x="2461260" y="0"/>
                  </a:moveTo>
                  <a:lnTo>
                    <a:pt x="2476500" y="0"/>
                  </a:lnTo>
                </a:path>
                <a:path w="3223260" h="7620">
                  <a:moveTo>
                    <a:pt x="3017520" y="0"/>
                  </a:moveTo>
                  <a:lnTo>
                    <a:pt x="3025140" y="0"/>
                  </a:lnTo>
                </a:path>
                <a:path w="3223260" h="7620">
                  <a:moveTo>
                    <a:pt x="3215640" y="0"/>
                  </a:moveTo>
                  <a:lnTo>
                    <a:pt x="3223260" y="0"/>
                  </a:lnTo>
                </a:path>
                <a:path w="3223260" h="7620">
                  <a:moveTo>
                    <a:pt x="0" y="7619"/>
                  </a:moveTo>
                  <a:lnTo>
                    <a:pt x="7619" y="7619"/>
                  </a:lnTo>
                </a:path>
                <a:path w="3223260" h="7620">
                  <a:moveTo>
                    <a:pt x="198119" y="7619"/>
                  </a:moveTo>
                  <a:lnTo>
                    <a:pt x="205739" y="7619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1101090" y="656081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h="7620">
                  <a:moveTo>
                    <a:pt x="-3809" y="3809"/>
                  </a:moveTo>
                  <a:lnTo>
                    <a:pt x="3809" y="3809"/>
                  </a:lnTo>
                </a:path>
              </a:pathLst>
            </a:custGeom>
            <a:ln w="7620">
              <a:solidFill>
                <a:srgbClr val="7777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1165859" y="6564624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7620">
              <a:solidFill>
                <a:srgbClr val="83838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777240" y="6564624"/>
              <a:ext cx="3223260" cy="7620"/>
            </a:xfrm>
            <a:custGeom>
              <a:avLst/>
              <a:gdLst/>
              <a:ahLst/>
              <a:cxnLst/>
              <a:rect l="l" t="t" r="r" b="b"/>
              <a:pathLst>
                <a:path w="3223260" h="7620">
                  <a:moveTo>
                    <a:pt x="449579" y="0"/>
                  </a:moveTo>
                  <a:lnTo>
                    <a:pt x="457199" y="0"/>
                  </a:lnTo>
                </a:path>
                <a:path w="3223260" h="7620">
                  <a:moveTo>
                    <a:pt x="2255519" y="0"/>
                  </a:moveTo>
                  <a:lnTo>
                    <a:pt x="2270759" y="0"/>
                  </a:lnTo>
                </a:path>
                <a:path w="3223260" h="7620">
                  <a:moveTo>
                    <a:pt x="2346960" y="0"/>
                  </a:moveTo>
                  <a:lnTo>
                    <a:pt x="2362200" y="0"/>
                  </a:lnTo>
                </a:path>
                <a:path w="3223260" h="7620">
                  <a:moveTo>
                    <a:pt x="2453640" y="0"/>
                  </a:moveTo>
                  <a:lnTo>
                    <a:pt x="2468879" y="0"/>
                  </a:lnTo>
                </a:path>
                <a:path w="3223260" h="7620">
                  <a:moveTo>
                    <a:pt x="3017520" y="0"/>
                  </a:moveTo>
                  <a:lnTo>
                    <a:pt x="3025140" y="0"/>
                  </a:lnTo>
                </a:path>
                <a:path w="3223260" h="7620">
                  <a:moveTo>
                    <a:pt x="3215640" y="0"/>
                  </a:moveTo>
                  <a:lnTo>
                    <a:pt x="3223260" y="0"/>
                  </a:lnTo>
                </a:path>
                <a:path w="3223260" h="7620">
                  <a:moveTo>
                    <a:pt x="0" y="7620"/>
                  </a:moveTo>
                  <a:lnTo>
                    <a:pt x="7619" y="7620"/>
                  </a:lnTo>
                </a:path>
                <a:path w="3223260" h="7620">
                  <a:moveTo>
                    <a:pt x="198119" y="7620"/>
                  </a:moveTo>
                  <a:lnTo>
                    <a:pt x="205739" y="762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1169670" y="656843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h="7620">
                  <a:moveTo>
                    <a:pt x="-3809" y="3810"/>
                  </a:moveTo>
                  <a:lnTo>
                    <a:pt x="3809" y="3810"/>
                  </a:lnTo>
                </a:path>
              </a:pathLst>
            </a:custGeom>
            <a:ln w="7620">
              <a:solidFill>
                <a:srgbClr val="53535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032760" y="6572244"/>
              <a:ext cx="769620" cy="0"/>
            </a:xfrm>
            <a:custGeom>
              <a:avLst/>
              <a:gdLst/>
              <a:ahLst/>
              <a:cxnLst/>
              <a:rect l="l" t="t" r="r" b="b"/>
              <a:pathLst>
                <a:path w="769620">
                  <a:moveTo>
                    <a:pt x="0" y="0"/>
                  </a:moveTo>
                  <a:lnTo>
                    <a:pt x="7620" y="0"/>
                  </a:lnTo>
                </a:path>
                <a:path w="769620">
                  <a:moveTo>
                    <a:pt x="99060" y="0"/>
                  </a:moveTo>
                  <a:lnTo>
                    <a:pt x="106680" y="0"/>
                  </a:lnTo>
                </a:path>
                <a:path w="769620">
                  <a:moveTo>
                    <a:pt x="198120" y="0"/>
                  </a:moveTo>
                  <a:lnTo>
                    <a:pt x="205740" y="0"/>
                  </a:lnTo>
                </a:path>
                <a:path w="769620">
                  <a:moveTo>
                    <a:pt x="762000" y="0"/>
                  </a:moveTo>
                  <a:lnTo>
                    <a:pt x="769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8" name="object 98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226820" y="6560814"/>
              <a:ext cx="45720" cy="22860"/>
            </a:xfrm>
            <a:prstGeom prst="rect">
              <a:avLst/>
            </a:prstGeom>
          </p:spPr>
        </p:pic>
        <p:sp>
          <p:nvSpPr>
            <p:cNvPr id="99" name="object 99"/>
            <p:cNvSpPr/>
            <p:nvPr/>
          </p:nvSpPr>
          <p:spPr>
            <a:xfrm>
              <a:off x="3992879" y="657224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0" name="object 100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028700" y="6560814"/>
              <a:ext cx="121919" cy="22860"/>
            </a:xfrm>
            <a:prstGeom prst="rect">
              <a:avLst/>
            </a:prstGeom>
          </p:spPr>
        </p:pic>
        <p:sp>
          <p:nvSpPr>
            <p:cNvPr id="101" name="object 101"/>
            <p:cNvSpPr/>
            <p:nvPr/>
          </p:nvSpPr>
          <p:spPr>
            <a:xfrm>
              <a:off x="777240" y="6579864"/>
              <a:ext cx="3223260" cy="15240"/>
            </a:xfrm>
            <a:custGeom>
              <a:avLst/>
              <a:gdLst/>
              <a:ahLst/>
              <a:cxnLst/>
              <a:rect l="l" t="t" r="r" b="b"/>
              <a:pathLst>
                <a:path w="3223260" h="15240">
                  <a:moveTo>
                    <a:pt x="0" y="0"/>
                  </a:moveTo>
                  <a:lnTo>
                    <a:pt x="7619" y="0"/>
                  </a:lnTo>
                </a:path>
                <a:path w="3223260" h="15240">
                  <a:moveTo>
                    <a:pt x="198119" y="0"/>
                  </a:moveTo>
                  <a:lnTo>
                    <a:pt x="205739" y="0"/>
                  </a:lnTo>
                </a:path>
                <a:path w="3223260" h="15240">
                  <a:moveTo>
                    <a:pt x="381000" y="0"/>
                  </a:moveTo>
                  <a:lnTo>
                    <a:pt x="441959" y="0"/>
                  </a:lnTo>
                </a:path>
                <a:path w="3223260" h="15240">
                  <a:moveTo>
                    <a:pt x="3017520" y="0"/>
                  </a:moveTo>
                  <a:lnTo>
                    <a:pt x="3025140" y="0"/>
                  </a:lnTo>
                </a:path>
                <a:path w="3223260" h="15240">
                  <a:moveTo>
                    <a:pt x="3215640" y="0"/>
                  </a:moveTo>
                  <a:lnTo>
                    <a:pt x="3223260" y="0"/>
                  </a:lnTo>
                </a:path>
                <a:path w="3223260" h="15240">
                  <a:moveTo>
                    <a:pt x="0" y="7619"/>
                  </a:moveTo>
                  <a:lnTo>
                    <a:pt x="7619" y="7619"/>
                  </a:lnTo>
                </a:path>
                <a:path w="3223260" h="15240">
                  <a:moveTo>
                    <a:pt x="198119" y="7619"/>
                  </a:moveTo>
                  <a:lnTo>
                    <a:pt x="205739" y="7619"/>
                  </a:lnTo>
                </a:path>
                <a:path w="3223260" h="15240">
                  <a:moveTo>
                    <a:pt x="3017520" y="7619"/>
                  </a:moveTo>
                  <a:lnTo>
                    <a:pt x="3025140" y="7619"/>
                  </a:lnTo>
                </a:path>
                <a:path w="3223260" h="15240">
                  <a:moveTo>
                    <a:pt x="3215640" y="7619"/>
                  </a:moveTo>
                  <a:lnTo>
                    <a:pt x="3223260" y="7619"/>
                  </a:lnTo>
                </a:path>
                <a:path w="3223260" h="15240">
                  <a:moveTo>
                    <a:pt x="7619" y="15239"/>
                  </a:moveTo>
                  <a:lnTo>
                    <a:pt x="15239" y="15239"/>
                  </a:lnTo>
                </a:path>
                <a:path w="3223260" h="15240">
                  <a:moveTo>
                    <a:pt x="198119" y="15239"/>
                  </a:moveTo>
                  <a:lnTo>
                    <a:pt x="205739" y="15239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2" name="object 10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112520" y="6583674"/>
              <a:ext cx="30480" cy="15240"/>
            </a:xfrm>
            <a:prstGeom prst="rect">
              <a:avLst/>
            </a:prstGeom>
          </p:spPr>
        </p:pic>
        <p:sp>
          <p:nvSpPr>
            <p:cNvPr id="103" name="object 103"/>
            <p:cNvSpPr/>
            <p:nvPr/>
          </p:nvSpPr>
          <p:spPr>
            <a:xfrm>
              <a:off x="784860" y="6595104"/>
              <a:ext cx="3215640" cy="15240"/>
            </a:xfrm>
            <a:custGeom>
              <a:avLst/>
              <a:gdLst/>
              <a:ahLst/>
              <a:cxnLst/>
              <a:rect l="l" t="t" r="r" b="b"/>
              <a:pathLst>
                <a:path w="3215640" h="15240">
                  <a:moveTo>
                    <a:pt x="3009900" y="0"/>
                  </a:moveTo>
                  <a:lnTo>
                    <a:pt x="3017520" y="0"/>
                  </a:lnTo>
                </a:path>
                <a:path w="3215640" h="15240">
                  <a:moveTo>
                    <a:pt x="3208019" y="0"/>
                  </a:moveTo>
                  <a:lnTo>
                    <a:pt x="3215640" y="0"/>
                  </a:lnTo>
                </a:path>
                <a:path w="3215640" h="15240">
                  <a:moveTo>
                    <a:pt x="0" y="7619"/>
                  </a:moveTo>
                  <a:lnTo>
                    <a:pt x="7619" y="7619"/>
                  </a:lnTo>
                </a:path>
                <a:path w="3215640" h="15240">
                  <a:moveTo>
                    <a:pt x="182880" y="7619"/>
                  </a:moveTo>
                  <a:lnTo>
                    <a:pt x="190500" y="7619"/>
                  </a:lnTo>
                </a:path>
                <a:path w="3215640" h="15240">
                  <a:moveTo>
                    <a:pt x="3017519" y="7619"/>
                  </a:moveTo>
                  <a:lnTo>
                    <a:pt x="3025140" y="7619"/>
                  </a:lnTo>
                </a:path>
                <a:path w="3215640" h="15240">
                  <a:moveTo>
                    <a:pt x="3200400" y="7619"/>
                  </a:moveTo>
                  <a:lnTo>
                    <a:pt x="3208020" y="7619"/>
                  </a:lnTo>
                </a:path>
                <a:path w="3215640" h="15240">
                  <a:moveTo>
                    <a:pt x="0" y="15239"/>
                  </a:moveTo>
                  <a:lnTo>
                    <a:pt x="7619" y="15239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4" name="object 104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104900" y="6598914"/>
              <a:ext cx="38100" cy="15240"/>
            </a:xfrm>
            <a:prstGeom prst="rect">
              <a:avLst/>
            </a:prstGeom>
          </p:spPr>
        </p:pic>
        <p:sp>
          <p:nvSpPr>
            <p:cNvPr id="105" name="object 105"/>
            <p:cNvSpPr/>
            <p:nvPr/>
          </p:nvSpPr>
          <p:spPr>
            <a:xfrm>
              <a:off x="762000" y="6610344"/>
              <a:ext cx="3253740" cy="312420"/>
            </a:xfrm>
            <a:custGeom>
              <a:avLst/>
              <a:gdLst/>
              <a:ahLst/>
              <a:cxnLst/>
              <a:rect l="l" t="t" r="r" b="b"/>
              <a:pathLst>
                <a:path w="3253740" h="312420">
                  <a:moveTo>
                    <a:pt x="205740" y="0"/>
                  </a:moveTo>
                  <a:lnTo>
                    <a:pt x="213359" y="0"/>
                  </a:lnTo>
                </a:path>
                <a:path w="3253740" h="312420">
                  <a:moveTo>
                    <a:pt x="3040379" y="0"/>
                  </a:moveTo>
                  <a:lnTo>
                    <a:pt x="3048000" y="0"/>
                  </a:lnTo>
                </a:path>
                <a:path w="3253740" h="312420">
                  <a:moveTo>
                    <a:pt x="3223260" y="0"/>
                  </a:moveTo>
                  <a:lnTo>
                    <a:pt x="3230880" y="0"/>
                  </a:lnTo>
                </a:path>
                <a:path w="3253740" h="312420">
                  <a:moveTo>
                    <a:pt x="30480" y="7620"/>
                  </a:moveTo>
                  <a:lnTo>
                    <a:pt x="38100" y="7620"/>
                  </a:lnTo>
                </a:path>
                <a:path w="3253740" h="312420">
                  <a:moveTo>
                    <a:pt x="198119" y="7620"/>
                  </a:moveTo>
                  <a:lnTo>
                    <a:pt x="205739" y="7620"/>
                  </a:lnTo>
                </a:path>
                <a:path w="3253740" h="312420">
                  <a:moveTo>
                    <a:pt x="3048000" y="7620"/>
                  </a:moveTo>
                  <a:lnTo>
                    <a:pt x="3055620" y="7620"/>
                  </a:lnTo>
                </a:path>
                <a:path w="3253740" h="312420">
                  <a:moveTo>
                    <a:pt x="3215640" y="7620"/>
                  </a:moveTo>
                  <a:lnTo>
                    <a:pt x="3223260" y="7620"/>
                  </a:lnTo>
                </a:path>
                <a:path w="3253740" h="312420">
                  <a:moveTo>
                    <a:pt x="38100" y="15239"/>
                  </a:moveTo>
                  <a:lnTo>
                    <a:pt x="45719" y="15239"/>
                  </a:lnTo>
                </a:path>
                <a:path w="3253740" h="312420">
                  <a:moveTo>
                    <a:pt x="198119" y="15239"/>
                  </a:moveTo>
                  <a:lnTo>
                    <a:pt x="205739" y="15239"/>
                  </a:lnTo>
                </a:path>
                <a:path w="3253740" h="312420">
                  <a:moveTo>
                    <a:pt x="3055619" y="15239"/>
                  </a:moveTo>
                  <a:lnTo>
                    <a:pt x="3063240" y="15239"/>
                  </a:lnTo>
                </a:path>
                <a:path w="3253740" h="312420">
                  <a:moveTo>
                    <a:pt x="3215640" y="15239"/>
                  </a:moveTo>
                  <a:lnTo>
                    <a:pt x="3223260" y="15239"/>
                  </a:lnTo>
                </a:path>
                <a:path w="3253740" h="312420">
                  <a:moveTo>
                    <a:pt x="38100" y="22860"/>
                  </a:moveTo>
                  <a:lnTo>
                    <a:pt x="45719" y="22860"/>
                  </a:lnTo>
                </a:path>
                <a:path w="3253740" h="312420">
                  <a:moveTo>
                    <a:pt x="190500" y="22860"/>
                  </a:moveTo>
                  <a:lnTo>
                    <a:pt x="198119" y="22860"/>
                  </a:lnTo>
                </a:path>
                <a:path w="3253740" h="312420">
                  <a:moveTo>
                    <a:pt x="3055619" y="22860"/>
                  </a:moveTo>
                  <a:lnTo>
                    <a:pt x="3063240" y="22860"/>
                  </a:lnTo>
                </a:path>
                <a:path w="3253740" h="312420">
                  <a:moveTo>
                    <a:pt x="3208019" y="22860"/>
                  </a:moveTo>
                  <a:lnTo>
                    <a:pt x="3215640" y="22860"/>
                  </a:lnTo>
                </a:path>
                <a:path w="3253740" h="312420">
                  <a:moveTo>
                    <a:pt x="45719" y="30479"/>
                  </a:moveTo>
                  <a:lnTo>
                    <a:pt x="60959" y="30479"/>
                  </a:lnTo>
                </a:path>
                <a:path w="3253740" h="312420">
                  <a:moveTo>
                    <a:pt x="182879" y="30479"/>
                  </a:moveTo>
                  <a:lnTo>
                    <a:pt x="190499" y="30479"/>
                  </a:lnTo>
                </a:path>
                <a:path w="3253740" h="312420">
                  <a:moveTo>
                    <a:pt x="3063240" y="30479"/>
                  </a:moveTo>
                  <a:lnTo>
                    <a:pt x="3078479" y="30479"/>
                  </a:lnTo>
                </a:path>
                <a:path w="3253740" h="312420">
                  <a:moveTo>
                    <a:pt x="3200400" y="30479"/>
                  </a:moveTo>
                  <a:lnTo>
                    <a:pt x="3208020" y="30479"/>
                  </a:lnTo>
                </a:path>
                <a:path w="3253740" h="312420">
                  <a:moveTo>
                    <a:pt x="60959" y="38100"/>
                  </a:moveTo>
                  <a:lnTo>
                    <a:pt x="68579" y="38100"/>
                  </a:lnTo>
                </a:path>
                <a:path w="3253740" h="312420">
                  <a:moveTo>
                    <a:pt x="160019" y="38100"/>
                  </a:moveTo>
                  <a:lnTo>
                    <a:pt x="182879" y="38100"/>
                  </a:lnTo>
                </a:path>
                <a:path w="3253740" h="312420">
                  <a:moveTo>
                    <a:pt x="3078479" y="38100"/>
                  </a:moveTo>
                  <a:lnTo>
                    <a:pt x="3086100" y="38100"/>
                  </a:lnTo>
                </a:path>
                <a:path w="3253740" h="312420">
                  <a:moveTo>
                    <a:pt x="3177540" y="38100"/>
                  </a:moveTo>
                  <a:lnTo>
                    <a:pt x="3200400" y="38100"/>
                  </a:lnTo>
                </a:path>
                <a:path w="3253740" h="312420">
                  <a:moveTo>
                    <a:pt x="68579" y="45720"/>
                  </a:moveTo>
                  <a:lnTo>
                    <a:pt x="91439" y="45720"/>
                  </a:lnTo>
                </a:path>
                <a:path w="3253740" h="312420">
                  <a:moveTo>
                    <a:pt x="144779" y="45720"/>
                  </a:moveTo>
                  <a:lnTo>
                    <a:pt x="160019" y="45720"/>
                  </a:lnTo>
                </a:path>
                <a:path w="3253740" h="312420">
                  <a:moveTo>
                    <a:pt x="3086100" y="45720"/>
                  </a:moveTo>
                  <a:lnTo>
                    <a:pt x="3108960" y="45720"/>
                  </a:lnTo>
                </a:path>
                <a:path w="3253740" h="312420">
                  <a:moveTo>
                    <a:pt x="3162300" y="45720"/>
                  </a:moveTo>
                  <a:lnTo>
                    <a:pt x="3177540" y="45720"/>
                  </a:lnTo>
                </a:path>
                <a:path w="3253740" h="312420">
                  <a:moveTo>
                    <a:pt x="91440" y="53339"/>
                  </a:moveTo>
                  <a:lnTo>
                    <a:pt x="144780" y="53339"/>
                  </a:lnTo>
                </a:path>
                <a:path w="3253740" h="312420">
                  <a:moveTo>
                    <a:pt x="3108960" y="53339"/>
                  </a:moveTo>
                  <a:lnTo>
                    <a:pt x="3162300" y="53339"/>
                  </a:lnTo>
                </a:path>
                <a:path w="3253740" h="312420">
                  <a:moveTo>
                    <a:pt x="114300" y="60960"/>
                  </a:moveTo>
                  <a:lnTo>
                    <a:pt x="121919" y="60960"/>
                  </a:lnTo>
                </a:path>
                <a:path w="3253740" h="312420">
                  <a:moveTo>
                    <a:pt x="3131819" y="60960"/>
                  </a:moveTo>
                  <a:lnTo>
                    <a:pt x="3139440" y="60960"/>
                  </a:lnTo>
                </a:path>
                <a:path w="3253740" h="312420">
                  <a:moveTo>
                    <a:pt x="114300" y="68579"/>
                  </a:moveTo>
                  <a:lnTo>
                    <a:pt x="121919" y="68579"/>
                  </a:lnTo>
                </a:path>
                <a:path w="3253740" h="312420">
                  <a:moveTo>
                    <a:pt x="3131819" y="68579"/>
                  </a:moveTo>
                  <a:lnTo>
                    <a:pt x="3139440" y="68579"/>
                  </a:lnTo>
                </a:path>
                <a:path w="3253740" h="312420">
                  <a:moveTo>
                    <a:pt x="114300" y="76200"/>
                  </a:moveTo>
                  <a:lnTo>
                    <a:pt x="121919" y="76200"/>
                  </a:lnTo>
                </a:path>
                <a:path w="3253740" h="312420">
                  <a:moveTo>
                    <a:pt x="3131819" y="76200"/>
                  </a:moveTo>
                  <a:lnTo>
                    <a:pt x="3139440" y="76200"/>
                  </a:lnTo>
                </a:path>
                <a:path w="3253740" h="312420">
                  <a:moveTo>
                    <a:pt x="114300" y="83820"/>
                  </a:moveTo>
                  <a:lnTo>
                    <a:pt x="121919" y="83820"/>
                  </a:lnTo>
                </a:path>
                <a:path w="3253740" h="312420">
                  <a:moveTo>
                    <a:pt x="3131819" y="83820"/>
                  </a:moveTo>
                  <a:lnTo>
                    <a:pt x="3139440" y="83820"/>
                  </a:lnTo>
                </a:path>
                <a:path w="3253740" h="312420">
                  <a:moveTo>
                    <a:pt x="114300" y="91439"/>
                  </a:moveTo>
                  <a:lnTo>
                    <a:pt x="121919" y="91439"/>
                  </a:lnTo>
                </a:path>
                <a:path w="3253740" h="312420">
                  <a:moveTo>
                    <a:pt x="3131819" y="91439"/>
                  </a:moveTo>
                  <a:lnTo>
                    <a:pt x="3139440" y="91439"/>
                  </a:lnTo>
                </a:path>
                <a:path w="3253740" h="312420">
                  <a:moveTo>
                    <a:pt x="114300" y="99060"/>
                  </a:moveTo>
                  <a:lnTo>
                    <a:pt x="121919" y="99060"/>
                  </a:lnTo>
                </a:path>
                <a:path w="3253740" h="312420">
                  <a:moveTo>
                    <a:pt x="3131819" y="99060"/>
                  </a:moveTo>
                  <a:lnTo>
                    <a:pt x="3139440" y="99060"/>
                  </a:lnTo>
                </a:path>
                <a:path w="3253740" h="312420">
                  <a:moveTo>
                    <a:pt x="114300" y="106679"/>
                  </a:moveTo>
                  <a:lnTo>
                    <a:pt x="121919" y="106679"/>
                  </a:lnTo>
                </a:path>
                <a:path w="3253740" h="312420">
                  <a:moveTo>
                    <a:pt x="3131819" y="106679"/>
                  </a:moveTo>
                  <a:lnTo>
                    <a:pt x="3139440" y="106679"/>
                  </a:lnTo>
                </a:path>
                <a:path w="3253740" h="312420">
                  <a:moveTo>
                    <a:pt x="114300" y="114300"/>
                  </a:moveTo>
                  <a:lnTo>
                    <a:pt x="121919" y="114300"/>
                  </a:lnTo>
                </a:path>
                <a:path w="3253740" h="312420">
                  <a:moveTo>
                    <a:pt x="3131819" y="114300"/>
                  </a:moveTo>
                  <a:lnTo>
                    <a:pt x="3139440" y="114300"/>
                  </a:lnTo>
                </a:path>
                <a:path w="3253740" h="312420">
                  <a:moveTo>
                    <a:pt x="114300" y="121920"/>
                  </a:moveTo>
                  <a:lnTo>
                    <a:pt x="121919" y="121920"/>
                  </a:lnTo>
                </a:path>
                <a:path w="3253740" h="312420">
                  <a:moveTo>
                    <a:pt x="3131819" y="121920"/>
                  </a:moveTo>
                  <a:lnTo>
                    <a:pt x="3139440" y="121920"/>
                  </a:lnTo>
                </a:path>
                <a:path w="3253740" h="312420">
                  <a:moveTo>
                    <a:pt x="114300" y="129539"/>
                  </a:moveTo>
                  <a:lnTo>
                    <a:pt x="121919" y="129539"/>
                  </a:lnTo>
                </a:path>
                <a:path w="3253740" h="312420">
                  <a:moveTo>
                    <a:pt x="3131819" y="129539"/>
                  </a:moveTo>
                  <a:lnTo>
                    <a:pt x="3139440" y="129539"/>
                  </a:lnTo>
                </a:path>
                <a:path w="3253740" h="312420">
                  <a:moveTo>
                    <a:pt x="114300" y="137160"/>
                  </a:moveTo>
                  <a:lnTo>
                    <a:pt x="121919" y="137160"/>
                  </a:lnTo>
                </a:path>
                <a:path w="3253740" h="312420">
                  <a:moveTo>
                    <a:pt x="3131819" y="137160"/>
                  </a:moveTo>
                  <a:lnTo>
                    <a:pt x="3139440" y="137160"/>
                  </a:lnTo>
                </a:path>
                <a:path w="3253740" h="312420">
                  <a:moveTo>
                    <a:pt x="114300" y="144779"/>
                  </a:moveTo>
                  <a:lnTo>
                    <a:pt x="121919" y="144779"/>
                  </a:lnTo>
                </a:path>
                <a:path w="3253740" h="312420">
                  <a:moveTo>
                    <a:pt x="3131819" y="144779"/>
                  </a:moveTo>
                  <a:lnTo>
                    <a:pt x="3139440" y="144779"/>
                  </a:lnTo>
                </a:path>
                <a:path w="3253740" h="312420">
                  <a:moveTo>
                    <a:pt x="114300" y="152400"/>
                  </a:moveTo>
                  <a:lnTo>
                    <a:pt x="121919" y="152400"/>
                  </a:lnTo>
                </a:path>
                <a:path w="3253740" h="312420">
                  <a:moveTo>
                    <a:pt x="3131819" y="152400"/>
                  </a:moveTo>
                  <a:lnTo>
                    <a:pt x="3139440" y="152400"/>
                  </a:lnTo>
                </a:path>
                <a:path w="3253740" h="312420">
                  <a:moveTo>
                    <a:pt x="114300" y="160020"/>
                  </a:moveTo>
                  <a:lnTo>
                    <a:pt x="121919" y="160020"/>
                  </a:lnTo>
                </a:path>
                <a:path w="3253740" h="312420">
                  <a:moveTo>
                    <a:pt x="3131819" y="160020"/>
                  </a:moveTo>
                  <a:lnTo>
                    <a:pt x="3139440" y="160020"/>
                  </a:lnTo>
                </a:path>
                <a:path w="3253740" h="312420">
                  <a:moveTo>
                    <a:pt x="114300" y="167639"/>
                  </a:moveTo>
                  <a:lnTo>
                    <a:pt x="121919" y="167639"/>
                  </a:lnTo>
                </a:path>
                <a:path w="3253740" h="312420">
                  <a:moveTo>
                    <a:pt x="3131819" y="167639"/>
                  </a:moveTo>
                  <a:lnTo>
                    <a:pt x="3139440" y="167639"/>
                  </a:lnTo>
                </a:path>
                <a:path w="3253740" h="312420">
                  <a:moveTo>
                    <a:pt x="114300" y="175260"/>
                  </a:moveTo>
                  <a:lnTo>
                    <a:pt x="121919" y="175260"/>
                  </a:lnTo>
                </a:path>
                <a:path w="3253740" h="312420">
                  <a:moveTo>
                    <a:pt x="3131819" y="175260"/>
                  </a:moveTo>
                  <a:lnTo>
                    <a:pt x="3139440" y="175260"/>
                  </a:lnTo>
                </a:path>
                <a:path w="3253740" h="312420">
                  <a:moveTo>
                    <a:pt x="114300" y="182879"/>
                  </a:moveTo>
                  <a:lnTo>
                    <a:pt x="121919" y="182879"/>
                  </a:lnTo>
                </a:path>
                <a:path w="3253740" h="312420">
                  <a:moveTo>
                    <a:pt x="3131819" y="182879"/>
                  </a:moveTo>
                  <a:lnTo>
                    <a:pt x="3139440" y="182879"/>
                  </a:lnTo>
                </a:path>
                <a:path w="3253740" h="312420">
                  <a:moveTo>
                    <a:pt x="114300" y="190500"/>
                  </a:moveTo>
                  <a:lnTo>
                    <a:pt x="121919" y="190500"/>
                  </a:lnTo>
                </a:path>
                <a:path w="3253740" h="312420">
                  <a:moveTo>
                    <a:pt x="3131819" y="190500"/>
                  </a:moveTo>
                  <a:lnTo>
                    <a:pt x="3139440" y="190500"/>
                  </a:lnTo>
                </a:path>
                <a:path w="3253740" h="312420">
                  <a:moveTo>
                    <a:pt x="114300" y="198120"/>
                  </a:moveTo>
                  <a:lnTo>
                    <a:pt x="121919" y="198120"/>
                  </a:lnTo>
                </a:path>
                <a:path w="3253740" h="312420">
                  <a:moveTo>
                    <a:pt x="3131819" y="198120"/>
                  </a:moveTo>
                  <a:lnTo>
                    <a:pt x="3139440" y="198120"/>
                  </a:lnTo>
                </a:path>
                <a:path w="3253740" h="312420">
                  <a:moveTo>
                    <a:pt x="114300" y="205739"/>
                  </a:moveTo>
                  <a:lnTo>
                    <a:pt x="121919" y="205739"/>
                  </a:lnTo>
                </a:path>
                <a:path w="3253740" h="312420">
                  <a:moveTo>
                    <a:pt x="3131819" y="205739"/>
                  </a:moveTo>
                  <a:lnTo>
                    <a:pt x="3139440" y="205739"/>
                  </a:lnTo>
                </a:path>
                <a:path w="3253740" h="312420">
                  <a:moveTo>
                    <a:pt x="114300" y="213360"/>
                  </a:moveTo>
                  <a:lnTo>
                    <a:pt x="121919" y="213360"/>
                  </a:lnTo>
                </a:path>
                <a:path w="3253740" h="312420">
                  <a:moveTo>
                    <a:pt x="3131819" y="213360"/>
                  </a:moveTo>
                  <a:lnTo>
                    <a:pt x="3139440" y="213360"/>
                  </a:lnTo>
                </a:path>
                <a:path w="3253740" h="312420">
                  <a:moveTo>
                    <a:pt x="114300" y="220979"/>
                  </a:moveTo>
                  <a:lnTo>
                    <a:pt x="121919" y="220979"/>
                  </a:lnTo>
                </a:path>
                <a:path w="3253740" h="312420">
                  <a:moveTo>
                    <a:pt x="3131819" y="220979"/>
                  </a:moveTo>
                  <a:lnTo>
                    <a:pt x="3139440" y="220979"/>
                  </a:lnTo>
                </a:path>
                <a:path w="3253740" h="312420">
                  <a:moveTo>
                    <a:pt x="114300" y="228600"/>
                  </a:moveTo>
                  <a:lnTo>
                    <a:pt x="121919" y="228600"/>
                  </a:lnTo>
                </a:path>
                <a:path w="3253740" h="312420">
                  <a:moveTo>
                    <a:pt x="3131819" y="228600"/>
                  </a:moveTo>
                  <a:lnTo>
                    <a:pt x="3139440" y="228600"/>
                  </a:lnTo>
                </a:path>
                <a:path w="3253740" h="312420">
                  <a:moveTo>
                    <a:pt x="114300" y="236220"/>
                  </a:moveTo>
                  <a:lnTo>
                    <a:pt x="121919" y="236220"/>
                  </a:lnTo>
                </a:path>
                <a:path w="3253740" h="312420">
                  <a:moveTo>
                    <a:pt x="3131819" y="236220"/>
                  </a:moveTo>
                  <a:lnTo>
                    <a:pt x="3139440" y="236220"/>
                  </a:lnTo>
                </a:path>
                <a:path w="3253740" h="312420">
                  <a:moveTo>
                    <a:pt x="114300" y="243839"/>
                  </a:moveTo>
                  <a:lnTo>
                    <a:pt x="121919" y="243839"/>
                  </a:lnTo>
                </a:path>
                <a:path w="3253740" h="312420">
                  <a:moveTo>
                    <a:pt x="3131819" y="243839"/>
                  </a:moveTo>
                  <a:lnTo>
                    <a:pt x="3139440" y="243839"/>
                  </a:lnTo>
                </a:path>
                <a:path w="3253740" h="312420">
                  <a:moveTo>
                    <a:pt x="0" y="251460"/>
                  </a:moveTo>
                  <a:lnTo>
                    <a:pt x="236219" y="251460"/>
                  </a:lnTo>
                </a:path>
                <a:path w="3253740" h="312420">
                  <a:moveTo>
                    <a:pt x="3017519" y="251460"/>
                  </a:moveTo>
                  <a:lnTo>
                    <a:pt x="3253740" y="251460"/>
                  </a:lnTo>
                </a:path>
                <a:path w="3253740" h="312420">
                  <a:moveTo>
                    <a:pt x="30479" y="281939"/>
                  </a:moveTo>
                  <a:lnTo>
                    <a:pt x="213359" y="281939"/>
                  </a:lnTo>
                </a:path>
                <a:path w="3253740" h="312420">
                  <a:moveTo>
                    <a:pt x="3048000" y="281939"/>
                  </a:moveTo>
                  <a:lnTo>
                    <a:pt x="3223260" y="281939"/>
                  </a:lnTo>
                </a:path>
                <a:path w="3253740" h="312420">
                  <a:moveTo>
                    <a:pt x="53340" y="312420"/>
                  </a:moveTo>
                  <a:lnTo>
                    <a:pt x="182880" y="312420"/>
                  </a:lnTo>
                </a:path>
                <a:path w="3253740" h="312420">
                  <a:moveTo>
                    <a:pt x="3070860" y="312420"/>
                  </a:moveTo>
                  <a:lnTo>
                    <a:pt x="3200400" y="31242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6" name="object 106"/>
          <p:cNvGrpSpPr/>
          <p:nvPr/>
        </p:nvGrpSpPr>
        <p:grpSpPr>
          <a:xfrm>
            <a:off x="4046220" y="6492234"/>
            <a:ext cx="327660" cy="106680"/>
            <a:chOff x="4046220" y="6492234"/>
            <a:chExt cx="327660" cy="106680"/>
          </a:xfrm>
        </p:grpSpPr>
        <p:pic>
          <p:nvPicPr>
            <p:cNvPr id="107" name="object 107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061460" y="6492234"/>
              <a:ext cx="68579" cy="30480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4061460" y="6515094"/>
              <a:ext cx="68579" cy="45720"/>
            </a:xfrm>
            <a:prstGeom prst="rect">
              <a:avLst/>
            </a:prstGeom>
          </p:spPr>
        </p:pic>
        <p:sp>
          <p:nvSpPr>
            <p:cNvPr id="109" name="object 109"/>
            <p:cNvSpPr/>
            <p:nvPr/>
          </p:nvSpPr>
          <p:spPr>
            <a:xfrm>
              <a:off x="4091940" y="655700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8F8F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114800" y="655700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6B6B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114800" y="656462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777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2" name="object 112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4297680" y="6507474"/>
              <a:ext cx="68579" cy="7620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4282440" y="6515094"/>
              <a:ext cx="89915" cy="22860"/>
            </a:xfrm>
            <a:prstGeom prst="rect">
              <a:avLst/>
            </a:prstGeom>
          </p:spPr>
        </p:pic>
        <p:sp>
          <p:nvSpPr>
            <p:cNvPr id="114" name="object 114"/>
            <p:cNvSpPr/>
            <p:nvPr/>
          </p:nvSpPr>
          <p:spPr>
            <a:xfrm>
              <a:off x="4328160" y="6534144"/>
              <a:ext cx="45720" cy="7620"/>
            </a:xfrm>
            <a:custGeom>
              <a:avLst/>
              <a:gdLst/>
              <a:ahLst/>
              <a:cxnLst/>
              <a:rect l="l" t="t" r="r" b="b"/>
              <a:pathLst>
                <a:path w="45720" h="7620">
                  <a:moveTo>
                    <a:pt x="0" y="0"/>
                  </a:moveTo>
                  <a:lnTo>
                    <a:pt x="7620" y="0"/>
                  </a:lnTo>
                </a:path>
                <a:path w="45720" h="7620">
                  <a:moveTo>
                    <a:pt x="38100" y="0"/>
                  </a:moveTo>
                  <a:lnTo>
                    <a:pt x="45720" y="0"/>
                  </a:lnTo>
                </a:path>
                <a:path w="45720" h="7620">
                  <a:moveTo>
                    <a:pt x="0" y="7620"/>
                  </a:moveTo>
                  <a:lnTo>
                    <a:pt x="7620" y="7620"/>
                  </a:lnTo>
                </a:path>
                <a:path w="45720" h="7620">
                  <a:moveTo>
                    <a:pt x="38100" y="7620"/>
                  </a:moveTo>
                  <a:lnTo>
                    <a:pt x="45720" y="762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5" name="object 115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4236720" y="6537954"/>
              <a:ext cx="60960" cy="22860"/>
            </a:xfrm>
            <a:prstGeom prst="rect">
              <a:avLst/>
            </a:prstGeom>
          </p:spPr>
        </p:pic>
        <p:sp>
          <p:nvSpPr>
            <p:cNvPr id="116" name="object 116"/>
            <p:cNvSpPr/>
            <p:nvPr/>
          </p:nvSpPr>
          <p:spPr>
            <a:xfrm>
              <a:off x="4328160" y="6549384"/>
              <a:ext cx="45720" cy="0"/>
            </a:xfrm>
            <a:custGeom>
              <a:avLst/>
              <a:gdLst/>
              <a:ahLst/>
              <a:cxnLst/>
              <a:rect l="l" t="t" r="r" b="b"/>
              <a:pathLst>
                <a:path w="45720">
                  <a:moveTo>
                    <a:pt x="0" y="0"/>
                  </a:moveTo>
                  <a:lnTo>
                    <a:pt x="7620" y="0"/>
                  </a:lnTo>
                </a:path>
                <a:path w="45720">
                  <a:moveTo>
                    <a:pt x="38100" y="0"/>
                  </a:moveTo>
                  <a:lnTo>
                    <a:pt x="457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4274820" y="655700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3535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328160" y="655700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267200" y="6564624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0" y="0"/>
                  </a:moveTo>
                  <a:lnTo>
                    <a:pt x="15239" y="0"/>
                  </a:lnTo>
                </a:path>
              </a:pathLst>
            </a:custGeom>
            <a:ln w="7620">
              <a:solidFill>
                <a:srgbClr val="83838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0" name="object 120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4328160" y="6553194"/>
              <a:ext cx="45720" cy="15239"/>
            </a:xfrm>
            <a:prstGeom prst="rect">
              <a:avLst/>
            </a:prstGeom>
          </p:spPr>
        </p:pic>
        <p:sp>
          <p:nvSpPr>
            <p:cNvPr id="121" name="object 121"/>
            <p:cNvSpPr/>
            <p:nvPr/>
          </p:nvSpPr>
          <p:spPr>
            <a:xfrm>
              <a:off x="4267200" y="657224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3535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4328160" y="6572244"/>
              <a:ext cx="45720" cy="0"/>
            </a:xfrm>
            <a:custGeom>
              <a:avLst/>
              <a:gdLst/>
              <a:ahLst/>
              <a:cxnLst/>
              <a:rect l="l" t="t" r="r" b="b"/>
              <a:pathLst>
                <a:path w="45720">
                  <a:moveTo>
                    <a:pt x="0" y="0"/>
                  </a:moveTo>
                  <a:lnTo>
                    <a:pt x="15239" y="0"/>
                  </a:lnTo>
                </a:path>
                <a:path w="45720">
                  <a:moveTo>
                    <a:pt x="30479" y="0"/>
                  </a:moveTo>
                  <a:lnTo>
                    <a:pt x="45719" y="0"/>
                  </a:lnTo>
                </a:path>
              </a:pathLst>
            </a:custGeom>
            <a:ln w="7620">
              <a:solidFill>
                <a:srgbClr val="6B6B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3" name="object 123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4046220" y="6560814"/>
              <a:ext cx="205740" cy="22860"/>
            </a:xfrm>
            <a:prstGeom prst="rect">
              <a:avLst/>
            </a:prstGeom>
          </p:spPr>
        </p:pic>
        <p:sp>
          <p:nvSpPr>
            <p:cNvPr id="124" name="object 124"/>
            <p:cNvSpPr/>
            <p:nvPr/>
          </p:nvSpPr>
          <p:spPr>
            <a:xfrm>
              <a:off x="4236720" y="657986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2F2F2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267200" y="6579864"/>
              <a:ext cx="45720" cy="0"/>
            </a:xfrm>
            <a:custGeom>
              <a:avLst/>
              <a:gdLst/>
              <a:ahLst/>
              <a:cxnLst/>
              <a:rect l="l" t="t" r="r" b="b"/>
              <a:pathLst>
                <a:path w="45720">
                  <a:moveTo>
                    <a:pt x="0" y="0"/>
                  </a:moveTo>
                  <a:lnTo>
                    <a:pt x="457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6" name="object 126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4335780" y="6576054"/>
              <a:ext cx="30479" cy="7620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4130040" y="6583674"/>
              <a:ext cx="15239" cy="7620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4168140" y="6583674"/>
              <a:ext cx="83820" cy="15240"/>
            </a:xfrm>
            <a:prstGeom prst="rect">
              <a:avLst/>
            </a:prstGeom>
          </p:spPr>
        </p:pic>
        <p:sp>
          <p:nvSpPr>
            <p:cNvPr id="129" name="object 129"/>
            <p:cNvSpPr/>
            <p:nvPr/>
          </p:nvSpPr>
          <p:spPr>
            <a:xfrm>
              <a:off x="4130040" y="659510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3B3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0" name="object 130"/>
          <p:cNvGrpSpPr/>
          <p:nvPr/>
        </p:nvGrpSpPr>
        <p:grpSpPr>
          <a:xfrm>
            <a:off x="5212079" y="5760715"/>
            <a:ext cx="312420" cy="167640"/>
            <a:chOff x="5212079" y="5760715"/>
            <a:chExt cx="312420" cy="167640"/>
          </a:xfrm>
        </p:grpSpPr>
        <p:pic>
          <p:nvPicPr>
            <p:cNvPr id="131" name="object 131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5303519" y="5760715"/>
              <a:ext cx="114300" cy="76200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5379719" y="5836915"/>
              <a:ext cx="38100" cy="22860"/>
            </a:xfrm>
            <a:prstGeom prst="rect">
              <a:avLst/>
            </a:prstGeom>
          </p:spPr>
        </p:pic>
        <p:sp>
          <p:nvSpPr>
            <p:cNvPr id="133" name="object 133"/>
            <p:cNvSpPr/>
            <p:nvPr/>
          </p:nvSpPr>
          <p:spPr>
            <a:xfrm>
              <a:off x="5212079" y="5871205"/>
              <a:ext cx="312420" cy="53340"/>
            </a:xfrm>
            <a:custGeom>
              <a:avLst/>
              <a:gdLst/>
              <a:ahLst/>
              <a:cxnLst/>
              <a:rect l="l" t="t" r="r" b="b"/>
              <a:pathLst>
                <a:path w="312420" h="53339">
                  <a:moveTo>
                    <a:pt x="205739" y="0"/>
                  </a:moveTo>
                  <a:lnTo>
                    <a:pt x="228600" y="0"/>
                  </a:lnTo>
                </a:path>
                <a:path w="312420" h="53339">
                  <a:moveTo>
                    <a:pt x="205739" y="7620"/>
                  </a:moveTo>
                  <a:lnTo>
                    <a:pt x="251460" y="7620"/>
                  </a:lnTo>
                </a:path>
                <a:path w="312420" h="53339">
                  <a:moveTo>
                    <a:pt x="205739" y="15239"/>
                  </a:moveTo>
                  <a:lnTo>
                    <a:pt x="289560" y="15239"/>
                  </a:lnTo>
                </a:path>
                <a:path w="312420" h="53339">
                  <a:moveTo>
                    <a:pt x="0" y="22860"/>
                  </a:moveTo>
                  <a:lnTo>
                    <a:pt x="312420" y="22860"/>
                  </a:lnTo>
                </a:path>
                <a:path w="312420" h="53339">
                  <a:moveTo>
                    <a:pt x="205739" y="30479"/>
                  </a:moveTo>
                  <a:lnTo>
                    <a:pt x="312419" y="30479"/>
                  </a:lnTo>
                </a:path>
                <a:path w="312420" h="53339">
                  <a:moveTo>
                    <a:pt x="205739" y="38100"/>
                  </a:moveTo>
                  <a:lnTo>
                    <a:pt x="281939" y="38100"/>
                  </a:lnTo>
                </a:path>
                <a:path w="312420" h="53339">
                  <a:moveTo>
                    <a:pt x="205739" y="45720"/>
                  </a:moveTo>
                  <a:lnTo>
                    <a:pt x="251460" y="45720"/>
                  </a:lnTo>
                </a:path>
                <a:path w="312420" h="53339">
                  <a:moveTo>
                    <a:pt x="205739" y="53339"/>
                  </a:moveTo>
                  <a:lnTo>
                    <a:pt x="228600" y="53339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4" name="object 134"/>
          <p:cNvGrpSpPr/>
          <p:nvPr/>
        </p:nvGrpSpPr>
        <p:grpSpPr>
          <a:xfrm>
            <a:off x="4968240" y="6019794"/>
            <a:ext cx="1455420" cy="906780"/>
            <a:chOff x="4968240" y="6019794"/>
            <a:chExt cx="1455420" cy="906780"/>
          </a:xfrm>
        </p:grpSpPr>
        <p:pic>
          <p:nvPicPr>
            <p:cNvPr id="135" name="object 135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5623560" y="6019794"/>
              <a:ext cx="129539" cy="91440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5730240" y="6111234"/>
              <a:ext cx="22860" cy="22860"/>
            </a:xfrm>
            <a:prstGeom prst="rect">
              <a:avLst/>
            </a:prstGeom>
          </p:spPr>
        </p:pic>
        <p:sp>
          <p:nvSpPr>
            <p:cNvPr id="137" name="object 137"/>
            <p:cNvSpPr/>
            <p:nvPr/>
          </p:nvSpPr>
          <p:spPr>
            <a:xfrm>
              <a:off x="5006340" y="6176004"/>
              <a:ext cx="1371600" cy="297180"/>
            </a:xfrm>
            <a:custGeom>
              <a:avLst/>
              <a:gdLst/>
              <a:ahLst/>
              <a:cxnLst/>
              <a:rect l="l" t="t" r="r" b="b"/>
              <a:pathLst>
                <a:path w="1371600" h="297179">
                  <a:moveTo>
                    <a:pt x="586739" y="0"/>
                  </a:moveTo>
                  <a:lnTo>
                    <a:pt x="640079" y="0"/>
                  </a:lnTo>
                </a:path>
                <a:path w="1371600" h="297179">
                  <a:moveTo>
                    <a:pt x="685800" y="0"/>
                  </a:moveTo>
                  <a:lnTo>
                    <a:pt x="739139" y="0"/>
                  </a:lnTo>
                </a:path>
                <a:path w="1371600" h="297179">
                  <a:moveTo>
                    <a:pt x="784860" y="0"/>
                  </a:moveTo>
                  <a:lnTo>
                    <a:pt x="838200" y="0"/>
                  </a:lnTo>
                </a:path>
                <a:path w="1371600" h="297179">
                  <a:moveTo>
                    <a:pt x="487679" y="0"/>
                  </a:moveTo>
                  <a:lnTo>
                    <a:pt x="541019" y="0"/>
                  </a:lnTo>
                </a:path>
                <a:path w="1371600" h="297179">
                  <a:moveTo>
                    <a:pt x="480060" y="7620"/>
                  </a:moveTo>
                  <a:lnTo>
                    <a:pt x="495300" y="7620"/>
                  </a:lnTo>
                </a:path>
                <a:path w="1371600" h="297179">
                  <a:moveTo>
                    <a:pt x="541020" y="7620"/>
                  </a:moveTo>
                  <a:lnTo>
                    <a:pt x="548640" y="7620"/>
                  </a:lnTo>
                </a:path>
                <a:path w="1371600" h="297179">
                  <a:moveTo>
                    <a:pt x="571500" y="7620"/>
                  </a:moveTo>
                  <a:lnTo>
                    <a:pt x="586739" y="7620"/>
                  </a:lnTo>
                </a:path>
                <a:path w="1371600" h="297179">
                  <a:moveTo>
                    <a:pt x="640079" y="7620"/>
                  </a:moveTo>
                  <a:lnTo>
                    <a:pt x="647700" y="7620"/>
                  </a:lnTo>
                </a:path>
                <a:path w="1371600" h="297179">
                  <a:moveTo>
                    <a:pt x="678179" y="7620"/>
                  </a:moveTo>
                  <a:lnTo>
                    <a:pt x="685800" y="7620"/>
                  </a:lnTo>
                </a:path>
                <a:path w="1371600" h="297179">
                  <a:moveTo>
                    <a:pt x="739139" y="7620"/>
                  </a:moveTo>
                  <a:lnTo>
                    <a:pt x="762000" y="7620"/>
                  </a:lnTo>
                </a:path>
                <a:path w="1371600" h="297179">
                  <a:moveTo>
                    <a:pt x="777239" y="7620"/>
                  </a:moveTo>
                  <a:lnTo>
                    <a:pt x="784860" y="7620"/>
                  </a:lnTo>
                </a:path>
                <a:path w="1371600" h="297179">
                  <a:moveTo>
                    <a:pt x="830579" y="7620"/>
                  </a:moveTo>
                  <a:lnTo>
                    <a:pt x="853439" y="7620"/>
                  </a:lnTo>
                </a:path>
                <a:path w="1371600" h="297179">
                  <a:moveTo>
                    <a:pt x="464820" y="15239"/>
                  </a:moveTo>
                  <a:lnTo>
                    <a:pt x="480060" y="15239"/>
                  </a:lnTo>
                </a:path>
                <a:path w="1371600" h="297179">
                  <a:moveTo>
                    <a:pt x="548639" y="15239"/>
                  </a:moveTo>
                  <a:lnTo>
                    <a:pt x="556260" y="15239"/>
                  </a:lnTo>
                </a:path>
                <a:path w="1371600" h="297179">
                  <a:moveTo>
                    <a:pt x="647700" y="15239"/>
                  </a:moveTo>
                  <a:lnTo>
                    <a:pt x="655320" y="15239"/>
                  </a:lnTo>
                </a:path>
                <a:path w="1371600" h="297179">
                  <a:moveTo>
                    <a:pt x="670560" y="15239"/>
                  </a:moveTo>
                  <a:lnTo>
                    <a:pt x="678180" y="15239"/>
                  </a:lnTo>
                </a:path>
                <a:path w="1371600" h="297179">
                  <a:moveTo>
                    <a:pt x="769620" y="15239"/>
                  </a:moveTo>
                  <a:lnTo>
                    <a:pt x="777240" y="15239"/>
                  </a:lnTo>
                </a:path>
                <a:path w="1371600" h="297179">
                  <a:moveTo>
                    <a:pt x="853439" y="15239"/>
                  </a:moveTo>
                  <a:lnTo>
                    <a:pt x="861060" y="15239"/>
                  </a:lnTo>
                </a:path>
                <a:path w="1371600" h="297179">
                  <a:moveTo>
                    <a:pt x="457200" y="22860"/>
                  </a:moveTo>
                  <a:lnTo>
                    <a:pt x="464820" y="22860"/>
                  </a:lnTo>
                </a:path>
                <a:path w="1371600" h="297179">
                  <a:moveTo>
                    <a:pt x="548639" y="22860"/>
                  </a:moveTo>
                  <a:lnTo>
                    <a:pt x="571500" y="22860"/>
                  </a:lnTo>
                </a:path>
                <a:path w="1371600" h="297179">
                  <a:moveTo>
                    <a:pt x="655320" y="22860"/>
                  </a:moveTo>
                  <a:lnTo>
                    <a:pt x="670560" y="22860"/>
                  </a:lnTo>
                </a:path>
                <a:path w="1371600" h="297179">
                  <a:moveTo>
                    <a:pt x="762000" y="22860"/>
                  </a:moveTo>
                  <a:lnTo>
                    <a:pt x="777239" y="22860"/>
                  </a:lnTo>
                </a:path>
                <a:path w="1371600" h="297179">
                  <a:moveTo>
                    <a:pt x="861060" y="22860"/>
                  </a:moveTo>
                  <a:lnTo>
                    <a:pt x="868680" y="22860"/>
                  </a:lnTo>
                </a:path>
                <a:path w="1371600" h="297179">
                  <a:moveTo>
                    <a:pt x="449579" y="30479"/>
                  </a:moveTo>
                  <a:lnTo>
                    <a:pt x="464819" y="30479"/>
                  </a:lnTo>
                </a:path>
                <a:path w="1371600" h="297179">
                  <a:moveTo>
                    <a:pt x="548639" y="30479"/>
                  </a:moveTo>
                  <a:lnTo>
                    <a:pt x="556260" y="30479"/>
                  </a:lnTo>
                </a:path>
                <a:path w="1371600" h="297179">
                  <a:moveTo>
                    <a:pt x="571500" y="30479"/>
                  </a:moveTo>
                  <a:lnTo>
                    <a:pt x="579120" y="30479"/>
                  </a:lnTo>
                </a:path>
                <a:path w="1371600" h="297179">
                  <a:moveTo>
                    <a:pt x="647700" y="30479"/>
                  </a:moveTo>
                  <a:lnTo>
                    <a:pt x="655320" y="30479"/>
                  </a:lnTo>
                </a:path>
                <a:path w="1371600" h="297179">
                  <a:moveTo>
                    <a:pt x="670560" y="30479"/>
                  </a:moveTo>
                  <a:lnTo>
                    <a:pt x="678180" y="30479"/>
                  </a:lnTo>
                </a:path>
                <a:path w="1371600" h="297179">
                  <a:moveTo>
                    <a:pt x="746760" y="30479"/>
                  </a:moveTo>
                  <a:lnTo>
                    <a:pt x="762000" y="30479"/>
                  </a:lnTo>
                </a:path>
                <a:path w="1371600" h="297179">
                  <a:moveTo>
                    <a:pt x="769620" y="30479"/>
                  </a:moveTo>
                  <a:lnTo>
                    <a:pt x="777240" y="30479"/>
                  </a:lnTo>
                </a:path>
                <a:path w="1371600" h="297179">
                  <a:moveTo>
                    <a:pt x="861060" y="30479"/>
                  </a:moveTo>
                  <a:lnTo>
                    <a:pt x="876300" y="30479"/>
                  </a:lnTo>
                </a:path>
                <a:path w="1371600" h="297179">
                  <a:moveTo>
                    <a:pt x="449579" y="38100"/>
                  </a:moveTo>
                  <a:lnTo>
                    <a:pt x="464819" y="38100"/>
                  </a:lnTo>
                </a:path>
                <a:path w="1371600" h="297179">
                  <a:moveTo>
                    <a:pt x="548639" y="38100"/>
                  </a:moveTo>
                  <a:lnTo>
                    <a:pt x="556260" y="38100"/>
                  </a:lnTo>
                </a:path>
                <a:path w="1371600" h="297179">
                  <a:moveTo>
                    <a:pt x="571500" y="38100"/>
                  </a:moveTo>
                  <a:lnTo>
                    <a:pt x="579120" y="38100"/>
                  </a:lnTo>
                </a:path>
                <a:path w="1371600" h="297179">
                  <a:moveTo>
                    <a:pt x="647700" y="38100"/>
                  </a:moveTo>
                  <a:lnTo>
                    <a:pt x="655320" y="38100"/>
                  </a:lnTo>
                </a:path>
                <a:path w="1371600" h="297179">
                  <a:moveTo>
                    <a:pt x="670560" y="38100"/>
                  </a:moveTo>
                  <a:lnTo>
                    <a:pt x="678180" y="38100"/>
                  </a:lnTo>
                </a:path>
                <a:path w="1371600" h="297179">
                  <a:moveTo>
                    <a:pt x="746760" y="38100"/>
                  </a:moveTo>
                  <a:lnTo>
                    <a:pt x="762000" y="38100"/>
                  </a:lnTo>
                </a:path>
                <a:path w="1371600" h="297179">
                  <a:moveTo>
                    <a:pt x="769620" y="38100"/>
                  </a:moveTo>
                  <a:lnTo>
                    <a:pt x="777240" y="38100"/>
                  </a:lnTo>
                </a:path>
                <a:path w="1371600" h="297179">
                  <a:moveTo>
                    <a:pt x="861060" y="38100"/>
                  </a:moveTo>
                  <a:lnTo>
                    <a:pt x="876300" y="38100"/>
                  </a:lnTo>
                </a:path>
                <a:path w="1371600" h="297179">
                  <a:moveTo>
                    <a:pt x="449579" y="45720"/>
                  </a:moveTo>
                  <a:lnTo>
                    <a:pt x="457200" y="45720"/>
                  </a:lnTo>
                </a:path>
                <a:path w="1371600" h="297179">
                  <a:moveTo>
                    <a:pt x="541020" y="45720"/>
                  </a:moveTo>
                  <a:lnTo>
                    <a:pt x="548640" y="45720"/>
                  </a:lnTo>
                </a:path>
                <a:path w="1371600" h="297179">
                  <a:moveTo>
                    <a:pt x="571500" y="45720"/>
                  </a:moveTo>
                  <a:lnTo>
                    <a:pt x="579120" y="45720"/>
                  </a:lnTo>
                </a:path>
                <a:path w="1371600" h="297179">
                  <a:moveTo>
                    <a:pt x="647700" y="45720"/>
                  </a:moveTo>
                  <a:lnTo>
                    <a:pt x="655320" y="45720"/>
                  </a:lnTo>
                </a:path>
                <a:path w="1371600" h="297179">
                  <a:moveTo>
                    <a:pt x="670560" y="45720"/>
                  </a:moveTo>
                  <a:lnTo>
                    <a:pt x="678180" y="45720"/>
                  </a:lnTo>
                </a:path>
                <a:path w="1371600" h="297179">
                  <a:moveTo>
                    <a:pt x="746760" y="45720"/>
                  </a:moveTo>
                  <a:lnTo>
                    <a:pt x="762000" y="45720"/>
                  </a:lnTo>
                </a:path>
                <a:path w="1371600" h="297179">
                  <a:moveTo>
                    <a:pt x="777239" y="45720"/>
                  </a:moveTo>
                  <a:lnTo>
                    <a:pt x="784860" y="45720"/>
                  </a:lnTo>
                </a:path>
                <a:path w="1371600" h="297179">
                  <a:moveTo>
                    <a:pt x="868679" y="45720"/>
                  </a:moveTo>
                  <a:lnTo>
                    <a:pt x="876300" y="45720"/>
                  </a:lnTo>
                </a:path>
                <a:path w="1371600" h="297179">
                  <a:moveTo>
                    <a:pt x="449579" y="53339"/>
                  </a:moveTo>
                  <a:lnTo>
                    <a:pt x="457200" y="53339"/>
                  </a:lnTo>
                </a:path>
                <a:path w="1371600" h="297179">
                  <a:moveTo>
                    <a:pt x="541020" y="53339"/>
                  </a:moveTo>
                  <a:lnTo>
                    <a:pt x="548640" y="53339"/>
                  </a:lnTo>
                </a:path>
                <a:path w="1371600" h="297179">
                  <a:moveTo>
                    <a:pt x="571500" y="53339"/>
                  </a:moveTo>
                  <a:lnTo>
                    <a:pt x="579120" y="53339"/>
                  </a:lnTo>
                </a:path>
                <a:path w="1371600" h="297179">
                  <a:moveTo>
                    <a:pt x="647700" y="53339"/>
                  </a:moveTo>
                  <a:lnTo>
                    <a:pt x="655320" y="53339"/>
                  </a:lnTo>
                </a:path>
                <a:path w="1371600" h="297179">
                  <a:moveTo>
                    <a:pt x="670560" y="53339"/>
                  </a:moveTo>
                  <a:lnTo>
                    <a:pt x="678180" y="53339"/>
                  </a:lnTo>
                </a:path>
                <a:path w="1371600" h="297179">
                  <a:moveTo>
                    <a:pt x="746760" y="53339"/>
                  </a:moveTo>
                  <a:lnTo>
                    <a:pt x="762000" y="53339"/>
                  </a:lnTo>
                </a:path>
                <a:path w="1371600" h="297179">
                  <a:moveTo>
                    <a:pt x="777239" y="53339"/>
                  </a:moveTo>
                  <a:lnTo>
                    <a:pt x="784860" y="53339"/>
                  </a:lnTo>
                </a:path>
                <a:path w="1371600" h="297179">
                  <a:moveTo>
                    <a:pt x="868679" y="53339"/>
                  </a:moveTo>
                  <a:lnTo>
                    <a:pt x="876300" y="53339"/>
                  </a:lnTo>
                </a:path>
                <a:path w="1371600" h="297179">
                  <a:moveTo>
                    <a:pt x="449579" y="60960"/>
                  </a:moveTo>
                  <a:lnTo>
                    <a:pt x="457200" y="60960"/>
                  </a:lnTo>
                </a:path>
                <a:path w="1371600" h="297179">
                  <a:moveTo>
                    <a:pt x="541020" y="60960"/>
                  </a:moveTo>
                  <a:lnTo>
                    <a:pt x="548640" y="60960"/>
                  </a:lnTo>
                </a:path>
                <a:path w="1371600" h="297179">
                  <a:moveTo>
                    <a:pt x="571500" y="60960"/>
                  </a:moveTo>
                  <a:lnTo>
                    <a:pt x="579120" y="60960"/>
                  </a:lnTo>
                </a:path>
                <a:path w="1371600" h="297179">
                  <a:moveTo>
                    <a:pt x="640079" y="60960"/>
                  </a:moveTo>
                  <a:lnTo>
                    <a:pt x="647700" y="60960"/>
                  </a:lnTo>
                </a:path>
                <a:path w="1371600" h="297179">
                  <a:moveTo>
                    <a:pt x="670560" y="60960"/>
                  </a:moveTo>
                  <a:lnTo>
                    <a:pt x="678180" y="60960"/>
                  </a:lnTo>
                </a:path>
                <a:path w="1371600" h="297179">
                  <a:moveTo>
                    <a:pt x="746760" y="60960"/>
                  </a:moveTo>
                  <a:lnTo>
                    <a:pt x="762000" y="60960"/>
                  </a:lnTo>
                </a:path>
                <a:path w="1371600" h="297179">
                  <a:moveTo>
                    <a:pt x="777239" y="60960"/>
                  </a:moveTo>
                  <a:lnTo>
                    <a:pt x="784860" y="60960"/>
                  </a:lnTo>
                </a:path>
                <a:path w="1371600" h="297179">
                  <a:moveTo>
                    <a:pt x="868679" y="60960"/>
                  </a:moveTo>
                  <a:lnTo>
                    <a:pt x="876300" y="60960"/>
                  </a:lnTo>
                </a:path>
                <a:path w="1371600" h="297179">
                  <a:moveTo>
                    <a:pt x="76200" y="68579"/>
                  </a:moveTo>
                  <a:lnTo>
                    <a:pt x="457200" y="68579"/>
                  </a:lnTo>
                </a:path>
                <a:path w="1371600" h="297179">
                  <a:moveTo>
                    <a:pt x="541020" y="68579"/>
                  </a:moveTo>
                  <a:lnTo>
                    <a:pt x="548640" y="68579"/>
                  </a:lnTo>
                </a:path>
                <a:path w="1371600" h="297179">
                  <a:moveTo>
                    <a:pt x="571500" y="68579"/>
                  </a:moveTo>
                  <a:lnTo>
                    <a:pt x="579120" y="68579"/>
                  </a:lnTo>
                </a:path>
                <a:path w="1371600" h="297179">
                  <a:moveTo>
                    <a:pt x="640079" y="68579"/>
                  </a:moveTo>
                  <a:lnTo>
                    <a:pt x="647700" y="68579"/>
                  </a:lnTo>
                </a:path>
                <a:path w="1371600" h="297179">
                  <a:moveTo>
                    <a:pt x="678179" y="68579"/>
                  </a:moveTo>
                  <a:lnTo>
                    <a:pt x="685800" y="68579"/>
                  </a:lnTo>
                </a:path>
                <a:path w="1371600" h="297179">
                  <a:moveTo>
                    <a:pt x="746760" y="68579"/>
                  </a:moveTo>
                  <a:lnTo>
                    <a:pt x="762000" y="68579"/>
                  </a:lnTo>
                </a:path>
                <a:path w="1371600" h="297179">
                  <a:moveTo>
                    <a:pt x="777239" y="68579"/>
                  </a:moveTo>
                  <a:lnTo>
                    <a:pt x="784860" y="68579"/>
                  </a:lnTo>
                </a:path>
                <a:path w="1371600" h="297179">
                  <a:moveTo>
                    <a:pt x="868679" y="68579"/>
                  </a:moveTo>
                  <a:lnTo>
                    <a:pt x="1287779" y="68579"/>
                  </a:lnTo>
                </a:path>
                <a:path w="1371600" h="297179">
                  <a:moveTo>
                    <a:pt x="76200" y="76200"/>
                  </a:moveTo>
                  <a:lnTo>
                    <a:pt x="83820" y="76200"/>
                  </a:lnTo>
                </a:path>
                <a:path w="1371600" h="297179">
                  <a:moveTo>
                    <a:pt x="541020" y="76200"/>
                  </a:moveTo>
                  <a:lnTo>
                    <a:pt x="548640" y="76200"/>
                  </a:lnTo>
                </a:path>
                <a:path w="1371600" h="297179">
                  <a:moveTo>
                    <a:pt x="571500" y="76200"/>
                  </a:moveTo>
                  <a:lnTo>
                    <a:pt x="579120" y="76200"/>
                  </a:lnTo>
                </a:path>
                <a:path w="1371600" h="297179">
                  <a:moveTo>
                    <a:pt x="647700" y="76200"/>
                  </a:moveTo>
                  <a:lnTo>
                    <a:pt x="655320" y="76200"/>
                  </a:lnTo>
                </a:path>
                <a:path w="1371600" h="297179">
                  <a:moveTo>
                    <a:pt x="670560" y="76200"/>
                  </a:moveTo>
                  <a:lnTo>
                    <a:pt x="678180" y="76200"/>
                  </a:lnTo>
                </a:path>
                <a:path w="1371600" h="297179">
                  <a:moveTo>
                    <a:pt x="746760" y="76200"/>
                  </a:moveTo>
                  <a:lnTo>
                    <a:pt x="762000" y="76200"/>
                  </a:lnTo>
                </a:path>
                <a:path w="1371600" h="297179">
                  <a:moveTo>
                    <a:pt x="777239" y="76200"/>
                  </a:moveTo>
                  <a:lnTo>
                    <a:pt x="784860" y="76200"/>
                  </a:lnTo>
                </a:path>
                <a:path w="1371600" h="297179">
                  <a:moveTo>
                    <a:pt x="1280160" y="76200"/>
                  </a:moveTo>
                  <a:lnTo>
                    <a:pt x="1287780" y="76200"/>
                  </a:lnTo>
                </a:path>
                <a:path w="1371600" h="297179">
                  <a:moveTo>
                    <a:pt x="76200" y="83820"/>
                  </a:moveTo>
                  <a:lnTo>
                    <a:pt x="83820" y="83820"/>
                  </a:lnTo>
                </a:path>
                <a:path w="1371600" h="297179">
                  <a:moveTo>
                    <a:pt x="541020" y="83820"/>
                  </a:moveTo>
                  <a:lnTo>
                    <a:pt x="548640" y="83820"/>
                  </a:lnTo>
                </a:path>
                <a:path w="1371600" h="297179">
                  <a:moveTo>
                    <a:pt x="571500" y="83820"/>
                  </a:moveTo>
                  <a:lnTo>
                    <a:pt x="579120" y="83820"/>
                  </a:lnTo>
                </a:path>
                <a:path w="1371600" h="297179">
                  <a:moveTo>
                    <a:pt x="647700" y="83820"/>
                  </a:moveTo>
                  <a:lnTo>
                    <a:pt x="655320" y="83820"/>
                  </a:lnTo>
                </a:path>
                <a:path w="1371600" h="297179">
                  <a:moveTo>
                    <a:pt x="670560" y="83820"/>
                  </a:moveTo>
                  <a:lnTo>
                    <a:pt x="678180" y="83820"/>
                  </a:lnTo>
                </a:path>
                <a:path w="1371600" h="297179">
                  <a:moveTo>
                    <a:pt x="746760" y="83820"/>
                  </a:moveTo>
                  <a:lnTo>
                    <a:pt x="762000" y="83820"/>
                  </a:lnTo>
                </a:path>
                <a:path w="1371600" h="297179">
                  <a:moveTo>
                    <a:pt x="777239" y="83820"/>
                  </a:moveTo>
                  <a:lnTo>
                    <a:pt x="784860" y="83820"/>
                  </a:lnTo>
                </a:path>
                <a:path w="1371600" h="297179">
                  <a:moveTo>
                    <a:pt x="1280160" y="83820"/>
                  </a:moveTo>
                  <a:lnTo>
                    <a:pt x="1287780" y="83820"/>
                  </a:lnTo>
                </a:path>
                <a:path w="1371600" h="297179">
                  <a:moveTo>
                    <a:pt x="76200" y="91439"/>
                  </a:moveTo>
                  <a:lnTo>
                    <a:pt x="83820" y="91439"/>
                  </a:lnTo>
                </a:path>
                <a:path w="1371600" h="297179">
                  <a:moveTo>
                    <a:pt x="548639" y="91439"/>
                  </a:moveTo>
                  <a:lnTo>
                    <a:pt x="571500" y="91439"/>
                  </a:lnTo>
                </a:path>
                <a:path w="1371600" h="297179">
                  <a:moveTo>
                    <a:pt x="647700" y="91439"/>
                  </a:moveTo>
                  <a:lnTo>
                    <a:pt x="655320" y="91439"/>
                  </a:lnTo>
                </a:path>
                <a:path w="1371600" h="297179">
                  <a:moveTo>
                    <a:pt x="670560" y="91439"/>
                  </a:moveTo>
                  <a:lnTo>
                    <a:pt x="678180" y="91439"/>
                  </a:lnTo>
                </a:path>
                <a:path w="1371600" h="297179">
                  <a:moveTo>
                    <a:pt x="762000" y="91439"/>
                  </a:moveTo>
                  <a:lnTo>
                    <a:pt x="777239" y="91439"/>
                  </a:lnTo>
                </a:path>
                <a:path w="1371600" h="297179">
                  <a:moveTo>
                    <a:pt x="1280160" y="91439"/>
                  </a:moveTo>
                  <a:lnTo>
                    <a:pt x="1287780" y="91439"/>
                  </a:lnTo>
                </a:path>
                <a:path w="1371600" h="297179">
                  <a:moveTo>
                    <a:pt x="76200" y="99060"/>
                  </a:moveTo>
                  <a:lnTo>
                    <a:pt x="83820" y="99060"/>
                  </a:lnTo>
                </a:path>
                <a:path w="1371600" h="297179">
                  <a:moveTo>
                    <a:pt x="548639" y="99060"/>
                  </a:moveTo>
                  <a:lnTo>
                    <a:pt x="571500" y="99060"/>
                  </a:lnTo>
                </a:path>
                <a:path w="1371600" h="297179">
                  <a:moveTo>
                    <a:pt x="655320" y="99060"/>
                  </a:moveTo>
                  <a:lnTo>
                    <a:pt x="670560" y="99060"/>
                  </a:lnTo>
                </a:path>
                <a:path w="1371600" h="297179">
                  <a:moveTo>
                    <a:pt x="762000" y="99060"/>
                  </a:moveTo>
                  <a:lnTo>
                    <a:pt x="777239" y="99060"/>
                  </a:lnTo>
                </a:path>
                <a:path w="1371600" h="297179">
                  <a:moveTo>
                    <a:pt x="1280160" y="99060"/>
                  </a:moveTo>
                  <a:lnTo>
                    <a:pt x="1287780" y="99060"/>
                  </a:lnTo>
                </a:path>
                <a:path w="1371600" h="297179">
                  <a:moveTo>
                    <a:pt x="76200" y="106679"/>
                  </a:moveTo>
                  <a:lnTo>
                    <a:pt x="83820" y="106679"/>
                  </a:lnTo>
                </a:path>
                <a:path w="1371600" h="297179">
                  <a:moveTo>
                    <a:pt x="1280160" y="106679"/>
                  </a:moveTo>
                  <a:lnTo>
                    <a:pt x="1287780" y="106679"/>
                  </a:lnTo>
                </a:path>
                <a:path w="1371600" h="297179">
                  <a:moveTo>
                    <a:pt x="76200" y="114300"/>
                  </a:moveTo>
                  <a:lnTo>
                    <a:pt x="83820" y="114300"/>
                  </a:lnTo>
                </a:path>
                <a:path w="1371600" h="297179">
                  <a:moveTo>
                    <a:pt x="1280160" y="114300"/>
                  </a:moveTo>
                  <a:lnTo>
                    <a:pt x="1287780" y="114300"/>
                  </a:lnTo>
                </a:path>
                <a:path w="1371600" h="297179">
                  <a:moveTo>
                    <a:pt x="76200" y="121920"/>
                  </a:moveTo>
                  <a:lnTo>
                    <a:pt x="83820" y="121920"/>
                  </a:lnTo>
                </a:path>
                <a:path w="1371600" h="297179">
                  <a:moveTo>
                    <a:pt x="1280160" y="121920"/>
                  </a:moveTo>
                  <a:lnTo>
                    <a:pt x="1287780" y="121920"/>
                  </a:lnTo>
                </a:path>
                <a:path w="1371600" h="297179">
                  <a:moveTo>
                    <a:pt x="76200" y="129539"/>
                  </a:moveTo>
                  <a:lnTo>
                    <a:pt x="83820" y="129539"/>
                  </a:lnTo>
                </a:path>
                <a:path w="1371600" h="297179">
                  <a:moveTo>
                    <a:pt x="1280160" y="129539"/>
                  </a:moveTo>
                  <a:lnTo>
                    <a:pt x="1287780" y="129539"/>
                  </a:lnTo>
                </a:path>
                <a:path w="1371600" h="297179">
                  <a:moveTo>
                    <a:pt x="76200" y="137160"/>
                  </a:moveTo>
                  <a:lnTo>
                    <a:pt x="83820" y="137160"/>
                  </a:lnTo>
                </a:path>
                <a:path w="1371600" h="297179">
                  <a:moveTo>
                    <a:pt x="1280160" y="137160"/>
                  </a:moveTo>
                  <a:lnTo>
                    <a:pt x="1287780" y="137160"/>
                  </a:lnTo>
                </a:path>
                <a:path w="1371600" h="297179">
                  <a:moveTo>
                    <a:pt x="76200" y="144779"/>
                  </a:moveTo>
                  <a:lnTo>
                    <a:pt x="83820" y="144779"/>
                  </a:lnTo>
                </a:path>
                <a:path w="1371600" h="297179">
                  <a:moveTo>
                    <a:pt x="1280160" y="144779"/>
                  </a:moveTo>
                  <a:lnTo>
                    <a:pt x="1287780" y="144779"/>
                  </a:lnTo>
                </a:path>
                <a:path w="1371600" h="297179">
                  <a:moveTo>
                    <a:pt x="76200" y="152400"/>
                  </a:moveTo>
                  <a:lnTo>
                    <a:pt x="83820" y="152400"/>
                  </a:lnTo>
                </a:path>
                <a:path w="1371600" h="297179">
                  <a:moveTo>
                    <a:pt x="1280160" y="152400"/>
                  </a:moveTo>
                  <a:lnTo>
                    <a:pt x="1287780" y="152400"/>
                  </a:lnTo>
                </a:path>
                <a:path w="1371600" h="297179">
                  <a:moveTo>
                    <a:pt x="76200" y="160020"/>
                  </a:moveTo>
                  <a:lnTo>
                    <a:pt x="83820" y="160020"/>
                  </a:lnTo>
                </a:path>
                <a:path w="1371600" h="297179">
                  <a:moveTo>
                    <a:pt x="1280160" y="160020"/>
                  </a:moveTo>
                  <a:lnTo>
                    <a:pt x="1287780" y="160020"/>
                  </a:lnTo>
                </a:path>
                <a:path w="1371600" h="297179">
                  <a:moveTo>
                    <a:pt x="76200" y="167639"/>
                  </a:moveTo>
                  <a:lnTo>
                    <a:pt x="83820" y="167639"/>
                  </a:lnTo>
                </a:path>
                <a:path w="1371600" h="297179">
                  <a:moveTo>
                    <a:pt x="1280160" y="167639"/>
                  </a:moveTo>
                  <a:lnTo>
                    <a:pt x="1287780" y="167639"/>
                  </a:lnTo>
                </a:path>
                <a:path w="1371600" h="297179">
                  <a:moveTo>
                    <a:pt x="76200" y="175260"/>
                  </a:moveTo>
                  <a:lnTo>
                    <a:pt x="83820" y="175260"/>
                  </a:lnTo>
                </a:path>
                <a:path w="1371600" h="297179">
                  <a:moveTo>
                    <a:pt x="1280160" y="175260"/>
                  </a:moveTo>
                  <a:lnTo>
                    <a:pt x="1287780" y="175260"/>
                  </a:lnTo>
                </a:path>
                <a:path w="1371600" h="297179">
                  <a:moveTo>
                    <a:pt x="76200" y="182879"/>
                  </a:moveTo>
                  <a:lnTo>
                    <a:pt x="83820" y="182879"/>
                  </a:lnTo>
                </a:path>
                <a:path w="1371600" h="297179">
                  <a:moveTo>
                    <a:pt x="1280160" y="182879"/>
                  </a:moveTo>
                  <a:lnTo>
                    <a:pt x="1287780" y="182879"/>
                  </a:lnTo>
                </a:path>
                <a:path w="1371600" h="297179">
                  <a:moveTo>
                    <a:pt x="76200" y="190500"/>
                  </a:moveTo>
                  <a:lnTo>
                    <a:pt x="83820" y="190500"/>
                  </a:lnTo>
                </a:path>
                <a:path w="1371600" h="297179">
                  <a:moveTo>
                    <a:pt x="1280160" y="190500"/>
                  </a:moveTo>
                  <a:lnTo>
                    <a:pt x="1287780" y="190500"/>
                  </a:lnTo>
                </a:path>
                <a:path w="1371600" h="297179">
                  <a:moveTo>
                    <a:pt x="76200" y="198120"/>
                  </a:moveTo>
                  <a:lnTo>
                    <a:pt x="83820" y="198120"/>
                  </a:lnTo>
                </a:path>
                <a:path w="1371600" h="297179">
                  <a:moveTo>
                    <a:pt x="1280160" y="198120"/>
                  </a:moveTo>
                  <a:lnTo>
                    <a:pt x="1287780" y="198120"/>
                  </a:lnTo>
                </a:path>
                <a:path w="1371600" h="297179">
                  <a:moveTo>
                    <a:pt x="76200" y="205739"/>
                  </a:moveTo>
                  <a:lnTo>
                    <a:pt x="83820" y="205739"/>
                  </a:lnTo>
                </a:path>
                <a:path w="1371600" h="297179">
                  <a:moveTo>
                    <a:pt x="1280160" y="205739"/>
                  </a:moveTo>
                  <a:lnTo>
                    <a:pt x="1287780" y="205739"/>
                  </a:lnTo>
                </a:path>
                <a:path w="1371600" h="297179">
                  <a:moveTo>
                    <a:pt x="76200" y="213360"/>
                  </a:moveTo>
                  <a:lnTo>
                    <a:pt x="83820" y="213360"/>
                  </a:lnTo>
                </a:path>
                <a:path w="1371600" h="297179">
                  <a:moveTo>
                    <a:pt x="1280160" y="213360"/>
                  </a:moveTo>
                  <a:lnTo>
                    <a:pt x="1287780" y="213360"/>
                  </a:lnTo>
                </a:path>
                <a:path w="1371600" h="297179">
                  <a:moveTo>
                    <a:pt x="76200" y="220979"/>
                  </a:moveTo>
                  <a:lnTo>
                    <a:pt x="83820" y="220979"/>
                  </a:lnTo>
                </a:path>
                <a:path w="1371600" h="297179">
                  <a:moveTo>
                    <a:pt x="1280160" y="220979"/>
                  </a:moveTo>
                  <a:lnTo>
                    <a:pt x="1287780" y="220979"/>
                  </a:lnTo>
                </a:path>
                <a:path w="1371600" h="297179">
                  <a:moveTo>
                    <a:pt x="76200" y="228600"/>
                  </a:moveTo>
                  <a:lnTo>
                    <a:pt x="83820" y="228600"/>
                  </a:lnTo>
                </a:path>
                <a:path w="1371600" h="297179">
                  <a:moveTo>
                    <a:pt x="1280160" y="228600"/>
                  </a:moveTo>
                  <a:lnTo>
                    <a:pt x="1287780" y="228600"/>
                  </a:lnTo>
                </a:path>
                <a:path w="1371600" h="297179">
                  <a:moveTo>
                    <a:pt x="76200" y="236219"/>
                  </a:moveTo>
                  <a:lnTo>
                    <a:pt x="83820" y="236219"/>
                  </a:lnTo>
                </a:path>
                <a:path w="1371600" h="297179">
                  <a:moveTo>
                    <a:pt x="1280160" y="236219"/>
                  </a:moveTo>
                  <a:lnTo>
                    <a:pt x="1287780" y="236219"/>
                  </a:lnTo>
                </a:path>
                <a:path w="1371600" h="297179">
                  <a:moveTo>
                    <a:pt x="76200" y="243839"/>
                  </a:moveTo>
                  <a:lnTo>
                    <a:pt x="83820" y="243839"/>
                  </a:lnTo>
                </a:path>
                <a:path w="1371600" h="297179">
                  <a:moveTo>
                    <a:pt x="1280160" y="243839"/>
                  </a:moveTo>
                  <a:lnTo>
                    <a:pt x="1287780" y="243839"/>
                  </a:lnTo>
                </a:path>
                <a:path w="1371600" h="297179">
                  <a:moveTo>
                    <a:pt x="76200" y="251460"/>
                  </a:moveTo>
                  <a:lnTo>
                    <a:pt x="83820" y="251460"/>
                  </a:lnTo>
                </a:path>
                <a:path w="1371600" h="297179">
                  <a:moveTo>
                    <a:pt x="1280160" y="251460"/>
                  </a:moveTo>
                  <a:lnTo>
                    <a:pt x="1287780" y="251460"/>
                  </a:lnTo>
                </a:path>
                <a:path w="1371600" h="297179">
                  <a:moveTo>
                    <a:pt x="76200" y="259079"/>
                  </a:moveTo>
                  <a:lnTo>
                    <a:pt x="83820" y="259079"/>
                  </a:lnTo>
                </a:path>
                <a:path w="1371600" h="297179">
                  <a:moveTo>
                    <a:pt x="1280160" y="259079"/>
                  </a:moveTo>
                  <a:lnTo>
                    <a:pt x="1287780" y="259079"/>
                  </a:lnTo>
                </a:path>
                <a:path w="1371600" h="297179">
                  <a:moveTo>
                    <a:pt x="45720" y="266700"/>
                  </a:moveTo>
                  <a:lnTo>
                    <a:pt x="121920" y="266700"/>
                  </a:lnTo>
                </a:path>
                <a:path w="1371600" h="297179">
                  <a:moveTo>
                    <a:pt x="1249679" y="266700"/>
                  </a:moveTo>
                  <a:lnTo>
                    <a:pt x="1325879" y="266700"/>
                  </a:lnTo>
                </a:path>
                <a:path w="1371600" h="297179">
                  <a:moveTo>
                    <a:pt x="30479" y="274319"/>
                  </a:moveTo>
                  <a:lnTo>
                    <a:pt x="45719" y="274319"/>
                  </a:lnTo>
                </a:path>
                <a:path w="1371600" h="297179">
                  <a:moveTo>
                    <a:pt x="121920" y="274319"/>
                  </a:moveTo>
                  <a:lnTo>
                    <a:pt x="137160" y="274319"/>
                  </a:lnTo>
                </a:path>
                <a:path w="1371600" h="297179">
                  <a:moveTo>
                    <a:pt x="1234439" y="274319"/>
                  </a:moveTo>
                  <a:lnTo>
                    <a:pt x="1249679" y="274319"/>
                  </a:lnTo>
                </a:path>
                <a:path w="1371600" h="297179">
                  <a:moveTo>
                    <a:pt x="1325879" y="274319"/>
                  </a:moveTo>
                  <a:lnTo>
                    <a:pt x="1341119" y="274319"/>
                  </a:lnTo>
                </a:path>
                <a:path w="1371600" h="297179">
                  <a:moveTo>
                    <a:pt x="22860" y="281939"/>
                  </a:moveTo>
                  <a:lnTo>
                    <a:pt x="30480" y="281939"/>
                  </a:lnTo>
                </a:path>
                <a:path w="1371600" h="297179">
                  <a:moveTo>
                    <a:pt x="137160" y="281939"/>
                  </a:moveTo>
                  <a:lnTo>
                    <a:pt x="152400" y="281939"/>
                  </a:lnTo>
                </a:path>
                <a:path w="1371600" h="297179">
                  <a:moveTo>
                    <a:pt x="1226819" y="281939"/>
                  </a:moveTo>
                  <a:lnTo>
                    <a:pt x="1234439" y="281939"/>
                  </a:lnTo>
                </a:path>
                <a:path w="1371600" h="297179">
                  <a:moveTo>
                    <a:pt x="1341119" y="281939"/>
                  </a:moveTo>
                  <a:lnTo>
                    <a:pt x="1356359" y="281939"/>
                  </a:lnTo>
                </a:path>
                <a:path w="1371600" h="297179">
                  <a:moveTo>
                    <a:pt x="15239" y="289560"/>
                  </a:moveTo>
                  <a:lnTo>
                    <a:pt x="22860" y="289560"/>
                  </a:lnTo>
                </a:path>
                <a:path w="1371600" h="297179">
                  <a:moveTo>
                    <a:pt x="152400" y="289560"/>
                  </a:moveTo>
                  <a:lnTo>
                    <a:pt x="160020" y="289560"/>
                  </a:lnTo>
                </a:path>
                <a:path w="1371600" h="297179">
                  <a:moveTo>
                    <a:pt x="1211579" y="289560"/>
                  </a:moveTo>
                  <a:lnTo>
                    <a:pt x="1226819" y="289560"/>
                  </a:lnTo>
                </a:path>
                <a:path w="1371600" h="297179">
                  <a:moveTo>
                    <a:pt x="1356360" y="289560"/>
                  </a:moveTo>
                  <a:lnTo>
                    <a:pt x="1363980" y="289560"/>
                  </a:lnTo>
                </a:path>
                <a:path w="1371600" h="297179">
                  <a:moveTo>
                    <a:pt x="0" y="297179"/>
                  </a:moveTo>
                  <a:lnTo>
                    <a:pt x="15239" y="297179"/>
                  </a:lnTo>
                </a:path>
                <a:path w="1371600" h="297179">
                  <a:moveTo>
                    <a:pt x="160020" y="297179"/>
                  </a:moveTo>
                  <a:lnTo>
                    <a:pt x="167640" y="297179"/>
                  </a:lnTo>
                </a:path>
                <a:path w="1371600" h="297179">
                  <a:moveTo>
                    <a:pt x="1203960" y="297179"/>
                  </a:moveTo>
                  <a:lnTo>
                    <a:pt x="1211580" y="297179"/>
                  </a:lnTo>
                </a:path>
                <a:path w="1371600" h="297179">
                  <a:moveTo>
                    <a:pt x="1363979" y="297179"/>
                  </a:moveTo>
                  <a:lnTo>
                    <a:pt x="1371600" y="297179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8" name="object 138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5471160" y="6469374"/>
              <a:ext cx="45720" cy="15240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5257800" y="6469374"/>
              <a:ext cx="83820" cy="22860"/>
            </a:xfrm>
            <a:prstGeom prst="rect">
              <a:avLst/>
            </a:prstGeom>
          </p:spPr>
        </p:pic>
        <p:sp>
          <p:nvSpPr>
            <p:cNvPr id="140" name="object 140"/>
            <p:cNvSpPr/>
            <p:nvPr/>
          </p:nvSpPr>
          <p:spPr>
            <a:xfrm>
              <a:off x="4983480" y="6480804"/>
              <a:ext cx="1409700" cy="30480"/>
            </a:xfrm>
            <a:custGeom>
              <a:avLst/>
              <a:gdLst/>
              <a:ahLst/>
              <a:cxnLst/>
              <a:rect l="l" t="t" r="r" b="b"/>
              <a:pathLst>
                <a:path w="1409700" h="30479">
                  <a:moveTo>
                    <a:pt x="15239" y="0"/>
                  </a:moveTo>
                  <a:lnTo>
                    <a:pt x="22860" y="0"/>
                  </a:lnTo>
                </a:path>
                <a:path w="1409700" h="30479">
                  <a:moveTo>
                    <a:pt x="190500" y="0"/>
                  </a:moveTo>
                  <a:lnTo>
                    <a:pt x="198120" y="0"/>
                  </a:lnTo>
                </a:path>
                <a:path w="1409700" h="30479">
                  <a:moveTo>
                    <a:pt x="1219200" y="0"/>
                  </a:moveTo>
                  <a:lnTo>
                    <a:pt x="1226820" y="0"/>
                  </a:lnTo>
                </a:path>
                <a:path w="1409700" h="30479">
                  <a:moveTo>
                    <a:pt x="1386839" y="0"/>
                  </a:moveTo>
                  <a:lnTo>
                    <a:pt x="1394460" y="0"/>
                  </a:lnTo>
                </a:path>
                <a:path w="1409700" h="30479">
                  <a:moveTo>
                    <a:pt x="7620" y="7619"/>
                  </a:moveTo>
                  <a:lnTo>
                    <a:pt x="15240" y="7619"/>
                  </a:lnTo>
                </a:path>
                <a:path w="1409700" h="30479">
                  <a:moveTo>
                    <a:pt x="190500" y="7619"/>
                  </a:moveTo>
                  <a:lnTo>
                    <a:pt x="198120" y="7619"/>
                  </a:lnTo>
                </a:path>
                <a:path w="1409700" h="30479">
                  <a:moveTo>
                    <a:pt x="1211579" y="7619"/>
                  </a:moveTo>
                  <a:lnTo>
                    <a:pt x="1219200" y="7619"/>
                  </a:lnTo>
                </a:path>
                <a:path w="1409700" h="30479">
                  <a:moveTo>
                    <a:pt x="1394460" y="7619"/>
                  </a:moveTo>
                  <a:lnTo>
                    <a:pt x="1402080" y="7619"/>
                  </a:lnTo>
                </a:path>
                <a:path w="1409700" h="30479">
                  <a:moveTo>
                    <a:pt x="7620" y="15239"/>
                  </a:moveTo>
                  <a:lnTo>
                    <a:pt x="15240" y="15239"/>
                  </a:lnTo>
                </a:path>
                <a:path w="1409700" h="30479">
                  <a:moveTo>
                    <a:pt x="190500" y="15239"/>
                  </a:moveTo>
                  <a:lnTo>
                    <a:pt x="198120" y="15239"/>
                  </a:lnTo>
                </a:path>
                <a:path w="1409700" h="30479">
                  <a:moveTo>
                    <a:pt x="1211579" y="15239"/>
                  </a:moveTo>
                  <a:lnTo>
                    <a:pt x="1219200" y="15239"/>
                  </a:lnTo>
                </a:path>
                <a:path w="1409700" h="30479">
                  <a:moveTo>
                    <a:pt x="1394460" y="15239"/>
                  </a:moveTo>
                  <a:lnTo>
                    <a:pt x="1402080" y="15239"/>
                  </a:lnTo>
                </a:path>
                <a:path w="1409700" h="30479">
                  <a:moveTo>
                    <a:pt x="0" y="22860"/>
                  </a:moveTo>
                  <a:lnTo>
                    <a:pt x="15239" y="22860"/>
                  </a:lnTo>
                </a:path>
                <a:path w="1409700" h="30479">
                  <a:moveTo>
                    <a:pt x="198120" y="22860"/>
                  </a:moveTo>
                  <a:lnTo>
                    <a:pt x="205740" y="22860"/>
                  </a:lnTo>
                </a:path>
                <a:path w="1409700" h="30479">
                  <a:moveTo>
                    <a:pt x="1203960" y="22860"/>
                  </a:moveTo>
                  <a:lnTo>
                    <a:pt x="1219200" y="22860"/>
                  </a:lnTo>
                </a:path>
                <a:path w="1409700" h="30479">
                  <a:moveTo>
                    <a:pt x="1402079" y="22860"/>
                  </a:moveTo>
                  <a:lnTo>
                    <a:pt x="1409700" y="22860"/>
                  </a:lnTo>
                </a:path>
                <a:path w="1409700" h="30479">
                  <a:moveTo>
                    <a:pt x="0" y="30479"/>
                  </a:moveTo>
                  <a:lnTo>
                    <a:pt x="7620" y="30479"/>
                  </a:lnTo>
                </a:path>
                <a:path w="1409700" h="30479">
                  <a:moveTo>
                    <a:pt x="198120" y="30479"/>
                  </a:moveTo>
                  <a:lnTo>
                    <a:pt x="205740" y="30479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1" name="object 141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5410200" y="6476994"/>
              <a:ext cx="99060" cy="53339"/>
            </a:xfrm>
            <a:prstGeom prst="rect">
              <a:avLst/>
            </a:prstGeom>
          </p:spPr>
        </p:pic>
        <p:sp>
          <p:nvSpPr>
            <p:cNvPr id="142" name="object 142"/>
            <p:cNvSpPr/>
            <p:nvPr/>
          </p:nvSpPr>
          <p:spPr>
            <a:xfrm>
              <a:off x="4983480" y="6511284"/>
              <a:ext cx="1409700" cy="7620"/>
            </a:xfrm>
            <a:custGeom>
              <a:avLst/>
              <a:gdLst/>
              <a:ahLst/>
              <a:cxnLst/>
              <a:rect l="l" t="t" r="r" b="b"/>
              <a:pathLst>
                <a:path w="1409700" h="7620">
                  <a:moveTo>
                    <a:pt x="1203960" y="0"/>
                  </a:moveTo>
                  <a:lnTo>
                    <a:pt x="1211580" y="0"/>
                  </a:lnTo>
                </a:path>
                <a:path w="1409700" h="7620">
                  <a:moveTo>
                    <a:pt x="1402079" y="0"/>
                  </a:moveTo>
                  <a:lnTo>
                    <a:pt x="1409700" y="0"/>
                  </a:lnTo>
                </a:path>
                <a:path w="1409700" h="7620">
                  <a:moveTo>
                    <a:pt x="0" y="7620"/>
                  </a:moveTo>
                  <a:lnTo>
                    <a:pt x="7620" y="7620"/>
                  </a:lnTo>
                </a:path>
                <a:path w="1409700" h="7620">
                  <a:moveTo>
                    <a:pt x="198120" y="7620"/>
                  </a:moveTo>
                  <a:lnTo>
                    <a:pt x="205740" y="7620"/>
                  </a:lnTo>
                </a:path>
                <a:path w="1409700" h="7620">
                  <a:moveTo>
                    <a:pt x="1203960" y="7620"/>
                  </a:moveTo>
                  <a:lnTo>
                    <a:pt x="1211580" y="7620"/>
                  </a:lnTo>
                </a:path>
                <a:path w="1409700" h="7620">
                  <a:moveTo>
                    <a:pt x="1402079" y="7620"/>
                  </a:moveTo>
                  <a:lnTo>
                    <a:pt x="1409700" y="762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3" name="object 143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5257800" y="6484614"/>
              <a:ext cx="76200" cy="60960"/>
            </a:xfrm>
            <a:prstGeom prst="rect">
              <a:avLst/>
            </a:prstGeom>
          </p:spPr>
        </p:pic>
        <p:sp>
          <p:nvSpPr>
            <p:cNvPr id="144" name="object 144"/>
            <p:cNvSpPr/>
            <p:nvPr/>
          </p:nvSpPr>
          <p:spPr>
            <a:xfrm>
              <a:off x="4983480" y="6526524"/>
              <a:ext cx="1417320" cy="7620"/>
            </a:xfrm>
            <a:custGeom>
              <a:avLst/>
              <a:gdLst/>
              <a:ahLst/>
              <a:cxnLst/>
              <a:rect l="l" t="t" r="r" b="b"/>
              <a:pathLst>
                <a:path w="1417320" h="7620">
                  <a:moveTo>
                    <a:pt x="0" y="0"/>
                  </a:moveTo>
                  <a:lnTo>
                    <a:pt x="7620" y="0"/>
                  </a:lnTo>
                </a:path>
                <a:path w="1417320" h="7620">
                  <a:moveTo>
                    <a:pt x="205739" y="0"/>
                  </a:moveTo>
                  <a:lnTo>
                    <a:pt x="213360" y="0"/>
                  </a:lnTo>
                </a:path>
                <a:path w="1417320" h="7620">
                  <a:moveTo>
                    <a:pt x="1203960" y="0"/>
                  </a:moveTo>
                  <a:lnTo>
                    <a:pt x="1211580" y="0"/>
                  </a:lnTo>
                </a:path>
                <a:path w="1417320" h="7620">
                  <a:moveTo>
                    <a:pt x="1409700" y="0"/>
                  </a:moveTo>
                  <a:lnTo>
                    <a:pt x="1417320" y="0"/>
                  </a:lnTo>
                </a:path>
                <a:path w="1417320" h="7620">
                  <a:moveTo>
                    <a:pt x="0" y="7620"/>
                  </a:moveTo>
                  <a:lnTo>
                    <a:pt x="7620" y="762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5" name="object 145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5402580" y="6522714"/>
              <a:ext cx="99060" cy="15240"/>
            </a:xfrm>
            <a:prstGeom prst="rect">
              <a:avLst/>
            </a:prstGeom>
          </p:spPr>
        </p:pic>
        <p:sp>
          <p:nvSpPr>
            <p:cNvPr id="146" name="object 146"/>
            <p:cNvSpPr/>
            <p:nvPr/>
          </p:nvSpPr>
          <p:spPr>
            <a:xfrm>
              <a:off x="5189220" y="653414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5494020" y="653414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B0B0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4983480" y="6534144"/>
              <a:ext cx="1417320" cy="7620"/>
            </a:xfrm>
            <a:custGeom>
              <a:avLst/>
              <a:gdLst/>
              <a:ahLst/>
              <a:cxnLst/>
              <a:rect l="l" t="t" r="r" b="b"/>
              <a:pathLst>
                <a:path w="1417320" h="7620">
                  <a:moveTo>
                    <a:pt x="1196339" y="0"/>
                  </a:moveTo>
                  <a:lnTo>
                    <a:pt x="1203960" y="0"/>
                  </a:lnTo>
                </a:path>
                <a:path w="1417320" h="7620">
                  <a:moveTo>
                    <a:pt x="1409700" y="0"/>
                  </a:moveTo>
                  <a:lnTo>
                    <a:pt x="1417320" y="0"/>
                  </a:lnTo>
                </a:path>
                <a:path w="1417320" h="7620">
                  <a:moveTo>
                    <a:pt x="0" y="7620"/>
                  </a:moveTo>
                  <a:lnTo>
                    <a:pt x="7620" y="7620"/>
                  </a:lnTo>
                </a:path>
                <a:path w="1417320" h="7620">
                  <a:moveTo>
                    <a:pt x="205739" y="7620"/>
                  </a:moveTo>
                  <a:lnTo>
                    <a:pt x="213360" y="762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5318760" y="654176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777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5402580" y="654176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3535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4983480" y="6541764"/>
              <a:ext cx="1417320" cy="7620"/>
            </a:xfrm>
            <a:custGeom>
              <a:avLst/>
              <a:gdLst/>
              <a:ahLst/>
              <a:cxnLst/>
              <a:rect l="l" t="t" r="r" b="b"/>
              <a:pathLst>
                <a:path w="1417320" h="7620">
                  <a:moveTo>
                    <a:pt x="472439" y="0"/>
                  </a:moveTo>
                  <a:lnTo>
                    <a:pt x="480060" y="0"/>
                  </a:lnTo>
                </a:path>
                <a:path w="1417320" h="7620">
                  <a:moveTo>
                    <a:pt x="1196339" y="0"/>
                  </a:moveTo>
                  <a:lnTo>
                    <a:pt x="1203960" y="0"/>
                  </a:lnTo>
                </a:path>
                <a:path w="1417320" h="7620">
                  <a:moveTo>
                    <a:pt x="1409700" y="0"/>
                  </a:moveTo>
                  <a:lnTo>
                    <a:pt x="1417320" y="0"/>
                  </a:lnTo>
                </a:path>
                <a:path w="1417320" h="7620">
                  <a:moveTo>
                    <a:pt x="0" y="7619"/>
                  </a:moveTo>
                  <a:lnTo>
                    <a:pt x="7620" y="7619"/>
                  </a:lnTo>
                </a:path>
                <a:path w="1417320" h="7620">
                  <a:moveTo>
                    <a:pt x="205739" y="7619"/>
                  </a:moveTo>
                  <a:lnTo>
                    <a:pt x="213360" y="7619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5311140" y="6549384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0" y="0"/>
                  </a:moveTo>
                  <a:lnTo>
                    <a:pt x="15239" y="0"/>
                  </a:lnTo>
                </a:path>
              </a:pathLst>
            </a:custGeom>
            <a:ln w="7620">
              <a:solidFill>
                <a:srgbClr val="83838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6179820" y="6549384"/>
              <a:ext cx="220979" cy="0"/>
            </a:xfrm>
            <a:custGeom>
              <a:avLst/>
              <a:gdLst/>
              <a:ahLst/>
              <a:cxnLst/>
              <a:rect l="l" t="t" r="r" b="b"/>
              <a:pathLst>
                <a:path w="220979">
                  <a:moveTo>
                    <a:pt x="0" y="0"/>
                  </a:moveTo>
                  <a:lnTo>
                    <a:pt x="7620" y="0"/>
                  </a:lnTo>
                </a:path>
                <a:path w="220979">
                  <a:moveTo>
                    <a:pt x="213360" y="0"/>
                  </a:moveTo>
                  <a:lnTo>
                    <a:pt x="22098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4" name="object 154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5455920" y="6537954"/>
              <a:ext cx="45720" cy="22860"/>
            </a:xfrm>
            <a:prstGeom prst="rect">
              <a:avLst/>
            </a:prstGeom>
          </p:spPr>
        </p:pic>
        <p:pic>
          <p:nvPicPr>
            <p:cNvPr id="155" name="object 155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5242560" y="6545574"/>
              <a:ext cx="167639" cy="15240"/>
            </a:xfrm>
            <a:prstGeom prst="rect">
              <a:avLst/>
            </a:prstGeom>
          </p:spPr>
        </p:pic>
        <p:sp>
          <p:nvSpPr>
            <p:cNvPr id="156" name="object 156"/>
            <p:cNvSpPr/>
            <p:nvPr/>
          </p:nvSpPr>
          <p:spPr>
            <a:xfrm>
              <a:off x="4983480" y="6557004"/>
              <a:ext cx="1417320" cy="7620"/>
            </a:xfrm>
            <a:custGeom>
              <a:avLst/>
              <a:gdLst/>
              <a:ahLst/>
              <a:cxnLst/>
              <a:rect l="l" t="t" r="r" b="b"/>
              <a:pathLst>
                <a:path w="1417320" h="7620">
                  <a:moveTo>
                    <a:pt x="0" y="0"/>
                  </a:moveTo>
                  <a:lnTo>
                    <a:pt x="7620" y="0"/>
                  </a:lnTo>
                </a:path>
                <a:path w="1417320" h="7620">
                  <a:moveTo>
                    <a:pt x="205739" y="0"/>
                  </a:moveTo>
                  <a:lnTo>
                    <a:pt x="213360" y="0"/>
                  </a:lnTo>
                </a:path>
                <a:path w="1417320" h="7620">
                  <a:moveTo>
                    <a:pt x="411480" y="0"/>
                  </a:moveTo>
                  <a:lnTo>
                    <a:pt x="457200" y="0"/>
                  </a:lnTo>
                </a:path>
                <a:path w="1417320" h="7620">
                  <a:moveTo>
                    <a:pt x="1203960" y="0"/>
                  </a:moveTo>
                  <a:lnTo>
                    <a:pt x="1211580" y="0"/>
                  </a:lnTo>
                </a:path>
                <a:path w="1417320" h="7620">
                  <a:moveTo>
                    <a:pt x="1409700" y="0"/>
                  </a:moveTo>
                  <a:lnTo>
                    <a:pt x="1417320" y="0"/>
                  </a:lnTo>
                </a:path>
                <a:path w="1417320" h="7620">
                  <a:moveTo>
                    <a:pt x="0" y="7619"/>
                  </a:moveTo>
                  <a:lnTo>
                    <a:pt x="7620" y="7619"/>
                  </a:lnTo>
                </a:path>
                <a:path w="1417320" h="7620">
                  <a:moveTo>
                    <a:pt x="205739" y="7619"/>
                  </a:moveTo>
                  <a:lnTo>
                    <a:pt x="213360" y="7619"/>
                  </a:lnTo>
                </a:path>
                <a:path w="1417320" h="7620">
                  <a:moveTo>
                    <a:pt x="1203960" y="7619"/>
                  </a:moveTo>
                  <a:lnTo>
                    <a:pt x="1211580" y="7619"/>
                  </a:lnTo>
                </a:path>
                <a:path w="1417320" h="7620">
                  <a:moveTo>
                    <a:pt x="1402079" y="7619"/>
                  </a:moveTo>
                  <a:lnTo>
                    <a:pt x="1417319" y="7619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7" name="object 157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5334000" y="6560814"/>
              <a:ext cx="38100" cy="15240"/>
            </a:xfrm>
            <a:prstGeom prst="rect">
              <a:avLst/>
            </a:prstGeom>
          </p:spPr>
        </p:pic>
        <p:sp>
          <p:nvSpPr>
            <p:cNvPr id="158" name="object 158"/>
            <p:cNvSpPr/>
            <p:nvPr/>
          </p:nvSpPr>
          <p:spPr>
            <a:xfrm>
              <a:off x="4983480" y="6572244"/>
              <a:ext cx="1409700" cy="15240"/>
            </a:xfrm>
            <a:custGeom>
              <a:avLst/>
              <a:gdLst/>
              <a:ahLst/>
              <a:cxnLst/>
              <a:rect l="l" t="t" r="r" b="b"/>
              <a:pathLst>
                <a:path w="1409700" h="15240">
                  <a:moveTo>
                    <a:pt x="0" y="0"/>
                  </a:moveTo>
                  <a:lnTo>
                    <a:pt x="7620" y="0"/>
                  </a:lnTo>
                </a:path>
                <a:path w="1409700" h="15240">
                  <a:moveTo>
                    <a:pt x="198120" y="0"/>
                  </a:moveTo>
                  <a:lnTo>
                    <a:pt x="205740" y="0"/>
                  </a:lnTo>
                </a:path>
                <a:path w="1409700" h="15240">
                  <a:moveTo>
                    <a:pt x="1203960" y="0"/>
                  </a:moveTo>
                  <a:lnTo>
                    <a:pt x="1211580" y="0"/>
                  </a:lnTo>
                </a:path>
                <a:path w="1409700" h="15240">
                  <a:moveTo>
                    <a:pt x="1402079" y="0"/>
                  </a:moveTo>
                  <a:lnTo>
                    <a:pt x="1409700" y="0"/>
                  </a:lnTo>
                </a:path>
                <a:path w="1409700" h="15240">
                  <a:moveTo>
                    <a:pt x="0" y="7620"/>
                  </a:moveTo>
                  <a:lnTo>
                    <a:pt x="7620" y="7620"/>
                  </a:lnTo>
                </a:path>
                <a:path w="1409700" h="15240">
                  <a:moveTo>
                    <a:pt x="198120" y="7620"/>
                  </a:moveTo>
                  <a:lnTo>
                    <a:pt x="205740" y="7620"/>
                  </a:lnTo>
                </a:path>
                <a:path w="1409700" h="15240">
                  <a:moveTo>
                    <a:pt x="1203960" y="7620"/>
                  </a:moveTo>
                  <a:lnTo>
                    <a:pt x="1211580" y="7620"/>
                  </a:lnTo>
                </a:path>
                <a:path w="1409700" h="15240">
                  <a:moveTo>
                    <a:pt x="1402079" y="7620"/>
                  </a:moveTo>
                  <a:lnTo>
                    <a:pt x="1409700" y="7620"/>
                  </a:lnTo>
                </a:path>
                <a:path w="1409700" h="15240">
                  <a:moveTo>
                    <a:pt x="0" y="15239"/>
                  </a:moveTo>
                  <a:lnTo>
                    <a:pt x="7620" y="15239"/>
                  </a:lnTo>
                </a:path>
                <a:path w="1409700" h="15240">
                  <a:moveTo>
                    <a:pt x="198120" y="15239"/>
                  </a:moveTo>
                  <a:lnTo>
                    <a:pt x="205740" y="15239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9" name="object 159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5334000" y="6576054"/>
              <a:ext cx="30479" cy="22860"/>
            </a:xfrm>
            <a:prstGeom prst="rect">
              <a:avLst/>
            </a:prstGeom>
          </p:spPr>
        </p:pic>
        <p:sp>
          <p:nvSpPr>
            <p:cNvPr id="160" name="object 160"/>
            <p:cNvSpPr/>
            <p:nvPr/>
          </p:nvSpPr>
          <p:spPr>
            <a:xfrm>
              <a:off x="4968240" y="6587484"/>
              <a:ext cx="1455420" cy="335280"/>
            </a:xfrm>
            <a:custGeom>
              <a:avLst/>
              <a:gdLst/>
              <a:ahLst/>
              <a:cxnLst/>
              <a:rect l="l" t="t" r="r" b="b"/>
              <a:pathLst>
                <a:path w="1455420" h="335279">
                  <a:moveTo>
                    <a:pt x="1219200" y="0"/>
                  </a:moveTo>
                  <a:lnTo>
                    <a:pt x="1226820" y="0"/>
                  </a:lnTo>
                </a:path>
                <a:path w="1455420" h="335279">
                  <a:moveTo>
                    <a:pt x="1417319" y="0"/>
                  </a:moveTo>
                  <a:lnTo>
                    <a:pt x="1424939" y="0"/>
                  </a:lnTo>
                </a:path>
                <a:path w="1455420" h="335279">
                  <a:moveTo>
                    <a:pt x="22860" y="7620"/>
                  </a:moveTo>
                  <a:lnTo>
                    <a:pt x="30480" y="7620"/>
                  </a:lnTo>
                </a:path>
                <a:path w="1455420" h="335279">
                  <a:moveTo>
                    <a:pt x="213360" y="7620"/>
                  </a:moveTo>
                  <a:lnTo>
                    <a:pt x="220980" y="7620"/>
                  </a:lnTo>
                </a:path>
                <a:path w="1455420" h="335279">
                  <a:moveTo>
                    <a:pt x="1226819" y="7620"/>
                  </a:moveTo>
                  <a:lnTo>
                    <a:pt x="1234439" y="7620"/>
                  </a:lnTo>
                </a:path>
                <a:path w="1455420" h="335279">
                  <a:moveTo>
                    <a:pt x="1409700" y="7620"/>
                  </a:moveTo>
                  <a:lnTo>
                    <a:pt x="1417320" y="7620"/>
                  </a:lnTo>
                </a:path>
                <a:path w="1455420" h="335279">
                  <a:moveTo>
                    <a:pt x="22860" y="15240"/>
                  </a:moveTo>
                  <a:lnTo>
                    <a:pt x="30480" y="15240"/>
                  </a:lnTo>
                </a:path>
                <a:path w="1455420" h="335279">
                  <a:moveTo>
                    <a:pt x="205739" y="15240"/>
                  </a:moveTo>
                  <a:lnTo>
                    <a:pt x="213360" y="15240"/>
                  </a:lnTo>
                </a:path>
                <a:path w="1455420" h="335279">
                  <a:moveTo>
                    <a:pt x="1226819" y="15240"/>
                  </a:moveTo>
                  <a:lnTo>
                    <a:pt x="1234439" y="15240"/>
                  </a:lnTo>
                </a:path>
                <a:path w="1455420" h="335279">
                  <a:moveTo>
                    <a:pt x="1409700" y="15240"/>
                  </a:moveTo>
                  <a:lnTo>
                    <a:pt x="1417320" y="15240"/>
                  </a:lnTo>
                </a:path>
                <a:path w="1455420" h="335279">
                  <a:moveTo>
                    <a:pt x="30479" y="22860"/>
                  </a:moveTo>
                  <a:lnTo>
                    <a:pt x="38100" y="22860"/>
                  </a:lnTo>
                </a:path>
                <a:path w="1455420" h="335279">
                  <a:moveTo>
                    <a:pt x="198120" y="22860"/>
                  </a:moveTo>
                  <a:lnTo>
                    <a:pt x="205740" y="22860"/>
                  </a:lnTo>
                </a:path>
                <a:path w="1455420" h="335279">
                  <a:moveTo>
                    <a:pt x="1234439" y="22860"/>
                  </a:moveTo>
                  <a:lnTo>
                    <a:pt x="1242060" y="22860"/>
                  </a:lnTo>
                </a:path>
                <a:path w="1455420" h="335279">
                  <a:moveTo>
                    <a:pt x="1402079" y="22860"/>
                  </a:moveTo>
                  <a:lnTo>
                    <a:pt x="1409700" y="22860"/>
                  </a:lnTo>
                </a:path>
                <a:path w="1455420" h="335279">
                  <a:moveTo>
                    <a:pt x="38100" y="30480"/>
                  </a:moveTo>
                  <a:lnTo>
                    <a:pt x="53339" y="30480"/>
                  </a:lnTo>
                </a:path>
                <a:path w="1455420" h="335279">
                  <a:moveTo>
                    <a:pt x="190500" y="30480"/>
                  </a:moveTo>
                  <a:lnTo>
                    <a:pt x="198120" y="30480"/>
                  </a:lnTo>
                </a:path>
                <a:path w="1455420" h="335279">
                  <a:moveTo>
                    <a:pt x="1242060" y="30480"/>
                  </a:moveTo>
                  <a:lnTo>
                    <a:pt x="1249680" y="30480"/>
                  </a:lnTo>
                </a:path>
                <a:path w="1455420" h="335279">
                  <a:moveTo>
                    <a:pt x="1394460" y="30480"/>
                  </a:moveTo>
                  <a:lnTo>
                    <a:pt x="1402080" y="30480"/>
                  </a:lnTo>
                </a:path>
                <a:path w="1455420" h="335279">
                  <a:moveTo>
                    <a:pt x="53339" y="38100"/>
                  </a:moveTo>
                  <a:lnTo>
                    <a:pt x="60960" y="38100"/>
                  </a:lnTo>
                </a:path>
                <a:path w="1455420" h="335279">
                  <a:moveTo>
                    <a:pt x="182879" y="38100"/>
                  </a:moveTo>
                  <a:lnTo>
                    <a:pt x="190500" y="38100"/>
                  </a:lnTo>
                </a:path>
                <a:path w="1455420" h="335279">
                  <a:moveTo>
                    <a:pt x="1249679" y="38100"/>
                  </a:moveTo>
                  <a:lnTo>
                    <a:pt x="1264919" y="38100"/>
                  </a:lnTo>
                </a:path>
                <a:path w="1455420" h="335279">
                  <a:moveTo>
                    <a:pt x="1386839" y="38100"/>
                  </a:moveTo>
                  <a:lnTo>
                    <a:pt x="1394460" y="38100"/>
                  </a:lnTo>
                </a:path>
                <a:path w="1455420" h="335279">
                  <a:moveTo>
                    <a:pt x="60960" y="45720"/>
                  </a:moveTo>
                  <a:lnTo>
                    <a:pt x="76200" y="45720"/>
                  </a:lnTo>
                </a:path>
                <a:path w="1455420" h="335279">
                  <a:moveTo>
                    <a:pt x="175260" y="45720"/>
                  </a:moveTo>
                  <a:lnTo>
                    <a:pt x="182880" y="45720"/>
                  </a:lnTo>
                </a:path>
                <a:path w="1455420" h="335279">
                  <a:moveTo>
                    <a:pt x="1264919" y="45720"/>
                  </a:moveTo>
                  <a:lnTo>
                    <a:pt x="1280159" y="45720"/>
                  </a:lnTo>
                </a:path>
                <a:path w="1455420" h="335279">
                  <a:moveTo>
                    <a:pt x="1379219" y="45720"/>
                  </a:moveTo>
                  <a:lnTo>
                    <a:pt x="1386839" y="45720"/>
                  </a:lnTo>
                </a:path>
                <a:path w="1455420" h="335279">
                  <a:moveTo>
                    <a:pt x="76200" y="53340"/>
                  </a:moveTo>
                  <a:lnTo>
                    <a:pt x="91439" y="53340"/>
                  </a:lnTo>
                </a:path>
                <a:path w="1455420" h="335279">
                  <a:moveTo>
                    <a:pt x="152400" y="53340"/>
                  </a:moveTo>
                  <a:lnTo>
                    <a:pt x="175260" y="53340"/>
                  </a:lnTo>
                </a:path>
                <a:path w="1455420" h="335279">
                  <a:moveTo>
                    <a:pt x="1280160" y="53340"/>
                  </a:moveTo>
                  <a:lnTo>
                    <a:pt x="1295400" y="53340"/>
                  </a:lnTo>
                </a:path>
                <a:path w="1455420" h="335279">
                  <a:moveTo>
                    <a:pt x="1356360" y="53340"/>
                  </a:moveTo>
                  <a:lnTo>
                    <a:pt x="1379220" y="53340"/>
                  </a:lnTo>
                </a:path>
                <a:path w="1455420" h="335279">
                  <a:moveTo>
                    <a:pt x="91439" y="60960"/>
                  </a:moveTo>
                  <a:lnTo>
                    <a:pt x="152400" y="60960"/>
                  </a:lnTo>
                </a:path>
                <a:path w="1455420" h="335279">
                  <a:moveTo>
                    <a:pt x="1295400" y="60960"/>
                  </a:moveTo>
                  <a:lnTo>
                    <a:pt x="1356360" y="60960"/>
                  </a:lnTo>
                </a:path>
                <a:path w="1455420" h="335279">
                  <a:moveTo>
                    <a:pt x="114300" y="68580"/>
                  </a:moveTo>
                  <a:lnTo>
                    <a:pt x="121920" y="68580"/>
                  </a:lnTo>
                </a:path>
                <a:path w="1455420" h="335279">
                  <a:moveTo>
                    <a:pt x="1318260" y="68580"/>
                  </a:moveTo>
                  <a:lnTo>
                    <a:pt x="1325880" y="68580"/>
                  </a:lnTo>
                </a:path>
                <a:path w="1455420" h="335279">
                  <a:moveTo>
                    <a:pt x="114300" y="76200"/>
                  </a:moveTo>
                  <a:lnTo>
                    <a:pt x="121920" y="76200"/>
                  </a:lnTo>
                </a:path>
                <a:path w="1455420" h="335279">
                  <a:moveTo>
                    <a:pt x="1318260" y="76200"/>
                  </a:moveTo>
                  <a:lnTo>
                    <a:pt x="1325880" y="76200"/>
                  </a:lnTo>
                </a:path>
                <a:path w="1455420" h="335279">
                  <a:moveTo>
                    <a:pt x="114300" y="83820"/>
                  </a:moveTo>
                  <a:lnTo>
                    <a:pt x="121920" y="83820"/>
                  </a:lnTo>
                </a:path>
                <a:path w="1455420" h="335279">
                  <a:moveTo>
                    <a:pt x="1318260" y="83820"/>
                  </a:moveTo>
                  <a:lnTo>
                    <a:pt x="1325880" y="83820"/>
                  </a:lnTo>
                </a:path>
                <a:path w="1455420" h="335279">
                  <a:moveTo>
                    <a:pt x="114300" y="91440"/>
                  </a:moveTo>
                  <a:lnTo>
                    <a:pt x="121920" y="91440"/>
                  </a:lnTo>
                </a:path>
                <a:path w="1455420" h="335279">
                  <a:moveTo>
                    <a:pt x="1318260" y="91440"/>
                  </a:moveTo>
                  <a:lnTo>
                    <a:pt x="1325880" y="91440"/>
                  </a:lnTo>
                </a:path>
                <a:path w="1455420" h="335279">
                  <a:moveTo>
                    <a:pt x="114300" y="99060"/>
                  </a:moveTo>
                  <a:lnTo>
                    <a:pt x="121920" y="99060"/>
                  </a:lnTo>
                </a:path>
                <a:path w="1455420" h="335279">
                  <a:moveTo>
                    <a:pt x="1318260" y="99060"/>
                  </a:moveTo>
                  <a:lnTo>
                    <a:pt x="1325880" y="99060"/>
                  </a:lnTo>
                </a:path>
                <a:path w="1455420" h="335279">
                  <a:moveTo>
                    <a:pt x="114300" y="106680"/>
                  </a:moveTo>
                  <a:lnTo>
                    <a:pt x="121920" y="106680"/>
                  </a:lnTo>
                </a:path>
                <a:path w="1455420" h="335279">
                  <a:moveTo>
                    <a:pt x="1318260" y="106680"/>
                  </a:moveTo>
                  <a:lnTo>
                    <a:pt x="1325880" y="106680"/>
                  </a:lnTo>
                </a:path>
                <a:path w="1455420" h="335279">
                  <a:moveTo>
                    <a:pt x="114300" y="114300"/>
                  </a:moveTo>
                  <a:lnTo>
                    <a:pt x="121920" y="114300"/>
                  </a:lnTo>
                </a:path>
                <a:path w="1455420" h="335279">
                  <a:moveTo>
                    <a:pt x="1318260" y="114300"/>
                  </a:moveTo>
                  <a:lnTo>
                    <a:pt x="1325880" y="114300"/>
                  </a:lnTo>
                </a:path>
                <a:path w="1455420" h="335279">
                  <a:moveTo>
                    <a:pt x="114300" y="121920"/>
                  </a:moveTo>
                  <a:lnTo>
                    <a:pt x="121920" y="121920"/>
                  </a:lnTo>
                </a:path>
                <a:path w="1455420" h="335279">
                  <a:moveTo>
                    <a:pt x="1318260" y="121920"/>
                  </a:moveTo>
                  <a:lnTo>
                    <a:pt x="1325880" y="121920"/>
                  </a:lnTo>
                </a:path>
                <a:path w="1455420" h="335279">
                  <a:moveTo>
                    <a:pt x="114300" y="129540"/>
                  </a:moveTo>
                  <a:lnTo>
                    <a:pt x="121920" y="129540"/>
                  </a:lnTo>
                </a:path>
                <a:path w="1455420" h="335279">
                  <a:moveTo>
                    <a:pt x="1318260" y="129540"/>
                  </a:moveTo>
                  <a:lnTo>
                    <a:pt x="1325880" y="129540"/>
                  </a:lnTo>
                </a:path>
                <a:path w="1455420" h="335279">
                  <a:moveTo>
                    <a:pt x="114300" y="137160"/>
                  </a:moveTo>
                  <a:lnTo>
                    <a:pt x="121920" y="137160"/>
                  </a:lnTo>
                </a:path>
                <a:path w="1455420" h="335279">
                  <a:moveTo>
                    <a:pt x="1318260" y="137160"/>
                  </a:moveTo>
                  <a:lnTo>
                    <a:pt x="1325880" y="137160"/>
                  </a:lnTo>
                </a:path>
                <a:path w="1455420" h="335279">
                  <a:moveTo>
                    <a:pt x="114300" y="144780"/>
                  </a:moveTo>
                  <a:lnTo>
                    <a:pt x="121920" y="144780"/>
                  </a:lnTo>
                </a:path>
                <a:path w="1455420" h="335279">
                  <a:moveTo>
                    <a:pt x="1318260" y="144780"/>
                  </a:moveTo>
                  <a:lnTo>
                    <a:pt x="1325880" y="144780"/>
                  </a:lnTo>
                </a:path>
                <a:path w="1455420" h="335279">
                  <a:moveTo>
                    <a:pt x="114300" y="152400"/>
                  </a:moveTo>
                  <a:lnTo>
                    <a:pt x="121920" y="152400"/>
                  </a:lnTo>
                </a:path>
                <a:path w="1455420" h="335279">
                  <a:moveTo>
                    <a:pt x="1318260" y="152400"/>
                  </a:moveTo>
                  <a:lnTo>
                    <a:pt x="1325880" y="152400"/>
                  </a:lnTo>
                </a:path>
                <a:path w="1455420" h="335279">
                  <a:moveTo>
                    <a:pt x="114300" y="160020"/>
                  </a:moveTo>
                  <a:lnTo>
                    <a:pt x="121920" y="160020"/>
                  </a:lnTo>
                </a:path>
                <a:path w="1455420" h="335279">
                  <a:moveTo>
                    <a:pt x="1318260" y="160020"/>
                  </a:moveTo>
                  <a:lnTo>
                    <a:pt x="1325880" y="160020"/>
                  </a:lnTo>
                </a:path>
                <a:path w="1455420" h="335279">
                  <a:moveTo>
                    <a:pt x="114300" y="167640"/>
                  </a:moveTo>
                  <a:lnTo>
                    <a:pt x="121920" y="167640"/>
                  </a:lnTo>
                </a:path>
                <a:path w="1455420" h="335279">
                  <a:moveTo>
                    <a:pt x="1318260" y="167640"/>
                  </a:moveTo>
                  <a:lnTo>
                    <a:pt x="1325880" y="167640"/>
                  </a:lnTo>
                </a:path>
                <a:path w="1455420" h="335279">
                  <a:moveTo>
                    <a:pt x="114300" y="175260"/>
                  </a:moveTo>
                  <a:lnTo>
                    <a:pt x="121920" y="175260"/>
                  </a:lnTo>
                </a:path>
                <a:path w="1455420" h="335279">
                  <a:moveTo>
                    <a:pt x="1318260" y="175260"/>
                  </a:moveTo>
                  <a:lnTo>
                    <a:pt x="1325880" y="175260"/>
                  </a:lnTo>
                </a:path>
                <a:path w="1455420" h="335279">
                  <a:moveTo>
                    <a:pt x="114300" y="182880"/>
                  </a:moveTo>
                  <a:lnTo>
                    <a:pt x="121920" y="182880"/>
                  </a:lnTo>
                </a:path>
                <a:path w="1455420" h="335279">
                  <a:moveTo>
                    <a:pt x="1318260" y="182880"/>
                  </a:moveTo>
                  <a:lnTo>
                    <a:pt x="1325880" y="182880"/>
                  </a:lnTo>
                </a:path>
                <a:path w="1455420" h="335279">
                  <a:moveTo>
                    <a:pt x="114300" y="190500"/>
                  </a:moveTo>
                  <a:lnTo>
                    <a:pt x="121920" y="190500"/>
                  </a:lnTo>
                </a:path>
                <a:path w="1455420" h="335279">
                  <a:moveTo>
                    <a:pt x="1318260" y="190500"/>
                  </a:moveTo>
                  <a:lnTo>
                    <a:pt x="1325880" y="190500"/>
                  </a:lnTo>
                </a:path>
                <a:path w="1455420" h="335279">
                  <a:moveTo>
                    <a:pt x="114300" y="198120"/>
                  </a:moveTo>
                  <a:lnTo>
                    <a:pt x="121920" y="198120"/>
                  </a:lnTo>
                </a:path>
                <a:path w="1455420" h="335279">
                  <a:moveTo>
                    <a:pt x="1318260" y="198120"/>
                  </a:moveTo>
                  <a:lnTo>
                    <a:pt x="1325880" y="198120"/>
                  </a:lnTo>
                </a:path>
                <a:path w="1455420" h="335279">
                  <a:moveTo>
                    <a:pt x="114300" y="205740"/>
                  </a:moveTo>
                  <a:lnTo>
                    <a:pt x="121920" y="205740"/>
                  </a:lnTo>
                </a:path>
                <a:path w="1455420" h="335279">
                  <a:moveTo>
                    <a:pt x="1318260" y="205740"/>
                  </a:moveTo>
                  <a:lnTo>
                    <a:pt x="1325880" y="205740"/>
                  </a:lnTo>
                </a:path>
                <a:path w="1455420" h="335279">
                  <a:moveTo>
                    <a:pt x="114300" y="213360"/>
                  </a:moveTo>
                  <a:lnTo>
                    <a:pt x="121920" y="213360"/>
                  </a:lnTo>
                </a:path>
                <a:path w="1455420" h="335279">
                  <a:moveTo>
                    <a:pt x="1318260" y="213360"/>
                  </a:moveTo>
                  <a:lnTo>
                    <a:pt x="1325880" y="213360"/>
                  </a:lnTo>
                </a:path>
                <a:path w="1455420" h="335279">
                  <a:moveTo>
                    <a:pt x="114300" y="220980"/>
                  </a:moveTo>
                  <a:lnTo>
                    <a:pt x="121920" y="220980"/>
                  </a:lnTo>
                </a:path>
                <a:path w="1455420" h="335279">
                  <a:moveTo>
                    <a:pt x="1318260" y="220980"/>
                  </a:moveTo>
                  <a:lnTo>
                    <a:pt x="1325880" y="220980"/>
                  </a:lnTo>
                </a:path>
                <a:path w="1455420" h="335279">
                  <a:moveTo>
                    <a:pt x="114300" y="228600"/>
                  </a:moveTo>
                  <a:lnTo>
                    <a:pt x="121920" y="228600"/>
                  </a:lnTo>
                </a:path>
                <a:path w="1455420" h="335279">
                  <a:moveTo>
                    <a:pt x="1318260" y="228600"/>
                  </a:moveTo>
                  <a:lnTo>
                    <a:pt x="1325880" y="228600"/>
                  </a:lnTo>
                </a:path>
                <a:path w="1455420" h="335279">
                  <a:moveTo>
                    <a:pt x="114300" y="236220"/>
                  </a:moveTo>
                  <a:lnTo>
                    <a:pt x="121920" y="236220"/>
                  </a:lnTo>
                </a:path>
                <a:path w="1455420" h="335279">
                  <a:moveTo>
                    <a:pt x="1318260" y="236220"/>
                  </a:moveTo>
                  <a:lnTo>
                    <a:pt x="1325880" y="236220"/>
                  </a:lnTo>
                </a:path>
                <a:path w="1455420" h="335279">
                  <a:moveTo>
                    <a:pt x="114300" y="243840"/>
                  </a:moveTo>
                  <a:lnTo>
                    <a:pt x="121920" y="243840"/>
                  </a:lnTo>
                </a:path>
                <a:path w="1455420" h="335279">
                  <a:moveTo>
                    <a:pt x="1318260" y="243840"/>
                  </a:moveTo>
                  <a:lnTo>
                    <a:pt x="1325880" y="243840"/>
                  </a:lnTo>
                </a:path>
                <a:path w="1455420" h="335279">
                  <a:moveTo>
                    <a:pt x="114300" y="251460"/>
                  </a:moveTo>
                  <a:lnTo>
                    <a:pt x="121920" y="251460"/>
                  </a:lnTo>
                </a:path>
                <a:path w="1455420" h="335279">
                  <a:moveTo>
                    <a:pt x="1318260" y="251460"/>
                  </a:moveTo>
                  <a:lnTo>
                    <a:pt x="1325880" y="251460"/>
                  </a:lnTo>
                </a:path>
                <a:path w="1455420" h="335279">
                  <a:moveTo>
                    <a:pt x="114300" y="259080"/>
                  </a:moveTo>
                  <a:lnTo>
                    <a:pt x="121920" y="259080"/>
                  </a:lnTo>
                </a:path>
                <a:path w="1455420" h="335279">
                  <a:moveTo>
                    <a:pt x="1318260" y="259080"/>
                  </a:moveTo>
                  <a:lnTo>
                    <a:pt x="1325880" y="259080"/>
                  </a:lnTo>
                </a:path>
                <a:path w="1455420" h="335279">
                  <a:moveTo>
                    <a:pt x="0" y="266700"/>
                  </a:moveTo>
                  <a:lnTo>
                    <a:pt x="251460" y="266700"/>
                  </a:lnTo>
                </a:path>
                <a:path w="1455420" h="335279">
                  <a:moveTo>
                    <a:pt x="1203960" y="266700"/>
                  </a:moveTo>
                  <a:lnTo>
                    <a:pt x="1455420" y="266700"/>
                  </a:lnTo>
                </a:path>
                <a:path w="1455420" h="335279">
                  <a:moveTo>
                    <a:pt x="22860" y="304800"/>
                  </a:moveTo>
                  <a:lnTo>
                    <a:pt x="213360" y="304800"/>
                  </a:lnTo>
                </a:path>
                <a:path w="1455420" h="335279">
                  <a:moveTo>
                    <a:pt x="1226819" y="304800"/>
                  </a:moveTo>
                  <a:lnTo>
                    <a:pt x="1417319" y="304800"/>
                  </a:lnTo>
                </a:path>
                <a:path w="1455420" h="335279">
                  <a:moveTo>
                    <a:pt x="60960" y="335280"/>
                  </a:moveTo>
                  <a:lnTo>
                    <a:pt x="182880" y="335280"/>
                  </a:lnTo>
                </a:path>
                <a:path w="1455420" h="335279">
                  <a:moveTo>
                    <a:pt x="1264919" y="335280"/>
                  </a:moveTo>
                  <a:lnTo>
                    <a:pt x="1386839" y="33528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5177028" y="6073135"/>
              <a:ext cx="1028700" cy="342900"/>
            </a:xfrm>
            <a:custGeom>
              <a:avLst/>
              <a:gdLst/>
              <a:ahLst/>
              <a:cxnLst/>
              <a:rect l="l" t="t" r="r" b="b"/>
              <a:pathLst>
                <a:path w="1028700" h="342900">
                  <a:moveTo>
                    <a:pt x="0" y="0"/>
                  </a:moveTo>
                  <a:lnTo>
                    <a:pt x="0" y="342899"/>
                  </a:lnTo>
                </a:path>
                <a:path w="1028700" h="342900">
                  <a:moveTo>
                    <a:pt x="1028699" y="0"/>
                  </a:moveTo>
                  <a:lnTo>
                    <a:pt x="1028699" y="342899"/>
                  </a:lnTo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2" name="object 162"/>
          <p:cNvGrpSpPr/>
          <p:nvPr/>
        </p:nvGrpSpPr>
        <p:grpSpPr>
          <a:xfrm>
            <a:off x="6446520" y="6469374"/>
            <a:ext cx="344805" cy="106680"/>
            <a:chOff x="6446520" y="6469374"/>
            <a:chExt cx="344805" cy="106680"/>
          </a:xfrm>
        </p:grpSpPr>
        <p:pic>
          <p:nvPicPr>
            <p:cNvPr id="163" name="object 163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6461760" y="6469374"/>
              <a:ext cx="83820" cy="22860"/>
            </a:xfrm>
            <a:prstGeom prst="rect">
              <a:avLst/>
            </a:prstGeom>
          </p:spPr>
        </p:pic>
        <p:pic>
          <p:nvPicPr>
            <p:cNvPr id="164" name="object 164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6461760" y="6484614"/>
              <a:ext cx="76200" cy="60960"/>
            </a:xfrm>
            <a:prstGeom prst="rect">
              <a:avLst/>
            </a:prstGeom>
          </p:spPr>
        </p:pic>
        <p:sp>
          <p:nvSpPr>
            <p:cNvPr id="165" name="object 165"/>
            <p:cNvSpPr/>
            <p:nvPr/>
          </p:nvSpPr>
          <p:spPr>
            <a:xfrm>
              <a:off x="6522720" y="654176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777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6" name="object 166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6705600" y="6476994"/>
              <a:ext cx="85343" cy="38100"/>
            </a:xfrm>
            <a:prstGeom prst="rect">
              <a:avLst/>
            </a:prstGeom>
          </p:spPr>
        </p:pic>
        <p:sp>
          <p:nvSpPr>
            <p:cNvPr id="167" name="object 167"/>
            <p:cNvSpPr/>
            <p:nvPr/>
          </p:nvSpPr>
          <p:spPr>
            <a:xfrm>
              <a:off x="6713220" y="6496044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7620">
              <a:solidFill>
                <a:srgbClr val="83838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6713220" y="650366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3535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6743700" y="651128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6789420" y="6507474"/>
              <a:ext cx="1905" cy="7620"/>
            </a:xfrm>
            <a:custGeom>
              <a:avLst/>
              <a:gdLst/>
              <a:ahLst/>
              <a:cxnLst/>
              <a:rect l="l" t="t" r="r" b="b"/>
              <a:pathLst>
                <a:path w="1904" h="7620">
                  <a:moveTo>
                    <a:pt x="0" y="7620"/>
                  </a:moveTo>
                  <a:lnTo>
                    <a:pt x="1523" y="7620"/>
                  </a:lnTo>
                  <a:lnTo>
                    <a:pt x="1523" y="0"/>
                  </a:lnTo>
                  <a:lnTo>
                    <a:pt x="0" y="0"/>
                  </a:lnTo>
                  <a:lnTo>
                    <a:pt x="0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6743700" y="651890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6789420" y="6515094"/>
              <a:ext cx="1905" cy="7620"/>
            </a:xfrm>
            <a:custGeom>
              <a:avLst/>
              <a:gdLst/>
              <a:ahLst/>
              <a:cxnLst/>
              <a:rect l="l" t="t" r="r" b="b"/>
              <a:pathLst>
                <a:path w="1904" h="7620">
                  <a:moveTo>
                    <a:pt x="0" y="7620"/>
                  </a:moveTo>
                  <a:lnTo>
                    <a:pt x="1523" y="7620"/>
                  </a:lnTo>
                  <a:lnTo>
                    <a:pt x="1523" y="0"/>
                  </a:lnTo>
                  <a:lnTo>
                    <a:pt x="0" y="0"/>
                  </a:lnTo>
                  <a:lnTo>
                    <a:pt x="0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6743700" y="652652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6789420" y="6522714"/>
              <a:ext cx="1905" cy="7620"/>
            </a:xfrm>
            <a:custGeom>
              <a:avLst/>
              <a:gdLst/>
              <a:ahLst/>
              <a:cxnLst/>
              <a:rect l="l" t="t" r="r" b="b"/>
              <a:pathLst>
                <a:path w="1904" h="7620">
                  <a:moveTo>
                    <a:pt x="0" y="7619"/>
                  </a:moveTo>
                  <a:lnTo>
                    <a:pt x="1523" y="7619"/>
                  </a:lnTo>
                  <a:lnTo>
                    <a:pt x="1523" y="0"/>
                  </a:lnTo>
                  <a:lnTo>
                    <a:pt x="0" y="0"/>
                  </a:lnTo>
                  <a:lnTo>
                    <a:pt x="0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5" name="object 175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6644640" y="6515094"/>
              <a:ext cx="68580" cy="22860"/>
            </a:xfrm>
            <a:prstGeom prst="rect">
              <a:avLst/>
            </a:prstGeom>
          </p:spPr>
        </p:pic>
        <p:sp>
          <p:nvSpPr>
            <p:cNvPr id="176" name="object 176"/>
            <p:cNvSpPr/>
            <p:nvPr/>
          </p:nvSpPr>
          <p:spPr>
            <a:xfrm>
              <a:off x="6743700" y="653414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6789420" y="6530334"/>
              <a:ext cx="1905" cy="7620"/>
            </a:xfrm>
            <a:custGeom>
              <a:avLst/>
              <a:gdLst/>
              <a:ahLst/>
              <a:cxnLst/>
              <a:rect l="l" t="t" r="r" b="b"/>
              <a:pathLst>
                <a:path w="1904" h="7620">
                  <a:moveTo>
                    <a:pt x="0" y="7620"/>
                  </a:moveTo>
                  <a:lnTo>
                    <a:pt x="1523" y="7620"/>
                  </a:lnTo>
                  <a:lnTo>
                    <a:pt x="1523" y="0"/>
                  </a:lnTo>
                  <a:lnTo>
                    <a:pt x="0" y="0"/>
                  </a:lnTo>
                  <a:lnTo>
                    <a:pt x="0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6652260" y="654176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23232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6682740" y="6541764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7620">
              <a:solidFill>
                <a:srgbClr val="53535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0" name="object 180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6743700" y="6537954"/>
              <a:ext cx="47243" cy="7620"/>
            </a:xfrm>
            <a:prstGeom prst="rect">
              <a:avLst/>
            </a:prstGeom>
          </p:spPr>
        </p:pic>
        <p:sp>
          <p:nvSpPr>
            <p:cNvPr id="181" name="object 181"/>
            <p:cNvSpPr/>
            <p:nvPr/>
          </p:nvSpPr>
          <p:spPr>
            <a:xfrm>
              <a:off x="6774180" y="6545574"/>
              <a:ext cx="17145" cy="7620"/>
            </a:xfrm>
            <a:custGeom>
              <a:avLst/>
              <a:gdLst/>
              <a:ahLst/>
              <a:cxnLst/>
              <a:rect l="l" t="t" r="r" b="b"/>
              <a:pathLst>
                <a:path w="17145" h="7620">
                  <a:moveTo>
                    <a:pt x="0" y="7620"/>
                  </a:moveTo>
                  <a:lnTo>
                    <a:pt x="16763" y="7620"/>
                  </a:lnTo>
                  <a:lnTo>
                    <a:pt x="16763" y="0"/>
                  </a:lnTo>
                  <a:lnTo>
                    <a:pt x="0" y="0"/>
                  </a:lnTo>
                  <a:lnTo>
                    <a:pt x="0" y="7620"/>
                  </a:lnTo>
                  <a:close/>
                </a:path>
              </a:pathLst>
            </a:custGeom>
            <a:solidFill>
              <a:srgbClr val="6B6B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2" name="object 182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6446520" y="6545574"/>
              <a:ext cx="312420" cy="15240"/>
            </a:xfrm>
            <a:prstGeom prst="rect">
              <a:avLst/>
            </a:prstGeom>
          </p:spPr>
        </p:pic>
        <p:sp>
          <p:nvSpPr>
            <p:cNvPr id="183" name="object 183"/>
            <p:cNvSpPr/>
            <p:nvPr/>
          </p:nvSpPr>
          <p:spPr>
            <a:xfrm>
              <a:off x="6675120" y="6557004"/>
              <a:ext cx="60960" cy="0"/>
            </a:xfrm>
            <a:custGeom>
              <a:avLst/>
              <a:gdLst/>
              <a:ahLst/>
              <a:cxnLst/>
              <a:rect l="l" t="t" r="r" b="b"/>
              <a:pathLst>
                <a:path w="60959">
                  <a:moveTo>
                    <a:pt x="0" y="0"/>
                  </a:moveTo>
                  <a:lnTo>
                    <a:pt x="60959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4" name="object 184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6751320" y="6553194"/>
              <a:ext cx="38100" cy="7620"/>
            </a:xfrm>
            <a:prstGeom prst="rect">
              <a:avLst/>
            </a:prstGeom>
          </p:spPr>
        </p:pic>
        <p:pic>
          <p:nvPicPr>
            <p:cNvPr id="185" name="object 185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6537960" y="6560814"/>
              <a:ext cx="129540" cy="15240"/>
            </a:xfrm>
            <a:prstGeom prst="rect">
              <a:avLst/>
            </a:prstGeom>
          </p:spPr>
        </p:pic>
      </p:grpSp>
      <p:sp>
        <p:nvSpPr>
          <p:cNvPr id="186" name="object 186"/>
          <p:cNvSpPr txBox="1"/>
          <p:nvPr/>
        </p:nvSpPr>
        <p:spPr>
          <a:xfrm>
            <a:off x="681227" y="7200393"/>
            <a:ext cx="5079365" cy="1755139"/>
          </a:xfrm>
          <a:prstGeom prst="rect">
            <a:avLst/>
          </a:prstGeom>
        </p:spPr>
        <p:txBody>
          <a:bodyPr vert="horz" wrap="square" lIns="0" tIns="1174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25"/>
              </a:spcBef>
            </a:pPr>
            <a:r>
              <a:rPr sz="1200" spc="-5" dirty="0">
                <a:latin typeface="Comic Sans MS"/>
                <a:cs typeface="Comic Sans MS"/>
              </a:rPr>
              <a:t>Los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datos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general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tienen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para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poder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realizar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los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cálculos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son:</a:t>
            </a:r>
            <a:endParaRPr sz="1200">
              <a:latin typeface="Comic Sans MS"/>
              <a:cs typeface="Comic Sans MS"/>
            </a:endParaRPr>
          </a:p>
          <a:p>
            <a:pPr marL="147320" indent="-109855">
              <a:lnSpc>
                <a:spcPct val="100000"/>
              </a:lnSpc>
              <a:spcBef>
                <a:spcPts val="830"/>
              </a:spcBef>
              <a:buChar char="-"/>
              <a:tabLst>
                <a:tab pos="147955" algn="l"/>
              </a:tabLst>
            </a:pPr>
            <a:r>
              <a:rPr sz="1200" spc="-5" dirty="0">
                <a:latin typeface="Comic Sans MS"/>
                <a:cs typeface="Comic Sans MS"/>
              </a:rPr>
              <a:t>Reactancias</a:t>
            </a:r>
            <a:r>
              <a:rPr sz="1200" spc="-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-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red.</a:t>
            </a:r>
            <a:endParaRPr sz="1200">
              <a:latin typeface="Comic Sans MS"/>
              <a:cs typeface="Comic Sans MS"/>
            </a:endParaRPr>
          </a:p>
          <a:p>
            <a:pPr marL="147320" indent="-109855">
              <a:lnSpc>
                <a:spcPct val="100000"/>
              </a:lnSpc>
              <a:spcBef>
                <a:spcPts val="825"/>
              </a:spcBef>
              <a:buChar char="-"/>
              <a:tabLst>
                <a:tab pos="147955" algn="l"/>
              </a:tabLst>
            </a:pPr>
            <a:r>
              <a:rPr sz="1200" spc="-5" dirty="0">
                <a:latin typeface="Comic Sans MS"/>
                <a:cs typeface="Comic Sans MS"/>
              </a:rPr>
              <a:t>Cte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Inercia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H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</a:t>
            </a:r>
            <a:endParaRPr sz="1200">
              <a:latin typeface="Comic Sans MS"/>
              <a:cs typeface="Comic Sans MS"/>
            </a:endParaRPr>
          </a:p>
          <a:p>
            <a:pPr marL="147320" indent="-109855">
              <a:lnSpc>
                <a:spcPct val="100000"/>
              </a:lnSpc>
              <a:spcBef>
                <a:spcPts val="840"/>
              </a:spcBef>
              <a:buChar char="-"/>
              <a:tabLst>
                <a:tab pos="147955" algn="l"/>
              </a:tabLst>
            </a:pPr>
            <a:r>
              <a:rPr sz="1200" spc="-5" dirty="0">
                <a:latin typeface="Comic Sans MS"/>
                <a:cs typeface="Comic Sans MS"/>
              </a:rPr>
              <a:t>Tensión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</a:t>
            </a:r>
            <a:r>
              <a:rPr sz="1200" spc="-7" baseline="-10416" dirty="0">
                <a:latin typeface="Comic Sans MS"/>
                <a:cs typeface="Comic Sans MS"/>
              </a:rPr>
              <a:t>b</a:t>
            </a:r>
            <a:r>
              <a:rPr sz="1200" spc="367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 bornes del G</a:t>
            </a:r>
            <a:endParaRPr sz="1200">
              <a:latin typeface="Comic Sans MS"/>
              <a:cs typeface="Comic Sans MS"/>
            </a:endParaRPr>
          </a:p>
          <a:p>
            <a:pPr marL="147320" indent="-109855">
              <a:lnSpc>
                <a:spcPct val="100000"/>
              </a:lnSpc>
              <a:spcBef>
                <a:spcPts val="830"/>
              </a:spcBef>
              <a:buChar char="-"/>
              <a:tabLst>
                <a:tab pos="147955" algn="l"/>
              </a:tabLst>
            </a:pPr>
            <a:r>
              <a:rPr sz="1200" spc="-5" dirty="0">
                <a:latin typeface="Comic Sans MS"/>
                <a:cs typeface="Comic Sans MS"/>
              </a:rPr>
              <a:t>Tensión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</a:t>
            </a:r>
            <a:r>
              <a:rPr sz="1200" spc="-7" baseline="-10416" dirty="0">
                <a:latin typeface="Comic Sans MS"/>
                <a:cs typeface="Comic Sans MS"/>
              </a:rPr>
              <a:t>red</a:t>
            </a:r>
            <a:r>
              <a:rPr sz="1200" spc="165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barra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infinita</a:t>
            </a:r>
            <a:endParaRPr sz="1200">
              <a:latin typeface="Comic Sans MS"/>
              <a:cs typeface="Comic Sans MS"/>
            </a:endParaRPr>
          </a:p>
          <a:p>
            <a:pPr marL="147320" indent="-109855">
              <a:lnSpc>
                <a:spcPct val="100000"/>
              </a:lnSpc>
              <a:spcBef>
                <a:spcPts val="830"/>
              </a:spcBef>
              <a:buChar char="-"/>
              <a:tabLst>
                <a:tab pos="147955" algn="l"/>
              </a:tabLst>
            </a:pPr>
            <a:r>
              <a:rPr sz="1200" spc="-5" dirty="0">
                <a:latin typeface="Comic Sans MS"/>
                <a:cs typeface="Comic Sans MS"/>
              </a:rPr>
              <a:t>Potencia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eléctrica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transmitida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</a:t>
            </a:r>
            <a:r>
              <a:rPr sz="1200" spc="-7" baseline="-10416" dirty="0">
                <a:latin typeface="Comic Sans MS"/>
                <a:cs typeface="Comic Sans MS"/>
              </a:rPr>
              <a:t>e</a:t>
            </a:r>
            <a:r>
              <a:rPr sz="1200" spc="-5" dirty="0">
                <a:latin typeface="Comic Sans MS"/>
                <a:cs typeface="Comic Sans MS"/>
              </a:rPr>
              <a:t>,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antes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de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perturbación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87" name="object 187"/>
          <p:cNvSpPr txBox="1"/>
          <p:nvPr/>
        </p:nvSpPr>
        <p:spPr>
          <a:xfrm>
            <a:off x="1712467" y="6436869"/>
            <a:ext cx="18034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Ub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88" name="object 188"/>
          <p:cNvSpPr/>
          <p:nvPr/>
        </p:nvSpPr>
        <p:spPr>
          <a:xfrm>
            <a:off x="1062227" y="6073135"/>
            <a:ext cx="2743200" cy="342900"/>
          </a:xfrm>
          <a:custGeom>
            <a:avLst/>
            <a:gdLst/>
            <a:ahLst/>
            <a:cxnLst/>
            <a:rect l="l" t="t" r="r" b="b"/>
            <a:pathLst>
              <a:path w="2743200" h="342900">
                <a:moveTo>
                  <a:pt x="0" y="0"/>
                </a:moveTo>
                <a:lnTo>
                  <a:pt x="0" y="342899"/>
                </a:lnTo>
              </a:path>
              <a:path w="2743200" h="342900">
                <a:moveTo>
                  <a:pt x="2743199" y="0"/>
                </a:moveTo>
                <a:lnTo>
                  <a:pt x="2743199" y="342899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190" name="object 19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29</a:t>
            </a:fld>
            <a:endParaRPr spc="-5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996191"/>
            <a:ext cx="6148070" cy="449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799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Como</a:t>
            </a:r>
            <a:r>
              <a:rPr sz="1200" spc="10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spc="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circuito</a:t>
            </a:r>
            <a:r>
              <a:rPr sz="1200" spc="10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no</a:t>
            </a:r>
            <a:r>
              <a:rPr sz="1200" spc="10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presenta</a:t>
            </a:r>
            <a:r>
              <a:rPr sz="1200" spc="1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R,</a:t>
            </a:r>
            <a:r>
              <a:rPr sz="1200" spc="10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potencia</a:t>
            </a:r>
            <a:r>
              <a:rPr sz="1200" spc="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transmitida</a:t>
            </a:r>
            <a:r>
              <a:rPr sz="1200" spc="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desde</a:t>
            </a:r>
            <a:r>
              <a:rPr sz="1200" spc="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spc="1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</a:t>
            </a:r>
            <a:r>
              <a:rPr sz="1200" spc="1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spc="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95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barra</a:t>
            </a:r>
            <a:r>
              <a:rPr sz="1200" spc="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infinita </a:t>
            </a:r>
            <a:r>
              <a:rPr sz="1200" spc="-3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 estado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normal,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siguiente: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06423" y="1786123"/>
            <a:ext cx="882650" cy="0"/>
          </a:xfrm>
          <a:custGeom>
            <a:avLst/>
            <a:gdLst/>
            <a:ahLst/>
            <a:cxnLst/>
            <a:rect l="l" t="t" r="r" b="b"/>
            <a:pathLst>
              <a:path w="882650">
                <a:moveTo>
                  <a:pt x="0" y="0"/>
                </a:moveTo>
                <a:lnTo>
                  <a:pt x="882395" y="0"/>
                </a:lnTo>
              </a:path>
            </a:pathLst>
          </a:custGeom>
          <a:ln w="77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425699" y="1758238"/>
            <a:ext cx="1330960" cy="155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05485" algn="l"/>
                <a:tab pos="1263650" algn="l"/>
              </a:tabLst>
            </a:pPr>
            <a:r>
              <a:rPr sz="850" dirty="0">
                <a:latin typeface="Times New Roman"/>
                <a:cs typeface="Times New Roman"/>
              </a:rPr>
              <a:t>0	</a:t>
            </a:r>
            <a:r>
              <a:rPr sz="850" spc="-15" dirty="0">
                <a:latin typeface="Times New Roman"/>
                <a:cs typeface="Times New Roman"/>
              </a:rPr>
              <a:t>m</a:t>
            </a:r>
            <a:r>
              <a:rPr sz="850" spc="5" dirty="0">
                <a:latin typeface="Times New Roman"/>
                <a:cs typeface="Times New Roman"/>
              </a:rPr>
              <a:t>a</a:t>
            </a:r>
            <a:r>
              <a:rPr sz="850" dirty="0">
                <a:latin typeface="Times New Roman"/>
                <a:cs typeface="Times New Roman"/>
              </a:rPr>
              <a:t>x	0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48231" y="1778515"/>
            <a:ext cx="400050" cy="2482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450" dirty="0">
                <a:latin typeface="Times New Roman"/>
                <a:cs typeface="Times New Roman"/>
              </a:rPr>
              <a:t>/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i="1" spc="5" dirty="0">
                <a:latin typeface="Times New Roman"/>
                <a:cs typeface="Times New Roman"/>
              </a:rPr>
              <a:t>X </a:t>
            </a:r>
            <a:r>
              <a:rPr sz="1450" i="1" spc="7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/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85086" y="1496575"/>
            <a:ext cx="926465" cy="2482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1450" dirty="0">
                <a:latin typeface="Times New Roman"/>
                <a:cs typeface="Times New Roman"/>
              </a:rPr>
              <a:t>/</a:t>
            </a:r>
            <a:r>
              <a:rPr sz="1450" spc="-65" dirty="0">
                <a:latin typeface="Times New Roman"/>
                <a:cs typeface="Times New Roman"/>
              </a:rPr>
              <a:t> </a:t>
            </a:r>
            <a:r>
              <a:rPr sz="1450" i="1" spc="40" dirty="0">
                <a:latin typeface="Times New Roman"/>
                <a:cs typeface="Times New Roman"/>
              </a:rPr>
              <a:t>E</a:t>
            </a:r>
            <a:r>
              <a:rPr sz="1275" i="1" spc="60" baseline="-22875" dirty="0">
                <a:latin typeface="Times New Roman"/>
                <a:cs typeface="Times New Roman"/>
              </a:rPr>
              <a:t>g</a:t>
            </a:r>
            <a:r>
              <a:rPr sz="1275" i="1" spc="352" baseline="-2287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//</a:t>
            </a:r>
            <a:r>
              <a:rPr sz="1450" spc="-50" dirty="0">
                <a:latin typeface="Times New Roman"/>
                <a:cs typeface="Times New Roman"/>
              </a:rPr>
              <a:t> </a:t>
            </a:r>
            <a:r>
              <a:rPr sz="1450" i="1" spc="10" dirty="0">
                <a:latin typeface="Times New Roman"/>
                <a:cs typeface="Times New Roman"/>
              </a:rPr>
              <a:t>E</a:t>
            </a:r>
            <a:r>
              <a:rPr sz="1275" i="1" spc="15" baseline="-22875" dirty="0">
                <a:latin typeface="Times New Roman"/>
                <a:cs typeface="Times New Roman"/>
              </a:rPr>
              <a:t>red</a:t>
            </a:r>
            <a:r>
              <a:rPr sz="1275" i="1" spc="44" baseline="-2287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/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28548" y="1758238"/>
            <a:ext cx="73660" cy="155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i="1" dirty="0">
                <a:latin typeface="Times New Roman"/>
                <a:cs typeface="Times New Roman"/>
              </a:rPr>
              <a:t>e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014219" y="1624727"/>
            <a:ext cx="1673225" cy="260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321435" algn="l"/>
              </a:tabLst>
            </a:pPr>
            <a:r>
              <a:rPr sz="1450" i="1" spc="-5" dirty="0">
                <a:latin typeface="Times New Roman"/>
                <a:cs typeface="Times New Roman"/>
              </a:rPr>
              <a:t>s</a:t>
            </a:r>
            <a:r>
              <a:rPr sz="1450" i="1" dirty="0">
                <a:latin typeface="Times New Roman"/>
                <a:cs typeface="Times New Roman"/>
              </a:rPr>
              <a:t>e</a:t>
            </a:r>
            <a:r>
              <a:rPr sz="1450" i="1" spc="25" dirty="0">
                <a:latin typeface="Times New Roman"/>
                <a:cs typeface="Times New Roman"/>
              </a:rPr>
              <a:t>n</a:t>
            </a:r>
            <a:r>
              <a:rPr sz="1450" spc="-55" dirty="0">
                <a:latin typeface="Times New Roman"/>
                <a:cs typeface="Times New Roman"/>
              </a:rPr>
              <a:t>(</a:t>
            </a:r>
            <a:r>
              <a:rPr sz="1550" spc="-45" dirty="0">
                <a:latin typeface="Symbol"/>
                <a:cs typeface="Symbol"/>
              </a:rPr>
              <a:t></a:t>
            </a:r>
            <a:r>
              <a:rPr sz="1550" dirty="0">
                <a:latin typeface="Times New Roman"/>
                <a:cs typeface="Times New Roman"/>
              </a:rPr>
              <a:t>  </a:t>
            </a:r>
            <a:r>
              <a:rPr sz="1550" spc="-170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Symbol"/>
                <a:cs typeface="Symbol"/>
              </a:rPr>
              <a:t></a:t>
            </a:r>
            <a:r>
              <a:rPr sz="1450" spc="-8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0) </a:t>
            </a:r>
            <a:r>
              <a:rPr sz="1450" spc="5" dirty="0">
                <a:latin typeface="Symbol"/>
                <a:cs typeface="Symbol"/>
              </a:rPr>
              <a:t></a:t>
            </a:r>
            <a:r>
              <a:rPr sz="1450" spc="60" dirty="0">
                <a:latin typeface="Times New Roman"/>
                <a:cs typeface="Times New Roman"/>
              </a:rPr>
              <a:t> </a:t>
            </a:r>
            <a:r>
              <a:rPr sz="1450" i="1" spc="5" dirty="0">
                <a:latin typeface="Times New Roman"/>
                <a:cs typeface="Times New Roman"/>
              </a:rPr>
              <a:t>P</a:t>
            </a:r>
            <a:r>
              <a:rPr sz="1450" i="1" dirty="0">
                <a:latin typeface="Times New Roman"/>
                <a:cs typeface="Times New Roman"/>
              </a:rPr>
              <a:t>	</a:t>
            </a:r>
            <a:r>
              <a:rPr sz="1450" i="1" spc="-5" dirty="0">
                <a:latin typeface="Times New Roman"/>
                <a:cs typeface="Times New Roman"/>
              </a:rPr>
              <a:t>s</a:t>
            </a:r>
            <a:r>
              <a:rPr sz="1450" i="1" dirty="0">
                <a:latin typeface="Times New Roman"/>
                <a:cs typeface="Times New Roman"/>
              </a:rPr>
              <a:t>en</a:t>
            </a:r>
            <a:r>
              <a:rPr sz="1550" spc="-45" dirty="0">
                <a:latin typeface="Symbol"/>
                <a:cs typeface="Symbol"/>
              </a:rPr>
              <a:t>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40155" y="1635259"/>
            <a:ext cx="330200" cy="2482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450" i="1" spc="5" dirty="0">
                <a:latin typeface="Times New Roman"/>
                <a:cs typeface="Times New Roman"/>
              </a:rPr>
              <a:t>P</a:t>
            </a:r>
            <a:r>
              <a:rPr sz="1450" i="1" spc="250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Symbol"/>
                <a:cs typeface="Symbol"/>
              </a:rPr>
              <a:t>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1227" y="1855767"/>
            <a:ext cx="6198870" cy="127825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914400">
              <a:lnSpc>
                <a:spcPct val="100000"/>
              </a:lnSpc>
              <a:spcBef>
                <a:spcPts val="470"/>
              </a:spcBef>
            </a:pPr>
            <a:r>
              <a:rPr sz="850" i="1" dirty="0">
                <a:latin typeface="Times New Roman"/>
                <a:cs typeface="Times New Roman"/>
              </a:rPr>
              <a:t>t</a:t>
            </a:r>
            <a:endParaRPr sz="850">
              <a:latin typeface="Times New Roman"/>
              <a:cs typeface="Times New Roman"/>
            </a:endParaRPr>
          </a:p>
          <a:p>
            <a:pPr marL="73025" algn="just">
              <a:lnSpc>
                <a:spcPct val="100000"/>
              </a:lnSpc>
              <a:spcBef>
                <a:spcPts val="705"/>
              </a:spcBef>
            </a:pPr>
            <a:r>
              <a:rPr sz="1500" i="1" spc="-240" dirty="0">
                <a:latin typeface="Times New Roman"/>
                <a:cs typeface="Times New Roman"/>
              </a:rPr>
              <a:t>P</a:t>
            </a:r>
            <a:r>
              <a:rPr sz="1275" i="1" spc="22" baseline="-22875" dirty="0">
                <a:latin typeface="Times New Roman"/>
                <a:cs typeface="Times New Roman"/>
              </a:rPr>
              <a:t>e</a:t>
            </a:r>
            <a:r>
              <a:rPr sz="1275" i="1" baseline="-22875" dirty="0">
                <a:latin typeface="Times New Roman"/>
                <a:cs typeface="Times New Roman"/>
              </a:rPr>
              <a:t> </a:t>
            </a:r>
            <a:r>
              <a:rPr sz="1275" i="1" spc="135" baseline="-2287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Symbol"/>
                <a:cs typeface="Symbol"/>
              </a:rPr>
              <a:t></a:t>
            </a:r>
            <a:r>
              <a:rPr sz="1500" spc="50" dirty="0">
                <a:latin typeface="Times New Roman"/>
                <a:cs typeface="Times New Roman"/>
              </a:rPr>
              <a:t> </a:t>
            </a:r>
            <a:r>
              <a:rPr sz="1500" i="1" spc="-215" dirty="0">
                <a:latin typeface="Times New Roman"/>
                <a:cs typeface="Times New Roman"/>
              </a:rPr>
              <a:t>P</a:t>
            </a:r>
            <a:r>
              <a:rPr sz="1275" spc="30" baseline="-22875" dirty="0">
                <a:latin typeface="Times New Roman"/>
                <a:cs typeface="Times New Roman"/>
              </a:rPr>
              <a:t>m</a:t>
            </a:r>
            <a:r>
              <a:rPr sz="1275" spc="22" baseline="-22875" dirty="0">
                <a:latin typeface="Times New Roman"/>
                <a:cs typeface="Times New Roman"/>
              </a:rPr>
              <a:t>ax</a:t>
            </a:r>
            <a:r>
              <a:rPr sz="1275" spc="-142" baseline="-2287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se</a:t>
            </a:r>
            <a:r>
              <a:rPr sz="1500" i="1" spc="25" dirty="0">
                <a:latin typeface="Times New Roman"/>
                <a:cs typeface="Times New Roman"/>
              </a:rPr>
              <a:t>n</a:t>
            </a:r>
            <a:r>
              <a:rPr sz="1600" spc="55" dirty="0">
                <a:latin typeface="Symbol"/>
                <a:cs typeface="Symbol"/>
              </a:rPr>
              <a:t></a:t>
            </a:r>
            <a:r>
              <a:rPr sz="1275" spc="22" baseline="-22875" dirty="0">
                <a:latin typeface="Times New Roman"/>
                <a:cs typeface="Times New Roman"/>
              </a:rPr>
              <a:t>0</a:t>
            </a:r>
            <a:endParaRPr sz="1275" baseline="-22875">
              <a:latin typeface="Times New Roman"/>
              <a:cs typeface="Times New Roman"/>
            </a:endParaRPr>
          </a:p>
          <a:p>
            <a:pPr marL="38100" marR="30480" algn="just">
              <a:lnSpc>
                <a:spcPct val="115199"/>
              </a:lnSpc>
              <a:spcBef>
                <a:spcPts val="795"/>
              </a:spcBef>
            </a:pPr>
            <a:r>
              <a:rPr sz="1200" spc="-5" dirty="0">
                <a:latin typeface="Comic Sans MS"/>
                <a:cs typeface="Comic Sans MS"/>
              </a:rPr>
              <a:t>La impedancia de transferencia </a:t>
            </a:r>
            <a:r>
              <a:rPr sz="1250" i="1" spc="-35" dirty="0">
                <a:latin typeface="Comic Sans MS"/>
                <a:cs typeface="Comic Sans MS"/>
              </a:rPr>
              <a:t>X</a:t>
            </a:r>
            <a:r>
              <a:rPr sz="1275" i="1" spc="-52" baseline="-9803" dirty="0">
                <a:latin typeface="Comic Sans MS"/>
                <a:cs typeface="Comic Sans MS"/>
              </a:rPr>
              <a:t>t</a:t>
            </a:r>
            <a:r>
              <a:rPr sz="1275" i="1" spc="-44" baseline="-9803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(obtenida por transformaciones de impedancias en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paralelo y serie), es la impedancia que une directamente el nodo interno del G con </a:t>
            </a:r>
            <a:r>
              <a:rPr sz="1200" dirty="0">
                <a:latin typeface="Comic Sans MS"/>
                <a:cs typeface="Comic Sans MS"/>
              </a:rPr>
              <a:t>la 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barra</a:t>
            </a:r>
            <a:r>
              <a:rPr sz="1200" spc="-5" dirty="0">
                <a:latin typeface="Comic Sans MS"/>
                <a:cs typeface="Comic Sans MS"/>
              </a:rPr>
              <a:t> infinita.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6631" y="3350770"/>
            <a:ext cx="24396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Se puede graficar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expresión:</a:t>
            </a:r>
            <a:endParaRPr sz="1200">
              <a:latin typeface="Comic Sans MS"/>
              <a:cs typeface="Comic Sans MS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5367" y="3707830"/>
            <a:ext cx="2503896" cy="2150476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681227" y="6113781"/>
            <a:ext cx="6197600" cy="2709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Por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hipótesis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</a:t>
            </a:r>
            <a:r>
              <a:rPr sz="1200" spc="-7" baseline="-10416" dirty="0">
                <a:latin typeface="Comic Sans MS"/>
                <a:cs typeface="Comic Sans MS"/>
              </a:rPr>
              <a:t>m</a:t>
            </a:r>
            <a:r>
              <a:rPr sz="1200" spc="179" baseline="-10416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es</a:t>
            </a:r>
            <a:r>
              <a:rPr sz="1200" spc="-5" dirty="0">
                <a:latin typeface="Comic Sans MS"/>
                <a:cs typeface="Comic Sans MS"/>
              </a:rPr>
              <a:t> cte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durante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primer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segundo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 análisis.</a:t>
            </a:r>
            <a:endParaRPr sz="1200">
              <a:latin typeface="Comic Sans MS"/>
              <a:cs typeface="Comic Sans MS"/>
            </a:endParaRPr>
          </a:p>
          <a:p>
            <a:pPr marL="38100" marR="30480">
              <a:lnSpc>
                <a:spcPct val="116700"/>
              </a:lnSpc>
              <a:spcBef>
                <a:spcPts val="825"/>
              </a:spcBef>
            </a:pPr>
            <a:r>
              <a:rPr sz="1200" spc="-5" dirty="0">
                <a:latin typeface="Comic Sans MS"/>
                <a:cs typeface="Comic Sans MS"/>
              </a:rPr>
              <a:t>Antes</a:t>
            </a:r>
            <a:r>
              <a:rPr sz="1200" spc="114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1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1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perturbación</a:t>
            </a:r>
            <a:r>
              <a:rPr sz="1200" spc="1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spc="1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sistema</a:t>
            </a:r>
            <a:r>
              <a:rPr sz="1200" spc="114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1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encuentra</a:t>
            </a:r>
            <a:r>
              <a:rPr sz="1200" spc="1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spc="1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equilibrio,</a:t>
            </a:r>
            <a:r>
              <a:rPr sz="1200" spc="1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por</a:t>
            </a:r>
            <a:r>
              <a:rPr sz="1200" spc="1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</a:t>
            </a:r>
            <a:r>
              <a:rPr sz="1200" spc="1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tanto</a:t>
            </a:r>
            <a:r>
              <a:rPr sz="1200" spc="1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spc="1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punto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trabajo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 la intersección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entre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potencia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mecánica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eléctrica.</a:t>
            </a:r>
            <a:endParaRPr sz="1200">
              <a:latin typeface="Comic Sans MS"/>
              <a:cs typeface="Comic Sans MS"/>
            </a:endParaRPr>
          </a:p>
          <a:p>
            <a:pPr marL="38100">
              <a:lnSpc>
                <a:spcPts val="1660"/>
              </a:lnSpc>
            </a:pPr>
            <a:r>
              <a:rPr sz="1400" i="1" spc="-5" dirty="0">
                <a:latin typeface="Times New Roman"/>
                <a:cs typeface="Times New Roman"/>
              </a:rPr>
              <a:t>P</a:t>
            </a:r>
            <a:r>
              <a:rPr sz="1350" i="1" spc="-7" baseline="-12345" dirty="0">
                <a:latin typeface="Times New Roman"/>
                <a:cs typeface="Times New Roman"/>
              </a:rPr>
              <a:t>m</a:t>
            </a:r>
            <a:r>
              <a:rPr sz="1350" i="1" spc="135" baseline="-1234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=</a:t>
            </a:r>
            <a:r>
              <a:rPr sz="1400" i="1" spc="-3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P</a:t>
            </a:r>
            <a:r>
              <a:rPr sz="1350" i="1" spc="-7" baseline="-12345" dirty="0">
                <a:latin typeface="Times New Roman"/>
                <a:cs typeface="Times New Roman"/>
              </a:rPr>
              <a:t>e</a:t>
            </a:r>
            <a:endParaRPr sz="1350" baseline="-12345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780"/>
              </a:spcBef>
            </a:pPr>
            <a:r>
              <a:rPr sz="1200" spc="-5" dirty="0">
                <a:latin typeface="Comic Sans MS"/>
                <a:cs typeface="Comic Sans MS"/>
              </a:rPr>
              <a:t>En estas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condiciones,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ángulo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entre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barra </a:t>
            </a:r>
            <a:r>
              <a:rPr sz="1200" spc="-5" dirty="0">
                <a:latin typeface="Comic Sans MS"/>
                <a:cs typeface="Comic Sans MS"/>
              </a:rPr>
              <a:t>infinita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</a:t>
            </a:r>
            <a:r>
              <a:rPr sz="1200" spc="140" dirty="0">
                <a:latin typeface="Comic Sans MS"/>
                <a:cs typeface="Comic Sans MS"/>
              </a:rPr>
              <a:t> </a:t>
            </a:r>
            <a:r>
              <a:rPr sz="2550" spc="67" baseline="6535" dirty="0">
                <a:latin typeface="Symbol"/>
                <a:cs typeface="Symbol"/>
              </a:rPr>
              <a:t></a:t>
            </a:r>
            <a:r>
              <a:rPr sz="1425" i="1" spc="67" baseline="-11695" dirty="0">
                <a:latin typeface="Times New Roman"/>
                <a:cs typeface="Times New Roman"/>
              </a:rPr>
              <a:t>o</a:t>
            </a:r>
            <a:endParaRPr sz="1425" baseline="-11695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2060"/>
              </a:spcBef>
            </a:pP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continuación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analizan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tres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perturbaciones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severas que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podrían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suceder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SEP:</a:t>
            </a:r>
            <a:endParaRPr sz="1200">
              <a:latin typeface="Comic Sans MS"/>
              <a:cs typeface="Comic Sans MS"/>
            </a:endParaRPr>
          </a:p>
          <a:p>
            <a:pPr marL="446405" indent="-180975">
              <a:lnSpc>
                <a:spcPct val="100000"/>
              </a:lnSpc>
              <a:spcBef>
                <a:spcPts val="1070"/>
              </a:spcBef>
              <a:buAutoNum type="alphaLcParenR"/>
              <a:tabLst>
                <a:tab pos="447040" algn="l"/>
              </a:tabLst>
            </a:pPr>
            <a:r>
              <a:rPr sz="1200" spc="-5" dirty="0">
                <a:latin typeface="Comic Sans MS"/>
                <a:cs typeface="Comic Sans MS"/>
              </a:rPr>
              <a:t>Ctocto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spc="-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-15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barra</a:t>
            </a:r>
            <a:r>
              <a:rPr sz="1200" spc="-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2</a:t>
            </a:r>
            <a:endParaRPr sz="1200">
              <a:latin typeface="Comic Sans MS"/>
              <a:cs typeface="Comic Sans MS"/>
            </a:endParaRPr>
          </a:p>
          <a:p>
            <a:pPr marL="458470" indent="-193040">
              <a:lnSpc>
                <a:spcPct val="100000"/>
              </a:lnSpc>
              <a:spcBef>
                <a:spcPts val="1065"/>
              </a:spcBef>
              <a:buAutoNum type="alphaLcParenR"/>
              <a:tabLst>
                <a:tab pos="459105" algn="l"/>
              </a:tabLst>
            </a:pPr>
            <a:r>
              <a:rPr sz="1200" spc="-5" dirty="0">
                <a:latin typeface="Comic Sans MS"/>
                <a:cs typeface="Comic Sans MS"/>
              </a:rPr>
              <a:t>Ctocto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 la L2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al lado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barra 2</a:t>
            </a:r>
            <a:endParaRPr sz="1200">
              <a:latin typeface="Comic Sans MS"/>
              <a:cs typeface="Comic Sans MS"/>
            </a:endParaRPr>
          </a:p>
          <a:p>
            <a:pPr marL="446405" indent="-180975">
              <a:lnSpc>
                <a:spcPct val="100000"/>
              </a:lnSpc>
              <a:spcBef>
                <a:spcPts val="1070"/>
              </a:spcBef>
              <a:buAutoNum type="alphaLcParenR"/>
              <a:tabLst>
                <a:tab pos="447040" algn="l"/>
              </a:tabLst>
            </a:pPr>
            <a:r>
              <a:rPr sz="1200" spc="-5" dirty="0">
                <a:latin typeface="Comic Sans MS"/>
                <a:cs typeface="Comic Sans MS"/>
              </a:rPr>
              <a:t>Ctocto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 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L2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 un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punto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entre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 nodo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2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3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30</a:t>
            </a:fld>
            <a:endParaRPr spc="-5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15" y="1099824"/>
            <a:ext cx="6146165" cy="8763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16100"/>
              </a:lnSpc>
              <a:spcBef>
                <a:spcPts val="105"/>
              </a:spcBef>
            </a:pPr>
            <a:r>
              <a:rPr sz="1200" b="1" dirty="0">
                <a:latin typeface="Comic Sans MS"/>
                <a:cs typeface="Comic Sans MS"/>
              </a:rPr>
              <a:t>a) </a:t>
            </a:r>
            <a:r>
              <a:rPr sz="1200" b="1" spc="-5" dirty="0">
                <a:latin typeface="Comic Sans MS"/>
                <a:cs typeface="Comic Sans MS"/>
              </a:rPr>
              <a:t>Ctocto en la barra 2: </a:t>
            </a:r>
            <a:r>
              <a:rPr sz="1200" spc="-5" dirty="0">
                <a:latin typeface="Comic Sans MS"/>
                <a:cs typeface="Comic Sans MS"/>
              </a:rPr>
              <a:t>Actúa el interruptor situado entre el trafo y la barra </a:t>
            </a:r>
            <a:r>
              <a:rPr sz="1200" spc="-10" dirty="0">
                <a:latin typeface="Comic Sans MS"/>
                <a:cs typeface="Comic Sans MS"/>
              </a:rPr>
              <a:t>2, por </a:t>
            </a:r>
            <a:r>
              <a:rPr sz="1200" spc="-5" dirty="0">
                <a:latin typeface="Comic Sans MS"/>
                <a:cs typeface="Comic Sans MS"/>
              </a:rPr>
              <a:t> lo que hay un estrangulamiento total de la potencia transmitida a la </a:t>
            </a:r>
            <a:r>
              <a:rPr sz="1200" dirty="0">
                <a:latin typeface="Comic Sans MS"/>
                <a:cs typeface="Comic Sans MS"/>
              </a:rPr>
              <a:t>barra </a:t>
            </a:r>
            <a:r>
              <a:rPr sz="1200" spc="-5" dirty="0">
                <a:latin typeface="Comic Sans MS"/>
                <a:cs typeface="Comic Sans MS"/>
              </a:rPr>
              <a:t>infinita. Si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luego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 un tiempo </a:t>
            </a:r>
            <a:r>
              <a:rPr sz="1200" spc="-10" dirty="0">
                <a:latin typeface="Comic Sans MS"/>
                <a:cs typeface="Comic Sans MS"/>
              </a:rPr>
              <a:t>el</a:t>
            </a:r>
            <a:r>
              <a:rPr sz="1200" spc="-5" dirty="0">
                <a:latin typeface="Comic Sans MS"/>
                <a:cs typeface="Comic Sans MS"/>
              </a:rPr>
              <a:t> recierre es exitoso,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operación vuelve al punto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original. Se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puede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realizar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análisis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gráfico-analítico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caso,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según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se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muestra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Fig.:</a:t>
            </a:r>
            <a:endParaRPr sz="1200">
              <a:latin typeface="Comic Sans MS"/>
              <a:cs typeface="Comic Sans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5139" y="2133364"/>
            <a:ext cx="4426309" cy="258891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68527" y="5143679"/>
            <a:ext cx="6194425" cy="272732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210820" indent="-160655">
              <a:lnSpc>
                <a:spcPct val="100000"/>
              </a:lnSpc>
              <a:spcBef>
                <a:spcPts val="260"/>
              </a:spcBef>
              <a:buFont typeface="Symbol"/>
              <a:buChar char=""/>
              <a:tabLst>
                <a:tab pos="211454" algn="l"/>
              </a:tabLst>
            </a:pPr>
            <a:r>
              <a:rPr sz="1200" spc="-5" dirty="0">
                <a:latin typeface="Comic Sans MS"/>
                <a:cs typeface="Comic Sans MS"/>
              </a:rPr>
              <a:t>Cuando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sucede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-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falla:</a:t>
            </a:r>
            <a:endParaRPr sz="1200">
              <a:latin typeface="Comic Sans MS"/>
              <a:cs typeface="Comic Sans MS"/>
            </a:endParaRPr>
          </a:p>
          <a:p>
            <a:pPr marL="393700" lvl="1" indent="-229235">
              <a:lnSpc>
                <a:spcPct val="100000"/>
              </a:lnSpc>
              <a:spcBef>
                <a:spcPts val="190"/>
              </a:spcBef>
              <a:buFont typeface="Times New Roman"/>
              <a:buChar char="-"/>
              <a:tabLst>
                <a:tab pos="393065" algn="l"/>
                <a:tab pos="393700" algn="l"/>
              </a:tabLst>
            </a:pPr>
            <a:r>
              <a:rPr sz="1200" spc="-5" dirty="0">
                <a:latin typeface="Comic Sans MS"/>
                <a:cs typeface="Comic Sans MS"/>
              </a:rPr>
              <a:t>No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trasmite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potencia</a:t>
            </a:r>
            <a:r>
              <a:rPr sz="1200" spc="35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 la</a:t>
            </a:r>
            <a:r>
              <a:rPr sz="1200" dirty="0">
                <a:latin typeface="Comic Sans MS"/>
                <a:cs typeface="Comic Sans MS"/>
              </a:rPr>
              <a:t> barra</a:t>
            </a:r>
            <a:r>
              <a:rPr sz="1200" spc="-5" dirty="0">
                <a:latin typeface="Comic Sans MS"/>
                <a:cs typeface="Comic Sans MS"/>
              </a:rPr>
              <a:t> infinita </a:t>
            </a:r>
            <a:r>
              <a:rPr sz="1200" spc="-5" dirty="0">
                <a:latin typeface="Wingdings"/>
                <a:cs typeface="Wingdings"/>
              </a:rPr>
              <a:t>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50" i="1" spc="-30" dirty="0">
                <a:latin typeface="Comic Sans MS"/>
                <a:cs typeface="Comic Sans MS"/>
              </a:rPr>
              <a:t>P</a:t>
            </a:r>
            <a:r>
              <a:rPr sz="1275" i="1" spc="-44" baseline="-9803" dirty="0">
                <a:latin typeface="Comic Sans MS"/>
                <a:cs typeface="Comic Sans MS"/>
              </a:rPr>
              <a:t>e</a:t>
            </a:r>
            <a:r>
              <a:rPr sz="1275" i="1" spc="165" baseline="-9803" dirty="0">
                <a:latin typeface="Comic Sans MS"/>
                <a:cs typeface="Comic Sans MS"/>
              </a:rPr>
              <a:t> </a:t>
            </a:r>
            <a:r>
              <a:rPr sz="1250" i="1" spc="-30" dirty="0">
                <a:latin typeface="Comic Sans MS"/>
                <a:cs typeface="Comic Sans MS"/>
              </a:rPr>
              <a:t>=</a:t>
            </a:r>
            <a:r>
              <a:rPr sz="1250" i="1" spc="-20" dirty="0">
                <a:latin typeface="Comic Sans MS"/>
                <a:cs typeface="Comic Sans MS"/>
              </a:rPr>
              <a:t> </a:t>
            </a:r>
            <a:r>
              <a:rPr sz="1250" i="1" spc="-35" dirty="0">
                <a:latin typeface="Comic Sans MS"/>
                <a:cs typeface="Comic Sans MS"/>
              </a:rPr>
              <a:t>0</a:t>
            </a:r>
            <a:endParaRPr sz="1250">
              <a:latin typeface="Comic Sans MS"/>
              <a:cs typeface="Comic Sans MS"/>
            </a:endParaRPr>
          </a:p>
          <a:p>
            <a:pPr marL="393065" marR="140335" lvl="1" indent="-228600">
              <a:lnSpc>
                <a:spcPct val="100000"/>
              </a:lnSpc>
              <a:spcBef>
                <a:spcPts val="220"/>
              </a:spcBef>
              <a:buFont typeface="Times New Roman"/>
              <a:buChar char="-"/>
              <a:tabLst>
                <a:tab pos="393065" algn="l"/>
                <a:tab pos="393700" algn="l"/>
              </a:tabLst>
            </a:pPr>
            <a:r>
              <a:rPr sz="1200" spc="-5" dirty="0">
                <a:latin typeface="Comic Sans MS"/>
                <a:cs typeface="Comic Sans MS"/>
              </a:rPr>
              <a:t>La máquina se acelera almacenando energía cinética </a:t>
            </a:r>
            <a:r>
              <a:rPr sz="1200" dirty="0">
                <a:latin typeface="Comic Sans MS"/>
                <a:cs typeface="Comic Sans MS"/>
              </a:rPr>
              <a:t>(P</a:t>
            </a:r>
            <a:r>
              <a:rPr sz="1200" baseline="-10416" dirty="0">
                <a:latin typeface="Comic Sans MS"/>
                <a:cs typeface="Comic Sans MS"/>
              </a:rPr>
              <a:t>m</a:t>
            </a:r>
            <a:r>
              <a:rPr sz="1200" spc="7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&gt; P</a:t>
            </a:r>
            <a:r>
              <a:rPr sz="1200" spc="-7" baseline="-10416" dirty="0">
                <a:latin typeface="Comic Sans MS"/>
                <a:cs typeface="Comic Sans MS"/>
              </a:rPr>
              <a:t>e</a:t>
            </a:r>
            <a:r>
              <a:rPr sz="1200" spc="-5" dirty="0">
                <a:latin typeface="Comic Sans MS"/>
                <a:cs typeface="Comic Sans MS"/>
              </a:rPr>
              <a:t>, </a:t>
            </a:r>
            <a:r>
              <a:rPr sz="1200" dirty="0">
                <a:latin typeface="Comic Sans MS"/>
                <a:cs typeface="Comic Sans MS"/>
              </a:rPr>
              <a:t>área </a:t>
            </a:r>
            <a:r>
              <a:rPr sz="1200" spc="-5" dirty="0">
                <a:latin typeface="Comic Sans MS"/>
                <a:cs typeface="Comic Sans MS"/>
              </a:rPr>
              <a:t>acelerante </a:t>
            </a:r>
            <a:r>
              <a:rPr sz="1200" dirty="0">
                <a:latin typeface="Comic Sans MS"/>
                <a:cs typeface="Comic Sans MS"/>
              </a:rPr>
              <a:t>A1)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aumentando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su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ángulo</a:t>
            </a:r>
            <a:r>
              <a:rPr sz="1200" spc="145" dirty="0">
                <a:latin typeface="Comic Sans MS"/>
                <a:cs typeface="Comic Sans MS"/>
              </a:rPr>
              <a:t> </a:t>
            </a:r>
            <a:r>
              <a:rPr sz="2550" spc="-67" baseline="3267" dirty="0">
                <a:latin typeface="Symbol"/>
                <a:cs typeface="Symbol"/>
              </a:rPr>
              <a:t></a:t>
            </a:r>
            <a:endParaRPr sz="2550" baseline="3267">
              <a:latin typeface="Symbol"/>
              <a:cs typeface="Symbol"/>
            </a:endParaRPr>
          </a:p>
          <a:p>
            <a:pPr marL="210820" indent="-160655">
              <a:lnSpc>
                <a:spcPct val="100000"/>
              </a:lnSpc>
              <a:spcBef>
                <a:spcPts val="1764"/>
              </a:spcBef>
              <a:buFont typeface="Symbol"/>
              <a:buChar char=""/>
              <a:tabLst>
                <a:tab pos="211454" algn="l"/>
              </a:tabLst>
            </a:pPr>
            <a:r>
              <a:rPr sz="1200" spc="-10" dirty="0">
                <a:latin typeface="Comic Sans MS"/>
                <a:cs typeface="Comic Sans MS"/>
              </a:rPr>
              <a:t>C</a:t>
            </a:r>
            <a:r>
              <a:rPr sz="1200" spc="-5" dirty="0">
                <a:latin typeface="Comic Sans MS"/>
                <a:cs typeface="Comic Sans MS"/>
              </a:rPr>
              <a:t>u</a:t>
            </a:r>
            <a:r>
              <a:rPr sz="1200" spc="-10" dirty="0">
                <a:latin typeface="Comic Sans MS"/>
                <a:cs typeface="Comic Sans MS"/>
              </a:rPr>
              <a:t>an</a:t>
            </a:r>
            <a:r>
              <a:rPr sz="1200" spc="-5" dirty="0">
                <a:latin typeface="Comic Sans MS"/>
                <a:cs typeface="Comic Sans MS"/>
              </a:rPr>
              <a:t>do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des</a:t>
            </a:r>
            <a:r>
              <a:rPr sz="1200" spc="-10" dirty="0">
                <a:latin typeface="Comic Sans MS"/>
                <a:cs typeface="Comic Sans MS"/>
              </a:rPr>
              <a:t>a</a:t>
            </a:r>
            <a:r>
              <a:rPr sz="1200" spc="-15" dirty="0">
                <a:latin typeface="Comic Sans MS"/>
                <a:cs typeface="Comic Sans MS"/>
              </a:rPr>
              <a:t>p</a:t>
            </a:r>
            <a:r>
              <a:rPr sz="1200" spc="-10" dirty="0">
                <a:latin typeface="Comic Sans MS"/>
                <a:cs typeface="Comic Sans MS"/>
              </a:rPr>
              <a:t>a</a:t>
            </a:r>
            <a:r>
              <a:rPr sz="1200" spc="5" dirty="0">
                <a:latin typeface="Comic Sans MS"/>
                <a:cs typeface="Comic Sans MS"/>
              </a:rPr>
              <a:t>r</a:t>
            </a:r>
            <a:r>
              <a:rPr sz="1200" spc="-5" dirty="0">
                <a:latin typeface="Comic Sans MS"/>
                <a:cs typeface="Comic Sans MS"/>
              </a:rPr>
              <a:t>e</a:t>
            </a:r>
            <a:r>
              <a:rPr sz="1200" spc="-10" dirty="0">
                <a:latin typeface="Comic Sans MS"/>
                <a:cs typeface="Comic Sans MS"/>
              </a:rPr>
              <a:t>c</a:t>
            </a:r>
            <a:r>
              <a:rPr sz="1200" spc="-5" dirty="0">
                <a:latin typeface="Comic Sans MS"/>
                <a:cs typeface="Comic Sans MS"/>
              </a:rPr>
              <a:t>e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l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</a:t>
            </a:r>
            <a:r>
              <a:rPr sz="1200" spc="-10" dirty="0">
                <a:latin typeface="Comic Sans MS"/>
                <a:cs typeface="Comic Sans MS"/>
              </a:rPr>
              <a:t>all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90" dirty="0">
                <a:latin typeface="Times New Roman"/>
                <a:cs typeface="Times New Roman"/>
              </a:rPr>
              <a:t> </a:t>
            </a:r>
            <a:r>
              <a:rPr sz="2550" spc="-44" baseline="4901" dirty="0">
                <a:latin typeface="Symbol"/>
                <a:cs typeface="Symbol"/>
              </a:rPr>
              <a:t></a:t>
            </a:r>
            <a:r>
              <a:rPr sz="1425" spc="-7" baseline="-14619" dirty="0">
                <a:latin typeface="Times New Roman"/>
                <a:cs typeface="Times New Roman"/>
              </a:rPr>
              <a:t>1</a:t>
            </a:r>
            <a:r>
              <a:rPr sz="1425" spc="-82" baseline="-14619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:</a:t>
            </a:r>
            <a:endParaRPr sz="1200">
              <a:latin typeface="Comic Sans MS"/>
              <a:cs typeface="Comic Sans MS"/>
            </a:endParaRPr>
          </a:p>
          <a:p>
            <a:pPr marL="393700" lvl="1" indent="-229235">
              <a:lnSpc>
                <a:spcPct val="100000"/>
              </a:lnSpc>
              <a:spcBef>
                <a:spcPts val="310"/>
              </a:spcBef>
              <a:buFont typeface="Times New Roman"/>
              <a:buChar char="-"/>
              <a:tabLst>
                <a:tab pos="393065" algn="l"/>
                <a:tab pos="393700" algn="l"/>
              </a:tabLst>
            </a:pPr>
            <a:r>
              <a:rPr sz="1200" spc="-5" dirty="0">
                <a:latin typeface="Comic Sans MS"/>
                <a:cs typeface="Comic Sans MS"/>
              </a:rPr>
              <a:t>La operación</a:t>
            </a:r>
            <a:r>
              <a:rPr sz="1200" spc="-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retorna</a:t>
            </a:r>
            <a:r>
              <a:rPr sz="1200" spc="-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</a:t>
            </a:r>
            <a:r>
              <a:rPr sz="1200" dirty="0">
                <a:latin typeface="Comic Sans MS"/>
                <a:cs typeface="Comic Sans MS"/>
              </a:rPr>
              <a:t>curva </a:t>
            </a:r>
            <a:r>
              <a:rPr sz="1200" spc="-5" dirty="0">
                <a:latin typeface="Comic Sans MS"/>
                <a:cs typeface="Comic Sans MS"/>
              </a:rPr>
              <a:t>original</a:t>
            </a:r>
            <a:r>
              <a:rPr sz="1200" spc="260" dirty="0">
                <a:latin typeface="Comic Sans MS"/>
                <a:cs typeface="Comic Sans MS"/>
              </a:rPr>
              <a:t> </a:t>
            </a:r>
            <a:r>
              <a:rPr sz="2025" i="1" spc="-142" baseline="4115" dirty="0">
                <a:latin typeface="Times New Roman"/>
                <a:cs typeface="Times New Roman"/>
              </a:rPr>
              <a:t>P</a:t>
            </a:r>
            <a:r>
              <a:rPr sz="1200" i="1" spc="-142" baseline="-17361" dirty="0">
                <a:latin typeface="Times New Roman"/>
                <a:cs typeface="Times New Roman"/>
              </a:rPr>
              <a:t>e</a:t>
            </a:r>
            <a:r>
              <a:rPr sz="1200" i="1" spc="120" baseline="-17361" dirty="0">
                <a:latin typeface="Times New Roman"/>
                <a:cs typeface="Times New Roman"/>
              </a:rPr>
              <a:t> </a:t>
            </a:r>
            <a:r>
              <a:rPr sz="2025" spc="22" baseline="4115" dirty="0">
                <a:latin typeface="Symbol"/>
                <a:cs typeface="Symbol"/>
              </a:rPr>
              <a:t></a:t>
            </a:r>
            <a:r>
              <a:rPr sz="2025" spc="97" baseline="4115" dirty="0">
                <a:latin typeface="Times New Roman"/>
                <a:cs typeface="Times New Roman"/>
              </a:rPr>
              <a:t> </a:t>
            </a:r>
            <a:r>
              <a:rPr sz="2025" i="1" spc="-67" baseline="4115" dirty="0">
                <a:latin typeface="Times New Roman"/>
                <a:cs typeface="Times New Roman"/>
              </a:rPr>
              <a:t>P</a:t>
            </a:r>
            <a:r>
              <a:rPr sz="1200" spc="-67" baseline="-17361" dirty="0">
                <a:latin typeface="Times New Roman"/>
                <a:cs typeface="Times New Roman"/>
              </a:rPr>
              <a:t>max</a:t>
            </a:r>
            <a:r>
              <a:rPr sz="1200" spc="-97" baseline="-17361" dirty="0">
                <a:latin typeface="Times New Roman"/>
                <a:cs typeface="Times New Roman"/>
              </a:rPr>
              <a:t> </a:t>
            </a:r>
            <a:r>
              <a:rPr sz="2025" i="1" spc="44" baseline="4115" dirty="0">
                <a:latin typeface="Times New Roman"/>
                <a:cs typeface="Times New Roman"/>
              </a:rPr>
              <a:t>sen</a:t>
            </a:r>
            <a:r>
              <a:rPr sz="2175" spc="44" baseline="3831" dirty="0">
                <a:latin typeface="Symbol"/>
                <a:cs typeface="Symbol"/>
              </a:rPr>
              <a:t></a:t>
            </a:r>
            <a:r>
              <a:rPr sz="1200" spc="44" baseline="-17361" dirty="0">
                <a:latin typeface="Times New Roman"/>
                <a:cs typeface="Times New Roman"/>
              </a:rPr>
              <a:t>0</a:t>
            </a:r>
            <a:endParaRPr sz="1200" baseline="-17361">
              <a:latin typeface="Times New Roman"/>
              <a:cs typeface="Times New Roman"/>
            </a:endParaRPr>
          </a:p>
          <a:p>
            <a:pPr marL="393065" marR="100330" indent="-228600">
              <a:lnSpc>
                <a:spcPct val="116900"/>
              </a:lnSpc>
              <a:spcBef>
                <a:spcPts val="200"/>
              </a:spcBef>
              <a:tabLst>
                <a:tab pos="365760" algn="l"/>
              </a:tabLst>
            </a:pPr>
            <a:r>
              <a:rPr sz="1200" spc="-5" dirty="0">
                <a:latin typeface="Comic Sans MS"/>
                <a:cs typeface="Comic Sans MS"/>
              </a:rPr>
              <a:t>-</a:t>
            </a:r>
            <a:r>
              <a:rPr sz="1200" spc="-5" dirty="0">
                <a:latin typeface="Times New Roman"/>
                <a:cs typeface="Times New Roman"/>
              </a:rPr>
              <a:t>	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máquina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comienza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desacelerarse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(debido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</a:t>
            </a:r>
            <a:r>
              <a:rPr sz="1200" spc="-7" baseline="-10416" dirty="0">
                <a:latin typeface="Comic Sans MS"/>
                <a:cs typeface="Comic Sans MS"/>
              </a:rPr>
              <a:t>m</a:t>
            </a:r>
            <a:r>
              <a:rPr sz="1200" spc="187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&gt;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</a:t>
            </a:r>
            <a:r>
              <a:rPr sz="1200" spc="-7" baseline="-10416" dirty="0">
                <a:latin typeface="Comic Sans MS"/>
                <a:cs typeface="Comic Sans MS"/>
              </a:rPr>
              <a:t>e</a:t>
            </a:r>
            <a:r>
              <a:rPr sz="1200" spc="-5" dirty="0">
                <a:latin typeface="Comic Sans MS"/>
                <a:cs typeface="Comic Sans MS"/>
              </a:rPr>
              <a:t>)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hasta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consigue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 </a:t>
            </a:r>
            <a:r>
              <a:rPr sz="1200" dirty="0">
                <a:latin typeface="Comic Sans MS"/>
                <a:cs typeface="Comic Sans MS"/>
              </a:rPr>
              <a:t>área </a:t>
            </a:r>
            <a:r>
              <a:rPr sz="1200" spc="-5" dirty="0">
                <a:latin typeface="Comic Sans MS"/>
                <a:cs typeface="Comic Sans MS"/>
              </a:rPr>
              <a:t>desacelerante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A2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igual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 la</a:t>
            </a:r>
            <a:r>
              <a:rPr sz="1200" dirty="0">
                <a:latin typeface="Comic Sans MS"/>
                <a:cs typeface="Comic Sans MS"/>
              </a:rPr>
              <a:t> A1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punto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desviación</a:t>
            </a:r>
            <a:r>
              <a:rPr sz="1200" spc="-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angular</a:t>
            </a:r>
            <a:r>
              <a:rPr sz="1200" spc="160" dirty="0">
                <a:latin typeface="Comic Sans MS"/>
                <a:cs typeface="Comic Sans MS"/>
              </a:rPr>
              <a:t> </a:t>
            </a:r>
            <a:r>
              <a:rPr sz="2550" spc="22" baseline="6535" dirty="0">
                <a:latin typeface="Symbol"/>
                <a:cs typeface="Symbol"/>
              </a:rPr>
              <a:t></a:t>
            </a:r>
            <a:r>
              <a:rPr sz="1425" spc="22" baseline="-11695" dirty="0">
                <a:latin typeface="Times New Roman"/>
                <a:cs typeface="Times New Roman"/>
              </a:rPr>
              <a:t>max</a:t>
            </a:r>
            <a:endParaRPr sz="1425" baseline="-11695">
              <a:latin typeface="Times New Roman"/>
              <a:cs typeface="Times New Roman"/>
            </a:endParaRPr>
          </a:p>
          <a:p>
            <a:pPr marL="393700" marR="43180" indent="-229235">
              <a:lnSpc>
                <a:spcPct val="118600"/>
              </a:lnSpc>
              <a:spcBef>
                <a:spcPts val="15"/>
              </a:spcBef>
              <a:tabLst>
                <a:tab pos="393065" algn="l"/>
              </a:tabLst>
            </a:pPr>
            <a:r>
              <a:rPr sz="1200" spc="-5" dirty="0">
                <a:latin typeface="Times New Roman"/>
                <a:cs typeface="Times New Roman"/>
              </a:rPr>
              <a:t>-	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rotor</a:t>
            </a:r>
            <a:r>
              <a:rPr sz="1200" spc="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oscila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alrededor</a:t>
            </a:r>
            <a:r>
              <a:rPr sz="1200" spc="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145" dirty="0">
                <a:latin typeface="Comic Sans MS"/>
                <a:cs typeface="Comic Sans MS"/>
              </a:rPr>
              <a:t> </a:t>
            </a:r>
            <a:r>
              <a:rPr sz="2550" spc="37" baseline="6535" dirty="0">
                <a:latin typeface="Symbol"/>
                <a:cs typeface="Symbol"/>
              </a:rPr>
              <a:t></a:t>
            </a:r>
            <a:r>
              <a:rPr sz="1425" spc="37" baseline="-11695" dirty="0">
                <a:latin typeface="Times New Roman"/>
                <a:cs typeface="Times New Roman"/>
              </a:rPr>
              <a:t>0</a:t>
            </a:r>
            <a:r>
              <a:rPr sz="1425" spc="179" baseline="-116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su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frecuencia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natural,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hasta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estabilizarse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luego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 este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punto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operación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original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31</a:t>
            </a:fld>
            <a:endParaRPr spc="-5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1222" y="5462380"/>
            <a:ext cx="2587625" cy="2330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1200" spc="-5" dirty="0">
                <a:latin typeface="Comic Sans MS"/>
                <a:cs typeface="Comic Sans MS"/>
              </a:rPr>
              <a:t>Analíticamente se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encuentra el</a:t>
            </a:r>
            <a:r>
              <a:rPr sz="1200" spc="100" dirty="0">
                <a:latin typeface="Comic Sans MS"/>
                <a:cs typeface="Comic Sans MS"/>
              </a:rPr>
              <a:t> </a:t>
            </a:r>
            <a:r>
              <a:rPr sz="2025" spc="44" baseline="2057" dirty="0">
                <a:latin typeface="Symbol"/>
                <a:cs typeface="Symbol"/>
              </a:rPr>
              <a:t></a:t>
            </a:r>
            <a:r>
              <a:rPr sz="1125" i="1" spc="44" baseline="-22222" dirty="0">
                <a:latin typeface="Times New Roman"/>
                <a:cs typeface="Times New Roman"/>
              </a:rPr>
              <a:t>cr</a:t>
            </a:r>
            <a:r>
              <a:rPr sz="1125" i="1" spc="187" baseline="-22222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38731" y="5980598"/>
            <a:ext cx="55244" cy="1047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500" i="1" spc="5" dirty="0">
                <a:latin typeface="Times New Roman"/>
                <a:cs typeface="Times New Roman"/>
              </a:rPr>
              <a:t>c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1143" y="5718759"/>
            <a:ext cx="157480" cy="1428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750" spc="20" dirty="0">
                <a:latin typeface="Symbol"/>
                <a:cs typeface="Symbol"/>
              </a:rPr>
              <a:t></a:t>
            </a:r>
            <a:r>
              <a:rPr sz="750" i="1" spc="30" baseline="-22222" dirty="0">
                <a:latin typeface="Times New Roman"/>
                <a:cs typeface="Times New Roman"/>
              </a:rPr>
              <a:t>c</a:t>
            </a:r>
            <a:endParaRPr sz="750" baseline="-22222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7135" y="5755320"/>
            <a:ext cx="163195" cy="3111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1850" spc="-185" dirty="0">
                <a:latin typeface="Symbol"/>
                <a:cs typeface="Symbol"/>
              </a:rPr>
              <a:t></a:t>
            </a:r>
            <a:r>
              <a:rPr sz="1125" spc="-22" baseline="-18518" dirty="0">
                <a:latin typeface="Symbol"/>
                <a:cs typeface="Symbol"/>
              </a:rPr>
              <a:t></a:t>
            </a:r>
            <a:endParaRPr sz="1125" baseline="-18518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3975" y="5980598"/>
            <a:ext cx="59055" cy="1047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500" spc="10" dirty="0">
                <a:latin typeface="Times New Roman"/>
                <a:cs typeface="Times New Roman"/>
              </a:rPr>
              <a:t>0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84374" y="5741619"/>
            <a:ext cx="240665" cy="1428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1125" spc="15" baseline="14814" dirty="0">
                <a:latin typeface="Symbol"/>
                <a:cs typeface="Symbol"/>
              </a:rPr>
              <a:t></a:t>
            </a:r>
            <a:r>
              <a:rPr sz="500" spc="10" dirty="0">
                <a:latin typeface="Times New Roman"/>
                <a:cs typeface="Times New Roman"/>
              </a:rPr>
              <a:t>max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20497" y="5698932"/>
            <a:ext cx="2035810" cy="3111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  <a:tabLst>
                <a:tab pos="850265" algn="l"/>
              </a:tabLst>
            </a:pPr>
            <a:r>
              <a:rPr sz="1250" i="1" spc="-180" dirty="0">
                <a:latin typeface="Times New Roman"/>
                <a:cs typeface="Times New Roman"/>
              </a:rPr>
              <a:t>P</a:t>
            </a:r>
            <a:r>
              <a:rPr sz="1050" i="1" spc="30" baseline="-23809" dirty="0">
                <a:latin typeface="Times New Roman"/>
                <a:cs typeface="Times New Roman"/>
              </a:rPr>
              <a:t>m</a:t>
            </a:r>
            <a:r>
              <a:rPr sz="1050" i="1" spc="-135" baseline="-23809" dirty="0">
                <a:latin typeface="Times New Roman"/>
                <a:cs typeface="Times New Roman"/>
              </a:rPr>
              <a:t> </a:t>
            </a:r>
            <a:r>
              <a:rPr sz="1250" i="1" spc="-20" dirty="0">
                <a:latin typeface="Times New Roman"/>
                <a:cs typeface="Times New Roman"/>
              </a:rPr>
              <a:t>d</a:t>
            </a:r>
            <a:r>
              <a:rPr sz="1300" spc="-30" dirty="0">
                <a:latin typeface="Symbol"/>
                <a:cs typeface="Symbol"/>
              </a:rPr>
              <a:t></a:t>
            </a:r>
            <a:r>
              <a:rPr sz="1300" dirty="0">
                <a:latin typeface="Times New Roman"/>
                <a:cs typeface="Times New Roman"/>
              </a:rPr>
              <a:t> </a:t>
            </a:r>
            <a:r>
              <a:rPr sz="1300" spc="-155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Symbol"/>
                <a:cs typeface="Symbol"/>
              </a:rPr>
              <a:t></a:t>
            </a:r>
            <a:r>
              <a:rPr sz="1250" spc="10" dirty="0">
                <a:latin typeface="Times New Roman"/>
                <a:cs typeface="Times New Roman"/>
              </a:rPr>
              <a:t> </a:t>
            </a:r>
            <a:r>
              <a:rPr sz="2775" spc="-277" baseline="-13513" dirty="0">
                <a:latin typeface="Symbol"/>
                <a:cs typeface="Symbol"/>
              </a:rPr>
              <a:t></a:t>
            </a:r>
            <a:r>
              <a:rPr sz="1125" spc="-22" baseline="-51851" dirty="0">
                <a:latin typeface="Symbol"/>
                <a:cs typeface="Symbol"/>
              </a:rPr>
              <a:t></a:t>
            </a:r>
            <a:r>
              <a:rPr sz="1125" baseline="-51851" dirty="0">
                <a:latin typeface="Times New Roman"/>
                <a:cs typeface="Times New Roman"/>
              </a:rPr>
              <a:t>	</a:t>
            </a:r>
            <a:r>
              <a:rPr sz="1250" spc="55" dirty="0">
                <a:latin typeface="Times New Roman"/>
                <a:cs typeface="Times New Roman"/>
              </a:rPr>
              <a:t>(</a:t>
            </a:r>
            <a:r>
              <a:rPr sz="1250" i="1" spc="-180" dirty="0">
                <a:latin typeface="Times New Roman"/>
                <a:cs typeface="Times New Roman"/>
              </a:rPr>
              <a:t>P</a:t>
            </a:r>
            <a:r>
              <a:rPr sz="1050" spc="22" baseline="-23809" dirty="0">
                <a:latin typeface="Times New Roman"/>
                <a:cs typeface="Times New Roman"/>
              </a:rPr>
              <a:t>m</a:t>
            </a:r>
            <a:r>
              <a:rPr sz="1050" spc="15" baseline="-23809" dirty="0">
                <a:latin typeface="Times New Roman"/>
                <a:cs typeface="Times New Roman"/>
              </a:rPr>
              <a:t>ax</a:t>
            </a:r>
            <a:r>
              <a:rPr sz="1050" spc="-112" baseline="-23809" dirty="0">
                <a:latin typeface="Times New Roman"/>
                <a:cs typeface="Times New Roman"/>
              </a:rPr>
              <a:t> </a:t>
            </a:r>
            <a:r>
              <a:rPr sz="1250" i="1" spc="-15" dirty="0">
                <a:latin typeface="Times New Roman"/>
                <a:cs typeface="Times New Roman"/>
              </a:rPr>
              <a:t>s</a:t>
            </a:r>
            <a:r>
              <a:rPr sz="1250" i="1" spc="-10" dirty="0">
                <a:latin typeface="Times New Roman"/>
                <a:cs typeface="Times New Roman"/>
              </a:rPr>
              <a:t>e</a:t>
            </a:r>
            <a:r>
              <a:rPr sz="1250" i="1" spc="-30" dirty="0">
                <a:latin typeface="Times New Roman"/>
                <a:cs typeface="Times New Roman"/>
              </a:rPr>
              <a:t>n</a:t>
            </a:r>
            <a:r>
              <a:rPr sz="1300" spc="-30" dirty="0">
                <a:latin typeface="Symbol"/>
                <a:cs typeface="Symbol"/>
              </a:rPr>
              <a:t></a:t>
            </a:r>
            <a:r>
              <a:rPr sz="1300" spc="110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Symbol"/>
                <a:cs typeface="Symbol"/>
              </a:rPr>
              <a:t></a:t>
            </a:r>
            <a:r>
              <a:rPr sz="1250" spc="-30" dirty="0">
                <a:latin typeface="Times New Roman"/>
                <a:cs typeface="Times New Roman"/>
              </a:rPr>
              <a:t> </a:t>
            </a:r>
            <a:r>
              <a:rPr sz="1250" i="1" spc="-180" dirty="0">
                <a:latin typeface="Times New Roman"/>
                <a:cs typeface="Times New Roman"/>
              </a:rPr>
              <a:t>P</a:t>
            </a:r>
            <a:r>
              <a:rPr sz="1050" i="1" spc="30" baseline="-23809" dirty="0">
                <a:latin typeface="Times New Roman"/>
                <a:cs typeface="Times New Roman"/>
              </a:rPr>
              <a:t>m</a:t>
            </a:r>
            <a:r>
              <a:rPr sz="1050" i="1" spc="-30" baseline="-23809" dirty="0">
                <a:latin typeface="Times New Roman"/>
                <a:cs typeface="Times New Roman"/>
              </a:rPr>
              <a:t> </a:t>
            </a:r>
            <a:r>
              <a:rPr sz="1250" spc="20" dirty="0">
                <a:latin typeface="Times New Roman"/>
                <a:cs typeface="Times New Roman"/>
              </a:rPr>
              <a:t>)</a:t>
            </a:r>
            <a:r>
              <a:rPr sz="1250" i="1" spc="-20" dirty="0">
                <a:latin typeface="Times New Roman"/>
                <a:cs typeface="Times New Roman"/>
              </a:rPr>
              <a:t>d</a:t>
            </a:r>
            <a:r>
              <a:rPr sz="1300" spc="-30" dirty="0">
                <a:latin typeface="Symbol"/>
                <a:cs typeface="Symbol"/>
              </a:rPr>
              <a:t>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107434" y="5732304"/>
            <a:ext cx="3738879" cy="276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354965" algn="l"/>
              </a:tabLst>
            </a:pPr>
            <a:r>
              <a:rPr sz="1200" spc="-5" dirty="0">
                <a:latin typeface="Wingdings"/>
                <a:cs typeface="Wingdings"/>
              </a:rPr>
              <a:t></a:t>
            </a:r>
            <a:r>
              <a:rPr sz="1200" spc="-5" dirty="0">
                <a:latin typeface="Times New Roman"/>
                <a:cs typeface="Times New Roman"/>
              </a:rPr>
              <a:t>	</a:t>
            </a:r>
            <a:r>
              <a:rPr sz="1250" i="1" spc="-155" dirty="0">
                <a:latin typeface="Times New Roman"/>
                <a:cs typeface="Times New Roman"/>
              </a:rPr>
              <a:t>P</a:t>
            </a:r>
            <a:r>
              <a:rPr sz="1050" i="1" spc="22" baseline="-23809" dirty="0">
                <a:latin typeface="Times New Roman"/>
                <a:cs typeface="Times New Roman"/>
              </a:rPr>
              <a:t>m</a:t>
            </a:r>
            <a:r>
              <a:rPr sz="1050" i="1" spc="7" baseline="-23809" dirty="0">
                <a:latin typeface="Times New Roman"/>
                <a:cs typeface="Times New Roman"/>
              </a:rPr>
              <a:t> </a:t>
            </a:r>
            <a:r>
              <a:rPr sz="1250" spc="-50" dirty="0">
                <a:latin typeface="Times New Roman"/>
                <a:cs typeface="Times New Roman"/>
              </a:rPr>
              <a:t>(</a:t>
            </a:r>
            <a:r>
              <a:rPr sz="1300" spc="85" dirty="0">
                <a:latin typeface="Symbol"/>
                <a:cs typeface="Symbol"/>
              </a:rPr>
              <a:t></a:t>
            </a:r>
            <a:r>
              <a:rPr sz="1050" i="1" spc="15" baseline="-23809" dirty="0">
                <a:latin typeface="Times New Roman"/>
                <a:cs typeface="Times New Roman"/>
              </a:rPr>
              <a:t>c</a:t>
            </a:r>
            <a:r>
              <a:rPr sz="1050" i="1" baseline="-23809" dirty="0">
                <a:latin typeface="Times New Roman"/>
                <a:cs typeface="Times New Roman"/>
              </a:rPr>
              <a:t> </a:t>
            </a:r>
            <a:r>
              <a:rPr sz="1050" i="1" spc="104" baseline="-23809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Symbol"/>
                <a:cs typeface="Symbol"/>
              </a:rPr>
              <a:t></a:t>
            </a:r>
            <a:r>
              <a:rPr sz="1250" spc="-160" dirty="0">
                <a:latin typeface="Times New Roman"/>
                <a:cs typeface="Times New Roman"/>
              </a:rPr>
              <a:t> </a:t>
            </a:r>
            <a:r>
              <a:rPr sz="1300" spc="-30" dirty="0">
                <a:latin typeface="Symbol"/>
                <a:cs typeface="Symbol"/>
              </a:rPr>
              <a:t></a:t>
            </a:r>
            <a:r>
              <a:rPr sz="1300" spc="-200" dirty="0">
                <a:latin typeface="Times New Roman"/>
                <a:cs typeface="Times New Roman"/>
              </a:rPr>
              <a:t> </a:t>
            </a:r>
            <a:r>
              <a:rPr sz="1050" spc="15" baseline="-23809" dirty="0">
                <a:latin typeface="Times New Roman"/>
                <a:cs typeface="Times New Roman"/>
              </a:rPr>
              <a:t>0</a:t>
            </a:r>
            <a:r>
              <a:rPr sz="1050" baseline="-23809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Times New Roman"/>
                <a:cs typeface="Times New Roman"/>
              </a:rPr>
              <a:t>)</a:t>
            </a:r>
            <a:r>
              <a:rPr sz="1250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Symbol"/>
                <a:cs typeface="Symbol"/>
              </a:rPr>
              <a:t></a:t>
            </a:r>
            <a:r>
              <a:rPr sz="1250" spc="35" dirty="0">
                <a:latin typeface="Times New Roman"/>
                <a:cs typeface="Times New Roman"/>
              </a:rPr>
              <a:t> </a:t>
            </a:r>
            <a:r>
              <a:rPr sz="1250" i="1" spc="-155" dirty="0">
                <a:latin typeface="Times New Roman"/>
                <a:cs typeface="Times New Roman"/>
              </a:rPr>
              <a:t>P</a:t>
            </a:r>
            <a:r>
              <a:rPr sz="1050" spc="22" baseline="-23809" dirty="0">
                <a:latin typeface="Times New Roman"/>
                <a:cs typeface="Times New Roman"/>
              </a:rPr>
              <a:t>m</a:t>
            </a:r>
            <a:r>
              <a:rPr sz="1050" spc="15" baseline="-23809" dirty="0">
                <a:latin typeface="Times New Roman"/>
                <a:cs typeface="Times New Roman"/>
              </a:rPr>
              <a:t>ax </a:t>
            </a:r>
            <a:r>
              <a:rPr sz="2475" spc="-292" baseline="1683" dirty="0">
                <a:latin typeface="Symbol"/>
                <a:cs typeface="Symbol"/>
              </a:rPr>
              <a:t></a:t>
            </a:r>
            <a:r>
              <a:rPr sz="1250" spc="-10" dirty="0">
                <a:latin typeface="Times New Roman"/>
                <a:cs typeface="Times New Roman"/>
              </a:rPr>
              <a:t>c</a:t>
            </a:r>
            <a:r>
              <a:rPr sz="1250" spc="-5" dirty="0">
                <a:latin typeface="Times New Roman"/>
                <a:cs typeface="Times New Roman"/>
              </a:rPr>
              <a:t>o</a:t>
            </a:r>
            <a:r>
              <a:rPr sz="1250" spc="60" dirty="0">
                <a:latin typeface="Times New Roman"/>
                <a:cs typeface="Times New Roman"/>
              </a:rPr>
              <a:t>s</a:t>
            </a:r>
            <a:r>
              <a:rPr sz="1300" spc="95" dirty="0">
                <a:latin typeface="Symbol"/>
                <a:cs typeface="Symbol"/>
              </a:rPr>
              <a:t></a:t>
            </a:r>
            <a:r>
              <a:rPr sz="1050" i="1" spc="15" baseline="-23809" dirty="0">
                <a:latin typeface="Times New Roman"/>
                <a:cs typeface="Times New Roman"/>
              </a:rPr>
              <a:t>cr</a:t>
            </a:r>
            <a:r>
              <a:rPr sz="1050" i="1" baseline="-23809" dirty="0">
                <a:latin typeface="Times New Roman"/>
                <a:cs typeface="Times New Roman"/>
              </a:rPr>
              <a:t> </a:t>
            </a:r>
            <a:r>
              <a:rPr sz="1050" i="1" spc="127" baseline="-23809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Symbol"/>
                <a:cs typeface="Symbol"/>
              </a:rPr>
              <a:t></a:t>
            </a:r>
            <a:r>
              <a:rPr sz="1250" spc="-100" dirty="0">
                <a:latin typeface="Times New Roman"/>
                <a:cs typeface="Times New Roman"/>
              </a:rPr>
              <a:t> </a:t>
            </a:r>
            <a:r>
              <a:rPr sz="1250" spc="-10" dirty="0">
                <a:latin typeface="Times New Roman"/>
                <a:cs typeface="Times New Roman"/>
              </a:rPr>
              <a:t>c</a:t>
            </a:r>
            <a:r>
              <a:rPr sz="1250" spc="-5" dirty="0">
                <a:latin typeface="Times New Roman"/>
                <a:cs typeface="Times New Roman"/>
              </a:rPr>
              <a:t>o</a:t>
            </a:r>
            <a:r>
              <a:rPr sz="1250" spc="60" dirty="0">
                <a:latin typeface="Times New Roman"/>
                <a:cs typeface="Times New Roman"/>
              </a:rPr>
              <a:t>s</a:t>
            </a:r>
            <a:r>
              <a:rPr sz="1300" spc="-30" dirty="0">
                <a:latin typeface="Symbol"/>
                <a:cs typeface="Symbol"/>
              </a:rPr>
              <a:t></a:t>
            </a:r>
            <a:r>
              <a:rPr sz="1300" spc="-190" dirty="0">
                <a:latin typeface="Times New Roman"/>
                <a:cs typeface="Times New Roman"/>
              </a:rPr>
              <a:t> </a:t>
            </a:r>
            <a:r>
              <a:rPr sz="1050" spc="22" baseline="-23809" dirty="0">
                <a:latin typeface="Times New Roman"/>
                <a:cs typeface="Times New Roman"/>
              </a:rPr>
              <a:t>m</a:t>
            </a:r>
            <a:r>
              <a:rPr sz="1050" spc="15" baseline="-23809" dirty="0">
                <a:latin typeface="Times New Roman"/>
                <a:cs typeface="Times New Roman"/>
              </a:rPr>
              <a:t>ax</a:t>
            </a:r>
            <a:r>
              <a:rPr sz="1050" spc="67" baseline="-23809" dirty="0">
                <a:latin typeface="Times New Roman"/>
                <a:cs typeface="Times New Roman"/>
              </a:rPr>
              <a:t> </a:t>
            </a:r>
            <a:r>
              <a:rPr sz="2475" spc="-225" baseline="1683" dirty="0">
                <a:latin typeface="Symbol"/>
                <a:cs typeface="Symbol"/>
              </a:rPr>
              <a:t></a:t>
            </a:r>
            <a:r>
              <a:rPr sz="2475" spc="-397" baseline="1683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Symbol"/>
                <a:cs typeface="Symbol"/>
              </a:rPr>
              <a:t></a:t>
            </a:r>
            <a:r>
              <a:rPr sz="1250" spc="-40" dirty="0">
                <a:latin typeface="Times New Roman"/>
                <a:cs typeface="Times New Roman"/>
              </a:rPr>
              <a:t> </a:t>
            </a:r>
            <a:r>
              <a:rPr sz="1250" i="1" spc="-155" dirty="0">
                <a:latin typeface="Times New Roman"/>
                <a:cs typeface="Times New Roman"/>
              </a:rPr>
              <a:t>P</a:t>
            </a:r>
            <a:r>
              <a:rPr sz="1050" i="1" spc="22" baseline="-23809" dirty="0">
                <a:latin typeface="Times New Roman"/>
                <a:cs typeface="Times New Roman"/>
              </a:rPr>
              <a:t>m</a:t>
            </a:r>
            <a:r>
              <a:rPr sz="1050" i="1" spc="7" baseline="-23809" dirty="0">
                <a:latin typeface="Times New Roman"/>
                <a:cs typeface="Times New Roman"/>
              </a:rPr>
              <a:t> </a:t>
            </a:r>
            <a:r>
              <a:rPr sz="2475" spc="-382" baseline="1683" dirty="0">
                <a:latin typeface="Symbol"/>
                <a:cs typeface="Symbol"/>
              </a:rPr>
              <a:t></a:t>
            </a:r>
            <a:r>
              <a:rPr sz="1300" spc="-30" dirty="0">
                <a:latin typeface="Symbol"/>
                <a:cs typeface="Symbol"/>
              </a:rPr>
              <a:t></a:t>
            </a:r>
            <a:r>
              <a:rPr sz="1300" spc="-190" dirty="0">
                <a:latin typeface="Times New Roman"/>
                <a:cs typeface="Times New Roman"/>
              </a:rPr>
              <a:t> </a:t>
            </a:r>
            <a:r>
              <a:rPr sz="1050" spc="22" baseline="-23809" dirty="0">
                <a:latin typeface="Times New Roman"/>
                <a:cs typeface="Times New Roman"/>
              </a:rPr>
              <a:t>m</a:t>
            </a:r>
            <a:r>
              <a:rPr sz="1050" spc="15" baseline="-23809" dirty="0">
                <a:latin typeface="Times New Roman"/>
                <a:cs typeface="Times New Roman"/>
              </a:rPr>
              <a:t>ax</a:t>
            </a:r>
            <a:r>
              <a:rPr sz="1050" baseline="-23809" dirty="0">
                <a:latin typeface="Times New Roman"/>
                <a:cs typeface="Times New Roman"/>
              </a:rPr>
              <a:t> </a:t>
            </a:r>
            <a:r>
              <a:rPr sz="1050" spc="97" baseline="-23809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Symbol"/>
                <a:cs typeface="Symbol"/>
              </a:rPr>
              <a:t></a:t>
            </a:r>
            <a:r>
              <a:rPr sz="1250" spc="-160" dirty="0">
                <a:latin typeface="Times New Roman"/>
                <a:cs typeface="Times New Roman"/>
              </a:rPr>
              <a:t> </a:t>
            </a:r>
            <a:r>
              <a:rPr sz="1300" spc="95" dirty="0">
                <a:latin typeface="Symbol"/>
                <a:cs typeface="Symbol"/>
              </a:rPr>
              <a:t></a:t>
            </a:r>
            <a:r>
              <a:rPr sz="1050" i="1" spc="15" baseline="-23809" dirty="0">
                <a:latin typeface="Times New Roman"/>
                <a:cs typeface="Times New Roman"/>
              </a:rPr>
              <a:t>cr</a:t>
            </a:r>
            <a:r>
              <a:rPr sz="1050" i="1" spc="104" baseline="-23809" dirty="0">
                <a:latin typeface="Times New Roman"/>
                <a:cs typeface="Times New Roman"/>
              </a:rPr>
              <a:t> </a:t>
            </a:r>
            <a:r>
              <a:rPr sz="2475" spc="-225" baseline="1683" dirty="0">
                <a:latin typeface="Symbol"/>
                <a:cs typeface="Symbol"/>
              </a:rPr>
              <a:t></a:t>
            </a:r>
            <a:endParaRPr sz="2475" baseline="1683">
              <a:latin typeface="Symbol"/>
              <a:cs typeface="Symbo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374647" y="6423676"/>
            <a:ext cx="281940" cy="0"/>
          </a:xfrm>
          <a:custGeom>
            <a:avLst/>
            <a:gdLst/>
            <a:ahLst/>
            <a:cxnLst/>
            <a:rect l="l" t="t" r="r" b="b"/>
            <a:pathLst>
              <a:path w="281939">
                <a:moveTo>
                  <a:pt x="0" y="0"/>
                </a:moveTo>
                <a:lnTo>
                  <a:pt x="281935" y="0"/>
                </a:lnTo>
              </a:path>
            </a:pathLst>
          </a:custGeom>
          <a:ln w="658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808222" y="6399079"/>
            <a:ext cx="184785" cy="1371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700" spc="15" dirty="0">
                <a:latin typeface="Times New Roman"/>
                <a:cs typeface="Times New Roman"/>
              </a:rPr>
              <a:t>m</a:t>
            </a:r>
            <a:r>
              <a:rPr sz="700" spc="10" dirty="0">
                <a:latin typeface="Times New Roman"/>
                <a:cs typeface="Times New Roman"/>
              </a:rPr>
              <a:t>ax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811527" y="6399079"/>
            <a:ext cx="485140" cy="1371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425450" algn="l"/>
              </a:tabLst>
            </a:pPr>
            <a:r>
              <a:rPr sz="700" spc="15" dirty="0">
                <a:latin typeface="Times New Roman"/>
                <a:cs typeface="Times New Roman"/>
              </a:rPr>
              <a:t>m</a:t>
            </a:r>
            <a:r>
              <a:rPr sz="700" spc="10" dirty="0">
                <a:latin typeface="Times New Roman"/>
                <a:cs typeface="Times New Roman"/>
              </a:rPr>
              <a:t>ax</a:t>
            </a:r>
            <a:r>
              <a:rPr sz="700" dirty="0">
                <a:latin typeface="Times New Roman"/>
                <a:cs typeface="Times New Roman"/>
              </a:rPr>
              <a:t>	</a:t>
            </a:r>
            <a:r>
              <a:rPr sz="700" spc="10" dirty="0">
                <a:latin typeface="Times New Roman"/>
                <a:cs typeface="Times New Roman"/>
              </a:rPr>
              <a:t>0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56436" y="6522522"/>
            <a:ext cx="184785" cy="1371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700" spc="15" dirty="0">
                <a:latin typeface="Times New Roman"/>
                <a:cs typeface="Times New Roman"/>
              </a:rPr>
              <a:t>m</a:t>
            </a:r>
            <a:r>
              <a:rPr sz="700" spc="10" dirty="0">
                <a:latin typeface="Times New Roman"/>
                <a:cs typeface="Times New Roman"/>
              </a:rPr>
              <a:t>ax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33931" y="6284244"/>
            <a:ext cx="1582420" cy="22732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446405" algn="l"/>
                <a:tab pos="800100" algn="l"/>
              </a:tabLst>
            </a:pPr>
            <a:r>
              <a:rPr sz="1250" spc="-5" dirty="0">
                <a:latin typeface="Symbol"/>
                <a:cs typeface="Symbol"/>
              </a:rPr>
              <a:t></a:t>
            </a:r>
            <a:r>
              <a:rPr sz="1250" spc="-5" dirty="0">
                <a:latin typeface="Times New Roman"/>
                <a:cs typeface="Times New Roman"/>
              </a:rPr>
              <a:t>	</a:t>
            </a:r>
            <a:r>
              <a:rPr sz="1250" spc="-50" dirty="0">
                <a:latin typeface="Times New Roman"/>
                <a:cs typeface="Times New Roman"/>
              </a:rPr>
              <a:t>(</a:t>
            </a:r>
            <a:r>
              <a:rPr sz="1300" spc="-25" dirty="0">
                <a:latin typeface="Symbol"/>
                <a:cs typeface="Symbol"/>
              </a:rPr>
              <a:t></a:t>
            </a:r>
            <a:r>
              <a:rPr sz="1300" dirty="0">
                <a:latin typeface="Times New Roman"/>
                <a:cs typeface="Times New Roman"/>
              </a:rPr>
              <a:t>	</a:t>
            </a:r>
            <a:r>
              <a:rPr sz="1250" spc="-5" dirty="0">
                <a:latin typeface="Symbol"/>
                <a:cs typeface="Symbol"/>
              </a:rPr>
              <a:t></a:t>
            </a:r>
            <a:r>
              <a:rPr sz="1250" spc="-150" dirty="0">
                <a:latin typeface="Times New Roman"/>
                <a:cs typeface="Times New Roman"/>
              </a:rPr>
              <a:t> </a:t>
            </a:r>
            <a:r>
              <a:rPr sz="1300" spc="-25" dirty="0">
                <a:latin typeface="Symbol"/>
                <a:cs typeface="Symbol"/>
              </a:rPr>
              <a:t></a:t>
            </a:r>
            <a:r>
              <a:rPr sz="1300" dirty="0">
                <a:latin typeface="Times New Roman"/>
                <a:cs typeface="Times New Roman"/>
              </a:rPr>
              <a:t>  </a:t>
            </a:r>
            <a:r>
              <a:rPr sz="1250" spc="-5" dirty="0">
                <a:latin typeface="Times New Roman"/>
                <a:cs typeface="Times New Roman"/>
              </a:rPr>
              <a:t>)</a:t>
            </a:r>
            <a:r>
              <a:rPr sz="1250" spc="-70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Symbol"/>
                <a:cs typeface="Symbol"/>
              </a:rPr>
              <a:t></a:t>
            </a:r>
            <a:r>
              <a:rPr sz="1250" spc="-75" dirty="0">
                <a:latin typeface="Times New Roman"/>
                <a:cs typeface="Times New Roman"/>
              </a:rPr>
              <a:t> </a:t>
            </a:r>
            <a:r>
              <a:rPr sz="1250" spc="-10" dirty="0">
                <a:latin typeface="Times New Roman"/>
                <a:cs typeface="Times New Roman"/>
              </a:rPr>
              <a:t>co</a:t>
            </a:r>
            <a:r>
              <a:rPr sz="1250" spc="60" dirty="0">
                <a:latin typeface="Times New Roman"/>
                <a:cs typeface="Times New Roman"/>
              </a:rPr>
              <a:t>s</a:t>
            </a:r>
            <a:r>
              <a:rPr sz="1300" spc="-25" dirty="0">
                <a:latin typeface="Symbol"/>
                <a:cs typeface="Symbol"/>
              </a:rPr>
              <a:t>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76730" y="6284244"/>
            <a:ext cx="323850" cy="22732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250" spc="-10" dirty="0">
                <a:latin typeface="Times New Roman"/>
                <a:cs typeface="Times New Roman"/>
              </a:rPr>
              <a:t>co</a:t>
            </a:r>
            <a:r>
              <a:rPr sz="1250" spc="60" dirty="0">
                <a:latin typeface="Times New Roman"/>
                <a:cs typeface="Times New Roman"/>
              </a:rPr>
              <a:t>s</a:t>
            </a:r>
            <a:r>
              <a:rPr sz="1300" spc="-25" dirty="0">
                <a:latin typeface="Symbol"/>
                <a:cs typeface="Symbol"/>
              </a:rPr>
              <a:t>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378711" y="6416712"/>
            <a:ext cx="122555" cy="21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i="1" spc="-5" dirty="0">
                <a:latin typeface="Times New Roman"/>
                <a:cs typeface="Times New Roman"/>
              </a:rPr>
              <a:t>P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99032" y="6188112"/>
            <a:ext cx="220979" cy="21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250" i="1" spc="-70" dirty="0">
                <a:latin typeface="Times New Roman"/>
                <a:cs typeface="Times New Roman"/>
              </a:rPr>
              <a:t>P</a:t>
            </a:r>
            <a:r>
              <a:rPr sz="1050" i="1" spc="-104" baseline="-23809" dirty="0">
                <a:latin typeface="Times New Roman"/>
                <a:cs typeface="Times New Roman"/>
              </a:rPr>
              <a:t>m</a:t>
            </a:r>
            <a:endParaRPr sz="1050" baseline="-23809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90675" y="6399079"/>
            <a:ext cx="102870" cy="1371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700" i="1" spc="10" dirty="0">
                <a:latin typeface="Times New Roman"/>
                <a:cs typeface="Times New Roman"/>
              </a:rPr>
              <a:t>cr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81229" y="6849873"/>
            <a:ext cx="6108065" cy="6642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 marR="30480">
              <a:lnSpc>
                <a:spcPct val="114500"/>
              </a:lnSpc>
              <a:spcBef>
                <a:spcPts val="120"/>
              </a:spcBef>
            </a:pPr>
            <a:r>
              <a:rPr sz="1200" dirty="0">
                <a:latin typeface="Comic Sans MS"/>
                <a:cs typeface="Comic Sans MS"/>
              </a:rPr>
              <a:t>Toda </a:t>
            </a:r>
            <a:r>
              <a:rPr sz="1200" spc="-5" dirty="0">
                <a:latin typeface="Comic Sans MS"/>
                <a:cs typeface="Comic Sans MS"/>
              </a:rPr>
              <a:t>desviación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angular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tiene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su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correspondencia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dominio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tiempo.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ángulo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crítico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corresponde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tiempo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crítico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despeje,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encuentra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integrando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dos </a:t>
            </a:r>
            <a:r>
              <a:rPr sz="1200" spc="-5" dirty="0">
                <a:latin typeface="Comic Sans MS"/>
                <a:cs typeface="Comic Sans MS"/>
              </a:rPr>
              <a:t>veces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ecuación 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oscilación,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condición </a:t>
            </a:r>
            <a:r>
              <a:rPr sz="1250" i="1" spc="-30" dirty="0">
                <a:latin typeface="Comic Sans MS"/>
                <a:cs typeface="Comic Sans MS"/>
              </a:rPr>
              <a:t>P</a:t>
            </a:r>
            <a:r>
              <a:rPr sz="1275" i="1" spc="-44" baseline="-9803" dirty="0">
                <a:latin typeface="Comic Sans MS"/>
                <a:cs typeface="Comic Sans MS"/>
              </a:rPr>
              <a:t>e</a:t>
            </a:r>
            <a:r>
              <a:rPr sz="1275" i="1" spc="165" baseline="-9803" dirty="0">
                <a:latin typeface="Comic Sans MS"/>
                <a:cs typeface="Comic Sans MS"/>
              </a:rPr>
              <a:t> </a:t>
            </a:r>
            <a:r>
              <a:rPr sz="1250" i="1" spc="-30" dirty="0">
                <a:latin typeface="Comic Sans MS"/>
                <a:cs typeface="Comic Sans MS"/>
              </a:rPr>
              <a:t>=</a:t>
            </a:r>
            <a:r>
              <a:rPr sz="1250" i="1" spc="-15" dirty="0">
                <a:latin typeface="Comic Sans MS"/>
                <a:cs typeface="Comic Sans MS"/>
              </a:rPr>
              <a:t> </a:t>
            </a:r>
            <a:r>
              <a:rPr sz="1250" i="1" spc="-20" dirty="0">
                <a:latin typeface="Comic Sans MS"/>
                <a:cs typeface="Comic Sans MS"/>
              </a:rPr>
              <a:t>0</a:t>
            </a:r>
            <a:r>
              <a:rPr sz="1200" spc="-20" dirty="0">
                <a:latin typeface="Comic Sans MS"/>
                <a:cs typeface="Comic Sans MS"/>
              </a:rPr>
              <a:t>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45236" y="7780016"/>
            <a:ext cx="279400" cy="0"/>
          </a:xfrm>
          <a:custGeom>
            <a:avLst/>
            <a:gdLst/>
            <a:ahLst/>
            <a:cxnLst/>
            <a:rect l="l" t="t" r="r" b="b"/>
            <a:pathLst>
              <a:path w="279400">
                <a:moveTo>
                  <a:pt x="0" y="0"/>
                </a:moveTo>
                <a:lnTo>
                  <a:pt x="278891" y="0"/>
                </a:lnTo>
              </a:path>
            </a:pathLst>
          </a:custGeom>
          <a:ln w="685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202436" y="7780016"/>
            <a:ext cx="247015" cy="0"/>
          </a:xfrm>
          <a:custGeom>
            <a:avLst/>
            <a:gdLst/>
            <a:ahLst/>
            <a:cxnLst/>
            <a:rect l="l" t="t" r="r" b="b"/>
            <a:pathLst>
              <a:path w="247015">
                <a:moveTo>
                  <a:pt x="0" y="0"/>
                </a:moveTo>
                <a:lnTo>
                  <a:pt x="246887" y="0"/>
                </a:lnTo>
              </a:path>
            </a:pathLst>
          </a:custGeom>
          <a:ln w="685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605787" y="7754807"/>
            <a:ext cx="95250" cy="1416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i="1" spc="5" dirty="0">
                <a:latin typeface="Times New Roman"/>
                <a:cs typeface="Times New Roman"/>
              </a:rPr>
              <a:t>m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178811" y="7669785"/>
            <a:ext cx="1746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Wingdings"/>
                <a:cs typeface="Wingdings"/>
              </a:rPr>
              <a:t></a:t>
            </a:r>
            <a:endParaRPr sz="1200">
              <a:latin typeface="Wingdings"/>
              <a:cs typeface="Wingding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2548125" y="7775442"/>
            <a:ext cx="207645" cy="0"/>
          </a:xfrm>
          <a:custGeom>
            <a:avLst/>
            <a:gdLst/>
            <a:ahLst/>
            <a:cxnLst/>
            <a:rect l="l" t="t" r="r" b="b"/>
            <a:pathLst>
              <a:path w="207644">
                <a:moveTo>
                  <a:pt x="0" y="0"/>
                </a:moveTo>
                <a:lnTo>
                  <a:pt x="207261" y="0"/>
                </a:lnTo>
              </a:path>
            </a:pathLst>
          </a:custGeom>
          <a:ln w="685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933703" y="7775442"/>
            <a:ext cx="247015" cy="0"/>
          </a:xfrm>
          <a:custGeom>
            <a:avLst/>
            <a:gdLst/>
            <a:ahLst/>
            <a:cxnLst/>
            <a:rect l="l" t="t" r="r" b="b"/>
            <a:pathLst>
              <a:path w="247014">
                <a:moveTo>
                  <a:pt x="0" y="0"/>
                </a:moveTo>
                <a:lnTo>
                  <a:pt x="246888" y="0"/>
                </a:lnTo>
              </a:path>
            </a:pathLst>
          </a:custGeom>
          <a:ln w="685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1019046" y="7644441"/>
            <a:ext cx="1911350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329565" algn="l"/>
                <a:tab pos="1781810" algn="l"/>
              </a:tabLst>
            </a:pPr>
            <a:r>
              <a:rPr sz="1300" spc="-5" dirty="0">
                <a:latin typeface="Symbol"/>
                <a:cs typeface="Symbol"/>
              </a:rPr>
              <a:t></a:t>
            </a:r>
            <a:r>
              <a:rPr sz="1300" spc="-5" dirty="0">
                <a:latin typeface="Times New Roman"/>
                <a:cs typeface="Times New Roman"/>
              </a:rPr>
              <a:t>	</a:t>
            </a:r>
            <a:r>
              <a:rPr sz="1125" baseline="37037" dirty="0">
                <a:latin typeface="Times New Roman"/>
                <a:cs typeface="Times New Roman"/>
              </a:rPr>
              <a:t>0  </a:t>
            </a:r>
            <a:r>
              <a:rPr sz="1125" spc="104" baseline="37037" dirty="0">
                <a:latin typeface="Times New Roman"/>
                <a:cs typeface="Times New Roman"/>
              </a:rPr>
              <a:t> </a:t>
            </a:r>
            <a:r>
              <a:rPr sz="1300" spc="30" dirty="0">
                <a:latin typeface="Times New Roman"/>
                <a:cs typeface="Times New Roman"/>
              </a:rPr>
              <a:t>(</a:t>
            </a:r>
            <a:r>
              <a:rPr sz="1300" i="1" spc="30" dirty="0">
                <a:latin typeface="Times New Roman"/>
                <a:cs typeface="Times New Roman"/>
              </a:rPr>
              <a:t>P </a:t>
            </a:r>
            <a:r>
              <a:rPr sz="1300" i="1" spc="90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Symbol"/>
                <a:cs typeface="Symbol"/>
              </a:rPr>
              <a:t></a:t>
            </a:r>
            <a:r>
              <a:rPr sz="1300" spc="-105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0)	</a:t>
            </a:r>
            <a:r>
              <a:rPr sz="1950" baseline="2136" dirty="0">
                <a:latin typeface="Symbol"/>
                <a:cs typeface="Symbol"/>
              </a:rPr>
              <a:t></a:t>
            </a:r>
            <a:endParaRPr sz="1950" baseline="2136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375150" y="7615004"/>
            <a:ext cx="93980" cy="323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950" dirty="0">
                <a:latin typeface="Symbol"/>
                <a:cs typeface="Symbol"/>
              </a:rPr>
              <a:t></a:t>
            </a:r>
            <a:endParaRPr sz="1950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391914" y="7518349"/>
            <a:ext cx="52705" cy="1416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750" i="1" dirty="0">
                <a:latin typeface="Times New Roman"/>
                <a:cs typeface="Times New Roman"/>
              </a:rPr>
              <a:t>t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280662" y="7748473"/>
            <a:ext cx="95250" cy="1416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750" i="1" spc="5" dirty="0">
                <a:latin typeface="Times New Roman"/>
                <a:cs typeface="Times New Roman"/>
              </a:rPr>
              <a:t>m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202938" y="7638346"/>
            <a:ext cx="42227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8765" algn="l"/>
              </a:tabLst>
            </a:pPr>
            <a:r>
              <a:rPr sz="1300" i="1" dirty="0">
                <a:latin typeface="Times New Roman"/>
                <a:cs typeface="Times New Roman"/>
              </a:rPr>
              <a:t>P	</a:t>
            </a:r>
            <a:r>
              <a:rPr sz="1300" i="1" spc="5" dirty="0">
                <a:latin typeface="Times New Roman"/>
                <a:cs typeface="Times New Roman"/>
              </a:rPr>
              <a:t>d</a:t>
            </a:r>
            <a:r>
              <a:rPr sz="1300" i="1" dirty="0">
                <a:latin typeface="Times New Roman"/>
                <a:cs typeface="Times New Roman"/>
              </a:rPr>
              <a:t>t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384294" y="7887158"/>
            <a:ext cx="73660" cy="1416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750" spc="5" dirty="0">
                <a:latin typeface="Times New Roman"/>
                <a:cs typeface="Times New Roman"/>
              </a:rPr>
              <a:t>0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065778" y="7644841"/>
            <a:ext cx="73660" cy="1416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750" spc="5" dirty="0">
                <a:latin typeface="Times New Roman"/>
                <a:cs typeface="Times New Roman"/>
              </a:rPr>
              <a:t>0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31011" y="7772458"/>
            <a:ext cx="2461260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483234" algn="l"/>
                <a:tab pos="1854835" algn="l"/>
                <a:tab pos="2212975" algn="l"/>
              </a:tabLst>
            </a:pPr>
            <a:r>
              <a:rPr sz="1300" i="1" spc="-5" dirty="0">
                <a:latin typeface="Times New Roman"/>
                <a:cs typeface="Times New Roman"/>
              </a:rPr>
              <a:t>dt</a:t>
            </a:r>
            <a:r>
              <a:rPr sz="1300" i="1" spc="-195" dirty="0">
                <a:latin typeface="Times New Roman"/>
                <a:cs typeface="Times New Roman"/>
              </a:rPr>
              <a:t> </a:t>
            </a:r>
            <a:r>
              <a:rPr sz="1125" baseline="44444" dirty="0">
                <a:latin typeface="Times New Roman"/>
                <a:cs typeface="Times New Roman"/>
              </a:rPr>
              <a:t>2	</a:t>
            </a:r>
            <a:r>
              <a:rPr sz="1300" spc="20" dirty="0">
                <a:latin typeface="Times New Roman"/>
                <a:cs typeface="Times New Roman"/>
              </a:rPr>
              <a:t>2</a:t>
            </a:r>
            <a:r>
              <a:rPr sz="1300" i="1" spc="20" dirty="0">
                <a:latin typeface="Times New Roman"/>
                <a:cs typeface="Times New Roman"/>
              </a:rPr>
              <a:t>H	</a:t>
            </a:r>
            <a:r>
              <a:rPr sz="1950" i="1" baseline="2136" dirty="0">
                <a:latin typeface="Times New Roman"/>
                <a:cs typeface="Times New Roman"/>
              </a:rPr>
              <a:t>dt	</a:t>
            </a:r>
            <a:r>
              <a:rPr sz="1950" spc="37" baseline="2136" dirty="0">
                <a:latin typeface="Times New Roman"/>
                <a:cs typeface="Times New Roman"/>
              </a:rPr>
              <a:t>2</a:t>
            </a:r>
            <a:r>
              <a:rPr sz="1950" i="1" spc="37" baseline="2136" dirty="0">
                <a:latin typeface="Times New Roman"/>
                <a:cs typeface="Times New Roman"/>
              </a:rPr>
              <a:t>H</a:t>
            </a:r>
            <a:endParaRPr sz="1950" baseline="2136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06627" y="7531406"/>
            <a:ext cx="2409190" cy="2355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25"/>
              </a:spcBef>
              <a:tabLst>
                <a:tab pos="525780" algn="l"/>
                <a:tab pos="1853564" algn="l"/>
                <a:tab pos="2257425" algn="l"/>
              </a:tabLst>
            </a:pPr>
            <a:r>
              <a:rPr sz="1300" i="1" spc="-5" dirty="0">
                <a:latin typeface="Times New Roman"/>
                <a:cs typeface="Times New Roman"/>
              </a:rPr>
              <a:t>d</a:t>
            </a:r>
            <a:r>
              <a:rPr sz="1300" i="1" spc="-135" dirty="0">
                <a:latin typeface="Times New Roman"/>
                <a:cs typeface="Times New Roman"/>
              </a:rPr>
              <a:t> </a:t>
            </a:r>
            <a:r>
              <a:rPr sz="1125" spc="-30" baseline="44444" dirty="0">
                <a:latin typeface="Times New Roman"/>
                <a:cs typeface="Times New Roman"/>
              </a:rPr>
              <a:t>2</a:t>
            </a:r>
            <a:r>
              <a:rPr sz="1350" spc="-20" dirty="0">
                <a:latin typeface="Symbol"/>
                <a:cs typeface="Symbol"/>
              </a:rPr>
              <a:t></a:t>
            </a:r>
            <a:r>
              <a:rPr sz="1350" spc="-20" dirty="0">
                <a:latin typeface="Times New Roman"/>
                <a:cs typeface="Times New Roman"/>
              </a:rPr>
              <a:t>	</a:t>
            </a:r>
            <a:r>
              <a:rPr sz="1350" spc="-35" dirty="0">
                <a:latin typeface="Symbol"/>
                <a:cs typeface="Symbol"/>
              </a:rPr>
              <a:t></a:t>
            </a:r>
            <a:r>
              <a:rPr sz="1350" spc="-35" dirty="0">
                <a:latin typeface="Times New Roman"/>
                <a:cs typeface="Times New Roman"/>
              </a:rPr>
              <a:t>	</a:t>
            </a:r>
            <a:r>
              <a:rPr sz="1950" i="1" spc="-22" baseline="2136" dirty="0">
                <a:latin typeface="Times New Roman"/>
                <a:cs typeface="Times New Roman"/>
              </a:rPr>
              <a:t>d</a:t>
            </a:r>
            <a:r>
              <a:rPr sz="2025" spc="-22" baseline="2057" dirty="0">
                <a:latin typeface="Symbol"/>
                <a:cs typeface="Symbol"/>
              </a:rPr>
              <a:t></a:t>
            </a:r>
            <a:r>
              <a:rPr sz="2025" spc="-22" baseline="2057" dirty="0">
                <a:latin typeface="Times New Roman"/>
                <a:cs typeface="Times New Roman"/>
              </a:rPr>
              <a:t>	</a:t>
            </a:r>
            <a:r>
              <a:rPr sz="2025" spc="-52" baseline="2057" dirty="0">
                <a:latin typeface="Symbol"/>
                <a:cs typeface="Symbol"/>
              </a:rPr>
              <a:t></a:t>
            </a:r>
            <a:endParaRPr sz="2025" baseline="2057">
              <a:latin typeface="Symbol"/>
              <a:cs typeface="Symbo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823206" y="7669785"/>
            <a:ext cx="1746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Wingdings"/>
                <a:cs typeface="Wingdings"/>
              </a:rPr>
              <a:t></a:t>
            </a:r>
            <a:endParaRPr sz="1200">
              <a:latin typeface="Wingdings"/>
              <a:cs typeface="Wingdings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4194049" y="7780016"/>
            <a:ext cx="205740" cy="0"/>
          </a:xfrm>
          <a:custGeom>
            <a:avLst/>
            <a:gdLst/>
            <a:ahLst/>
            <a:cxnLst/>
            <a:rect l="l" t="t" r="r" b="b"/>
            <a:pathLst>
              <a:path w="205739">
                <a:moveTo>
                  <a:pt x="0" y="0"/>
                </a:moveTo>
                <a:lnTo>
                  <a:pt x="205732" y="0"/>
                </a:lnTo>
              </a:path>
            </a:pathLst>
          </a:custGeom>
          <a:ln w="685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579627" y="7780016"/>
            <a:ext cx="247015" cy="0"/>
          </a:xfrm>
          <a:custGeom>
            <a:avLst/>
            <a:gdLst/>
            <a:ahLst/>
            <a:cxnLst/>
            <a:rect l="l" t="t" r="r" b="b"/>
            <a:pathLst>
              <a:path w="247014">
                <a:moveTo>
                  <a:pt x="0" y="0"/>
                </a:moveTo>
                <a:lnTo>
                  <a:pt x="246888" y="0"/>
                </a:lnTo>
              </a:path>
            </a:pathLst>
          </a:custGeom>
          <a:ln w="685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4926581" y="7754789"/>
            <a:ext cx="95250" cy="1416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i="1" spc="5" dirty="0">
                <a:latin typeface="Times New Roman"/>
                <a:cs typeface="Times New Roman"/>
              </a:rPr>
              <a:t>m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219446" y="7772827"/>
            <a:ext cx="593090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70205" algn="l"/>
              </a:tabLst>
            </a:pPr>
            <a:r>
              <a:rPr sz="1300" i="1" spc="-10" dirty="0">
                <a:latin typeface="Times New Roman"/>
                <a:cs typeface="Times New Roman"/>
              </a:rPr>
              <a:t>d</a:t>
            </a:r>
            <a:r>
              <a:rPr sz="1300" i="1" spc="-5" dirty="0">
                <a:latin typeface="Times New Roman"/>
                <a:cs typeface="Times New Roman"/>
              </a:rPr>
              <a:t>t</a:t>
            </a:r>
            <a:r>
              <a:rPr sz="1300" i="1" dirty="0">
                <a:latin typeface="Times New Roman"/>
                <a:cs typeface="Times New Roman"/>
              </a:rPr>
              <a:t>	</a:t>
            </a:r>
            <a:r>
              <a:rPr sz="1300" spc="50" dirty="0">
                <a:latin typeface="Times New Roman"/>
                <a:cs typeface="Times New Roman"/>
              </a:rPr>
              <a:t>2</a:t>
            </a:r>
            <a:r>
              <a:rPr sz="1300" i="1" spc="-5" dirty="0">
                <a:latin typeface="Times New Roman"/>
                <a:cs typeface="Times New Roman"/>
              </a:rPr>
              <a:t>H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711698" y="7649633"/>
            <a:ext cx="73660" cy="1416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dirty="0">
                <a:latin typeface="Times New Roman"/>
                <a:cs typeface="Times New Roman"/>
              </a:rPr>
              <a:t>0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434330" y="7644811"/>
            <a:ext cx="638810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6720" algn="l"/>
              </a:tabLst>
            </a:pPr>
            <a:r>
              <a:rPr sz="1300" spc="-5" dirty="0">
                <a:latin typeface="Symbol"/>
                <a:cs typeface="Symbol"/>
              </a:rPr>
              <a:t></a:t>
            </a:r>
            <a:r>
              <a:rPr sz="1300" spc="-5" dirty="0">
                <a:latin typeface="Times New Roman"/>
                <a:cs typeface="Times New Roman"/>
              </a:rPr>
              <a:t>	</a:t>
            </a:r>
            <a:r>
              <a:rPr sz="1300" i="1" spc="-5" dirty="0">
                <a:latin typeface="Times New Roman"/>
                <a:cs typeface="Times New Roman"/>
              </a:rPr>
              <a:t>P</a:t>
            </a:r>
            <a:r>
              <a:rPr sz="1300" i="1" spc="5" dirty="0">
                <a:latin typeface="Times New Roman"/>
                <a:cs typeface="Times New Roman"/>
              </a:rPr>
              <a:t> </a:t>
            </a:r>
            <a:r>
              <a:rPr sz="1300" i="1" spc="-5" dirty="0">
                <a:latin typeface="Times New Roman"/>
                <a:cs typeface="Times New Roman"/>
              </a:rPr>
              <a:t>t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264910" y="7669785"/>
            <a:ext cx="1746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Wingdings"/>
                <a:cs typeface="Wingdings"/>
              </a:rPr>
              <a:t></a:t>
            </a:r>
            <a:endParaRPr sz="1200">
              <a:latin typeface="Wingdings"/>
              <a:cs typeface="Wingdings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945132" y="7780016"/>
            <a:ext cx="245745" cy="0"/>
          </a:xfrm>
          <a:custGeom>
            <a:avLst/>
            <a:gdLst/>
            <a:ahLst/>
            <a:cxnLst/>
            <a:rect l="l" t="t" r="r" b="b"/>
            <a:pathLst>
              <a:path w="245745">
                <a:moveTo>
                  <a:pt x="0" y="0"/>
                </a:moveTo>
                <a:lnTo>
                  <a:pt x="245360" y="0"/>
                </a:lnTo>
              </a:path>
            </a:pathLst>
          </a:custGeom>
          <a:ln w="685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6734045" y="7754789"/>
            <a:ext cx="73660" cy="1416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dirty="0">
                <a:latin typeface="Times New Roman"/>
                <a:cs typeface="Times New Roman"/>
              </a:rPr>
              <a:t>0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051801" y="7649633"/>
            <a:ext cx="476884" cy="1416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389890" algn="l"/>
              </a:tabLst>
            </a:pPr>
            <a:r>
              <a:rPr sz="750" dirty="0">
                <a:latin typeface="Times New Roman"/>
                <a:cs typeface="Times New Roman"/>
              </a:rPr>
              <a:t>0	</a:t>
            </a:r>
            <a:r>
              <a:rPr sz="1125" baseline="7407" dirty="0">
                <a:latin typeface="Times New Roman"/>
                <a:cs typeface="Times New Roman"/>
              </a:rPr>
              <a:t>2</a:t>
            </a:r>
            <a:endParaRPr sz="1125" baseline="7407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193538" y="7531796"/>
            <a:ext cx="1906905" cy="2349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415925" algn="l"/>
                <a:tab pos="1779905" algn="l"/>
              </a:tabLst>
            </a:pPr>
            <a:r>
              <a:rPr sz="1300" i="1" spc="-10" dirty="0">
                <a:latin typeface="Times New Roman"/>
                <a:cs typeface="Times New Roman"/>
              </a:rPr>
              <a:t>d</a:t>
            </a:r>
            <a:r>
              <a:rPr sz="1350" spc="-25" dirty="0">
                <a:latin typeface="Symbol"/>
                <a:cs typeface="Symbol"/>
              </a:rPr>
              <a:t></a:t>
            </a:r>
            <a:r>
              <a:rPr sz="1350" dirty="0">
                <a:latin typeface="Times New Roman"/>
                <a:cs typeface="Times New Roman"/>
              </a:rPr>
              <a:t>	</a:t>
            </a:r>
            <a:r>
              <a:rPr sz="1350" spc="-35" dirty="0">
                <a:latin typeface="Symbol"/>
                <a:cs typeface="Symbol"/>
              </a:rPr>
              <a:t></a:t>
            </a:r>
            <a:r>
              <a:rPr sz="1350" dirty="0">
                <a:latin typeface="Times New Roman"/>
                <a:cs typeface="Times New Roman"/>
              </a:rPr>
              <a:t>	</a:t>
            </a:r>
            <a:r>
              <a:rPr sz="1350" spc="-35" dirty="0">
                <a:latin typeface="Symbol"/>
                <a:cs typeface="Symbol"/>
              </a:rPr>
              <a:t>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655053" y="7635429"/>
            <a:ext cx="1093470" cy="2349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571500" algn="l"/>
              </a:tabLst>
            </a:pPr>
            <a:r>
              <a:rPr sz="1350" spc="-25" dirty="0">
                <a:latin typeface="Symbol"/>
                <a:cs typeface="Symbol"/>
              </a:rPr>
              <a:t></a:t>
            </a:r>
            <a:r>
              <a:rPr sz="1350" spc="160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Symbol"/>
                <a:cs typeface="Symbol"/>
              </a:rPr>
              <a:t></a:t>
            </a:r>
            <a:r>
              <a:rPr sz="1300" dirty="0">
                <a:latin typeface="Times New Roman"/>
                <a:cs typeface="Times New Roman"/>
              </a:rPr>
              <a:t>	</a:t>
            </a:r>
            <a:r>
              <a:rPr sz="1300" i="1" spc="-5" dirty="0">
                <a:latin typeface="Times New Roman"/>
                <a:cs typeface="Times New Roman"/>
              </a:rPr>
              <a:t>P</a:t>
            </a:r>
            <a:r>
              <a:rPr sz="1300" i="1" spc="65" dirty="0">
                <a:latin typeface="Times New Roman"/>
                <a:cs typeface="Times New Roman"/>
              </a:rPr>
              <a:t> </a:t>
            </a:r>
            <a:r>
              <a:rPr sz="1300" i="1" spc="-5" dirty="0">
                <a:latin typeface="Times New Roman"/>
                <a:cs typeface="Times New Roman"/>
              </a:rPr>
              <a:t>t</a:t>
            </a:r>
            <a:r>
              <a:rPr sz="1300" i="1" dirty="0">
                <a:latin typeface="Times New Roman"/>
                <a:cs typeface="Times New Roman"/>
              </a:rPr>
              <a:t>  </a:t>
            </a:r>
            <a:r>
              <a:rPr sz="1300" i="1" spc="-65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Symbol"/>
                <a:cs typeface="Symbol"/>
              </a:rPr>
              <a:t></a:t>
            </a:r>
            <a:r>
              <a:rPr sz="1300" spc="-140" dirty="0">
                <a:latin typeface="Times New Roman"/>
                <a:cs typeface="Times New Roman"/>
              </a:rPr>
              <a:t> </a:t>
            </a:r>
            <a:r>
              <a:rPr sz="1350" spc="-25" dirty="0">
                <a:latin typeface="Symbol"/>
                <a:cs typeface="Symbol"/>
              </a:rPr>
              <a:t>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943089" y="7772827"/>
            <a:ext cx="234950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50" dirty="0">
                <a:latin typeface="Times New Roman"/>
                <a:cs typeface="Times New Roman"/>
              </a:rPr>
              <a:t>4</a:t>
            </a:r>
            <a:r>
              <a:rPr sz="1300" i="1" spc="-5" dirty="0">
                <a:latin typeface="Times New Roman"/>
                <a:cs typeface="Times New Roman"/>
              </a:rPr>
              <a:t>H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292085" y="7754789"/>
            <a:ext cx="95250" cy="1416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i="1" spc="5" dirty="0">
                <a:latin typeface="Times New Roman"/>
                <a:cs typeface="Times New Roman"/>
              </a:rPr>
              <a:t>m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81225" y="8234478"/>
            <a:ext cx="3910965" cy="2330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1200" spc="-5" dirty="0">
                <a:latin typeface="Comic Sans MS"/>
                <a:cs typeface="Comic Sans MS"/>
              </a:rPr>
              <a:t>Si</a:t>
            </a:r>
            <a:r>
              <a:rPr sz="1200" spc="114" dirty="0">
                <a:latin typeface="Comic Sans MS"/>
                <a:cs typeface="Comic Sans MS"/>
              </a:rPr>
              <a:t> </a:t>
            </a:r>
            <a:r>
              <a:rPr sz="2025" spc="-52" baseline="2057" dirty="0">
                <a:latin typeface="Symbol"/>
                <a:cs typeface="Symbol"/>
              </a:rPr>
              <a:t></a:t>
            </a:r>
            <a:r>
              <a:rPr sz="2025" spc="465" baseline="2057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=</a:t>
            </a:r>
            <a:r>
              <a:rPr sz="1200" spc="-235" dirty="0">
                <a:latin typeface="Comic Sans MS"/>
                <a:cs typeface="Comic Sans MS"/>
              </a:rPr>
              <a:t> </a:t>
            </a:r>
            <a:r>
              <a:rPr sz="2025" spc="44" baseline="2057" dirty="0">
                <a:latin typeface="Symbol"/>
                <a:cs typeface="Symbol"/>
              </a:rPr>
              <a:t></a:t>
            </a:r>
            <a:r>
              <a:rPr sz="1125" i="1" spc="44" baseline="-22222" dirty="0">
                <a:latin typeface="Times New Roman"/>
                <a:cs typeface="Times New Roman"/>
              </a:rPr>
              <a:t>cr</a:t>
            </a:r>
            <a:r>
              <a:rPr sz="1125" i="1" spc="195" baseline="-22222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tiempo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crítico</a:t>
            </a:r>
            <a:r>
              <a:rPr sz="1200" spc="145" dirty="0">
                <a:latin typeface="Comic Sans MS"/>
                <a:cs typeface="Comic Sans MS"/>
              </a:rPr>
              <a:t> </a:t>
            </a:r>
            <a:r>
              <a:rPr sz="1875" i="1" spc="30" baseline="2222" dirty="0">
                <a:latin typeface="Times New Roman"/>
                <a:cs typeface="Times New Roman"/>
              </a:rPr>
              <a:t>t</a:t>
            </a:r>
            <a:r>
              <a:rPr sz="1125" i="1" spc="30" baseline="-22222" dirty="0">
                <a:latin typeface="Times New Roman"/>
                <a:cs typeface="Times New Roman"/>
              </a:rPr>
              <a:t>cr </a:t>
            </a:r>
            <a:r>
              <a:rPr sz="1125" i="1" spc="112" baseline="-22222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para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falla resulta: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1298082" y="8541643"/>
            <a:ext cx="904240" cy="455295"/>
            <a:chOff x="1298082" y="8541643"/>
            <a:chExt cx="904240" cy="455295"/>
          </a:xfrm>
        </p:grpSpPr>
        <p:sp>
          <p:nvSpPr>
            <p:cNvPr id="52" name="object 52"/>
            <p:cNvSpPr/>
            <p:nvPr/>
          </p:nvSpPr>
          <p:spPr>
            <a:xfrm>
              <a:off x="1301496" y="8770611"/>
              <a:ext cx="887094" cy="62865"/>
            </a:xfrm>
            <a:custGeom>
              <a:avLst/>
              <a:gdLst/>
              <a:ahLst/>
              <a:cxnLst/>
              <a:rect l="l" t="t" r="r" b="b"/>
              <a:pathLst>
                <a:path w="887094" h="62865">
                  <a:moveTo>
                    <a:pt x="106679" y="0"/>
                  </a:moveTo>
                  <a:lnTo>
                    <a:pt x="886971" y="0"/>
                  </a:lnTo>
                </a:path>
                <a:path w="887094" h="62865">
                  <a:moveTo>
                    <a:pt x="0" y="62486"/>
                  </a:moveTo>
                  <a:lnTo>
                    <a:pt x="21335" y="50299"/>
                  </a:lnTo>
                </a:path>
              </a:pathLst>
            </a:custGeom>
            <a:ln w="6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322832" y="8823950"/>
              <a:ext cx="30480" cy="166370"/>
            </a:xfrm>
            <a:custGeom>
              <a:avLst/>
              <a:gdLst/>
              <a:ahLst/>
              <a:cxnLst/>
              <a:rect l="l" t="t" r="r" b="b"/>
              <a:pathLst>
                <a:path w="30480" h="166370">
                  <a:moveTo>
                    <a:pt x="0" y="0"/>
                  </a:moveTo>
                  <a:lnTo>
                    <a:pt x="30480" y="166125"/>
                  </a:lnTo>
                </a:path>
              </a:pathLst>
            </a:custGeom>
            <a:ln w="135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356360" y="8545069"/>
              <a:ext cx="845819" cy="445134"/>
            </a:xfrm>
            <a:custGeom>
              <a:avLst/>
              <a:gdLst/>
              <a:ahLst/>
              <a:cxnLst/>
              <a:rect l="l" t="t" r="r" b="b"/>
              <a:pathLst>
                <a:path w="845819" h="445134">
                  <a:moveTo>
                    <a:pt x="0" y="445006"/>
                  </a:moveTo>
                  <a:lnTo>
                    <a:pt x="39624" y="0"/>
                  </a:lnTo>
                </a:path>
                <a:path w="845819" h="445134">
                  <a:moveTo>
                    <a:pt x="39624" y="0"/>
                  </a:moveTo>
                  <a:lnTo>
                    <a:pt x="845815" y="0"/>
                  </a:lnTo>
                </a:path>
              </a:pathLst>
            </a:custGeom>
            <a:ln w="6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1724659" y="8873404"/>
            <a:ext cx="241300" cy="1416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dirty="0">
                <a:latin typeface="Times New Roman"/>
                <a:cs typeface="Times New Roman"/>
              </a:rPr>
              <a:t>0  </a:t>
            </a:r>
            <a:r>
              <a:rPr sz="750" spc="120" dirty="0">
                <a:latin typeface="Times New Roman"/>
                <a:cs typeface="Times New Roman"/>
              </a:rPr>
              <a:t> </a:t>
            </a:r>
            <a:r>
              <a:rPr sz="750" i="1" spc="5" dirty="0">
                <a:latin typeface="Times New Roman"/>
                <a:cs typeface="Times New Roman"/>
              </a:rPr>
              <a:t>m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779780" y="8743864"/>
            <a:ext cx="106045" cy="1416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i="1" spc="-5" dirty="0">
                <a:latin typeface="Times New Roman"/>
                <a:cs typeface="Times New Roman"/>
              </a:rPr>
              <a:t>c</a:t>
            </a:r>
            <a:r>
              <a:rPr sz="750" i="1" dirty="0">
                <a:latin typeface="Times New Roman"/>
                <a:cs typeface="Times New Roman"/>
              </a:rPr>
              <a:t>r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605787" y="8754044"/>
            <a:ext cx="311150" cy="2349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350" spc="-35" dirty="0">
                <a:latin typeface="Symbol"/>
                <a:cs typeface="Symbol"/>
              </a:rPr>
              <a:t></a:t>
            </a:r>
            <a:r>
              <a:rPr sz="1350" spc="140" dirty="0">
                <a:latin typeface="Times New Roman"/>
                <a:cs typeface="Times New Roman"/>
              </a:rPr>
              <a:t> </a:t>
            </a:r>
            <a:r>
              <a:rPr sz="1300" i="1" spc="-5" dirty="0">
                <a:latin typeface="Times New Roman"/>
                <a:cs typeface="Times New Roman"/>
              </a:rPr>
              <a:t>P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388363" y="8516301"/>
            <a:ext cx="832485" cy="2349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1300" i="1" spc="-5" dirty="0">
                <a:latin typeface="Times New Roman"/>
                <a:cs typeface="Times New Roman"/>
              </a:rPr>
              <a:t>H</a:t>
            </a:r>
            <a:r>
              <a:rPr sz="1300" i="1" spc="-160" dirty="0">
                <a:latin typeface="Times New Roman"/>
                <a:cs typeface="Times New Roman"/>
              </a:rPr>
              <a:t> </a:t>
            </a:r>
            <a:r>
              <a:rPr sz="1300" spc="-55" dirty="0">
                <a:latin typeface="Times New Roman"/>
                <a:cs typeface="Times New Roman"/>
              </a:rPr>
              <a:t>(</a:t>
            </a:r>
            <a:r>
              <a:rPr sz="1350" spc="85" dirty="0">
                <a:latin typeface="Symbol"/>
                <a:cs typeface="Symbol"/>
              </a:rPr>
              <a:t></a:t>
            </a:r>
            <a:r>
              <a:rPr sz="1125" i="1" spc="-7" baseline="-22222" dirty="0">
                <a:latin typeface="Times New Roman"/>
                <a:cs typeface="Times New Roman"/>
              </a:rPr>
              <a:t>c</a:t>
            </a:r>
            <a:r>
              <a:rPr sz="1125" i="1" baseline="-22222" dirty="0">
                <a:latin typeface="Times New Roman"/>
                <a:cs typeface="Times New Roman"/>
              </a:rPr>
              <a:t>r </a:t>
            </a:r>
            <a:r>
              <a:rPr sz="1125" i="1" spc="104" baseline="-22222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Symbol"/>
                <a:cs typeface="Symbol"/>
              </a:rPr>
              <a:t></a:t>
            </a:r>
            <a:r>
              <a:rPr sz="1300" spc="-165" dirty="0">
                <a:latin typeface="Times New Roman"/>
                <a:cs typeface="Times New Roman"/>
              </a:rPr>
              <a:t> </a:t>
            </a:r>
            <a:r>
              <a:rPr sz="1350" spc="-25" dirty="0">
                <a:latin typeface="Symbol"/>
                <a:cs typeface="Symbol"/>
              </a:rPr>
              <a:t></a:t>
            </a:r>
            <a:r>
              <a:rPr sz="1350" spc="-215" dirty="0">
                <a:latin typeface="Times New Roman"/>
                <a:cs typeface="Times New Roman"/>
              </a:rPr>
              <a:t> </a:t>
            </a:r>
            <a:r>
              <a:rPr sz="1125" baseline="-22222" dirty="0">
                <a:latin typeface="Times New Roman"/>
                <a:cs typeface="Times New Roman"/>
              </a:rPr>
              <a:t>0</a:t>
            </a:r>
            <a:r>
              <a:rPr sz="1125" spc="-22" baseline="-22222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)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726439" y="8633887"/>
            <a:ext cx="547370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2090" algn="l"/>
              </a:tabLst>
            </a:pPr>
            <a:r>
              <a:rPr sz="1300" i="1" spc="-5" dirty="0">
                <a:latin typeface="Times New Roman"/>
                <a:cs typeface="Times New Roman"/>
              </a:rPr>
              <a:t>t	</a:t>
            </a:r>
            <a:r>
              <a:rPr sz="1300" spc="-5" dirty="0">
                <a:latin typeface="Symbol"/>
                <a:cs typeface="Symbol"/>
              </a:rPr>
              <a:t></a:t>
            </a:r>
            <a:r>
              <a:rPr sz="1300" spc="-10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2</a:t>
            </a:r>
            <a:r>
              <a:rPr sz="1300" spc="-185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Symbol"/>
                <a:cs typeface="Symbol"/>
              </a:rPr>
              <a:t></a:t>
            </a:r>
            <a:endParaRPr sz="1300">
              <a:latin typeface="Symbol"/>
              <a:cs typeface="Symbol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1257871" y="2193602"/>
            <a:ext cx="3204845" cy="2517140"/>
            <a:chOff x="1257871" y="2193602"/>
            <a:chExt cx="3204845" cy="2517140"/>
          </a:xfrm>
        </p:grpSpPr>
        <p:sp>
          <p:nvSpPr>
            <p:cNvPr id="61" name="object 61"/>
            <p:cNvSpPr/>
            <p:nvPr/>
          </p:nvSpPr>
          <p:spPr>
            <a:xfrm>
              <a:off x="1258823" y="2194555"/>
              <a:ext cx="0" cy="2513330"/>
            </a:xfrm>
            <a:custGeom>
              <a:avLst/>
              <a:gdLst/>
              <a:ahLst/>
              <a:cxnLst/>
              <a:rect l="l" t="t" r="r" b="b"/>
              <a:pathLst>
                <a:path h="2513329">
                  <a:moveTo>
                    <a:pt x="0" y="251307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258823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1258823" y="2194555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1258823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1613915" y="2194555"/>
              <a:ext cx="0" cy="2513330"/>
            </a:xfrm>
            <a:custGeom>
              <a:avLst/>
              <a:gdLst/>
              <a:ahLst/>
              <a:cxnLst/>
              <a:rect l="l" t="t" r="r" b="b"/>
              <a:pathLst>
                <a:path h="2513329">
                  <a:moveTo>
                    <a:pt x="0" y="251307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613915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613915" y="2194555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1613915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040379" y="2194555"/>
              <a:ext cx="0" cy="2513330"/>
            </a:xfrm>
            <a:custGeom>
              <a:avLst/>
              <a:gdLst/>
              <a:ahLst/>
              <a:cxnLst/>
              <a:rect l="l" t="t" r="r" b="b"/>
              <a:pathLst>
                <a:path h="2513329">
                  <a:moveTo>
                    <a:pt x="0" y="251307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040379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3040379" y="2194555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3040379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395472" y="2194555"/>
              <a:ext cx="0" cy="2513330"/>
            </a:xfrm>
            <a:custGeom>
              <a:avLst/>
              <a:gdLst/>
              <a:ahLst/>
              <a:cxnLst/>
              <a:rect l="l" t="t" r="r" b="b"/>
              <a:pathLst>
                <a:path h="2513329">
                  <a:moveTo>
                    <a:pt x="0" y="251307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395472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395472" y="2194555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395472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750563" y="2194555"/>
              <a:ext cx="0" cy="2513330"/>
            </a:xfrm>
            <a:custGeom>
              <a:avLst/>
              <a:gdLst/>
              <a:ahLst/>
              <a:cxnLst/>
              <a:rect l="l" t="t" r="r" b="b"/>
              <a:pathLst>
                <a:path h="2513329">
                  <a:moveTo>
                    <a:pt x="0" y="251307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3750563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750563" y="2194555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750563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105655" y="2194555"/>
              <a:ext cx="0" cy="2513330"/>
            </a:xfrm>
            <a:custGeom>
              <a:avLst/>
              <a:gdLst/>
              <a:ahLst/>
              <a:cxnLst/>
              <a:rect l="l" t="t" r="r" b="b"/>
              <a:pathLst>
                <a:path h="2513329">
                  <a:moveTo>
                    <a:pt x="0" y="251307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105655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105655" y="2194555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105655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460747" y="2194555"/>
              <a:ext cx="0" cy="2513330"/>
            </a:xfrm>
            <a:custGeom>
              <a:avLst/>
              <a:gdLst/>
              <a:ahLst/>
              <a:cxnLst/>
              <a:rect l="l" t="t" r="r" b="b"/>
              <a:pathLst>
                <a:path h="2513329">
                  <a:moveTo>
                    <a:pt x="0" y="251307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460747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460747" y="2194555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460747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1258823" y="4707250"/>
              <a:ext cx="3202305" cy="1270"/>
            </a:xfrm>
            <a:custGeom>
              <a:avLst/>
              <a:gdLst/>
              <a:ahLst/>
              <a:cxnLst/>
              <a:rect l="l" t="t" r="r" b="b"/>
              <a:pathLst>
                <a:path w="3202304" h="1270">
                  <a:moveTo>
                    <a:pt x="0" y="0"/>
                  </a:moveTo>
                  <a:lnTo>
                    <a:pt x="3201923" y="0"/>
                  </a:lnTo>
                </a:path>
                <a:path w="3202304" h="1270">
                  <a:moveTo>
                    <a:pt x="0" y="761"/>
                  </a:moveTo>
                  <a:lnTo>
                    <a:pt x="3201923" y="761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4460747" y="470915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460747" y="4707631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460747" y="470915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1258823" y="4457694"/>
              <a:ext cx="3202305" cy="0"/>
            </a:xfrm>
            <a:custGeom>
              <a:avLst/>
              <a:gdLst/>
              <a:ahLst/>
              <a:cxnLst/>
              <a:rect l="l" t="t" r="r" b="b"/>
              <a:pathLst>
                <a:path w="3202304">
                  <a:moveTo>
                    <a:pt x="0" y="0"/>
                  </a:moveTo>
                  <a:lnTo>
                    <a:pt x="464819" y="0"/>
                  </a:lnTo>
                </a:path>
                <a:path w="3202304">
                  <a:moveTo>
                    <a:pt x="1507235" y="0"/>
                  </a:moveTo>
                  <a:lnTo>
                    <a:pt x="3201923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4460747" y="4457694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4460747" y="4457694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4460747" y="4457694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1258823" y="4200138"/>
              <a:ext cx="3202305" cy="0"/>
            </a:xfrm>
            <a:custGeom>
              <a:avLst/>
              <a:gdLst/>
              <a:ahLst/>
              <a:cxnLst/>
              <a:rect l="l" t="t" r="r" b="b"/>
              <a:pathLst>
                <a:path w="3202304">
                  <a:moveTo>
                    <a:pt x="0" y="0"/>
                  </a:moveTo>
                  <a:lnTo>
                    <a:pt x="464819" y="0"/>
                  </a:lnTo>
                </a:path>
                <a:path w="3202304">
                  <a:moveTo>
                    <a:pt x="1507235" y="0"/>
                  </a:moveTo>
                  <a:lnTo>
                    <a:pt x="3201923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4460747" y="420013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4460747" y="4200138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460747" y="420013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1258823" y="3948678"/>
              <a:ext cx="3202305" cy="0"/>
            </a:xfrm>
            <a:custGeom>
              <a:avLst/>
              <a:gdLst/>
              <a:ahLst/>
              <a:cxnLst/>
              <a:rect l="l" t="t" r="r" b="b"/>
              <a:pathLst>
                <a:path w="3202304">
                  <a:moveTo>
                    <a:pt x="0" y="0"/>
                  </a:moveTo>
                  <a:lnTo>
                    <a:pt x="464819" y="0"/>
                  </a:lnTo>
                </a:path>
                <a:path w="3202304">
                  <a:moveTo>
                    <a:pt x="1507235" y="0"/>
                  </a:moveTo>
                  <a:lnTo>
                    <a:pt x="3201923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460747" y="3950203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460747" y="3948678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460747" y="3950203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1967483" y="2194555"/>
              <a:ext cx="0" cy="1496695"/>
            </a:xfrm>
            <a:custGeom>
              <a:avLst/>
              <a:gdLst/>
              <a:ahLst/>
              <a:cxnLst/>
              <a:rect l="l" t="t" r="r" b="b"/>
              <a:pathLst>
                <a:path h="1496695">
                  <a:moveTo>
                    <a:pt x="0" y="0"/>
                  </a:moveTo>
                  <a:lnTo>
                    <a:pt x="0" y="1496567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1969007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1967483" y="2194555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1969007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2322575" y="2194555"/>
              <a:ext cx="0" cy="1496695"/>
            </a:xfrm>
            <a:custGeom>
              <a:avLst/>
              <a:gdLst/>
              <a:ahLst/>
              <a:cxnLst/>
              <a:rect l="l" t="t" r="r" b="b"/>
              <a:pathLst>
                <a:path h="1496695">
                  <a:moveTo>
                    <a:pt x="0" y="0"/>
                  </a:moveTo>
                  <a:lnTo>
                    <a:pt x="0" y="1496567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2324100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2322575" y="2194555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2324100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2677667" y="2194555"/>
              <a:ext cx="0" cy="1496695"/>
            </a:xfrm>
            <a:custGeom>
              <a:avLst/>
              <a:gdLst/>
              <a:ahLst/>
              <a:cxnLst/>
              <a:rect l="l" t="t" r="r" b="b"/>
              <a:pathLst>
                <a:path h="1496695">
                  <a:moveTo>
                    <a:pt x="0" y="0"/>
                  </a:moveTo>
                  <a:lnTo>
                    <a:pt x="0" y="1496567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2679191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2677667" y="2194555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2679191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1258823" y="3690741"/>
              <a:ext cx="3202305" cy="1270"/>
            </a:xfrm>
            <a:custGeom>
              <a:avLst/>
              <a:gdLst/>
              <a:ahLst/>
              <a:cxnLst/>
              <a:rect l="l" t="t" r="r" b="b"/>
              <a:pathLst>
                <a:path w="3202304" h="1270">
                  <a:moveTo>
                    <a:pt x="0" y="761"/>
                  </a:moveTo>
                  <a:lnTo>
                    <a:pt x="3201923" y="761"/>
                  </a:lnTo>
                </a:path>
                <a:path w="3202304" h="1270">
                  <a:moveTo>
                    <a:pt x="0" y="0"/>
                  </a:moveTo>
                  <a:lnTo>
                    <a:pt x="3201923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460747" y="3691123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460747" y="3691123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460747" y="3691123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1258823" y="3441187"/>
              <a:ext cx="3202305" cy="0"/>
            </a:xfrm>
            <a:custGeom>
              <a:avLst/>
              <a:gdLst/>
              <a:ahLst/>
              <a:cxnLst/>
              <a:rect l="l" t="t" r="r" b="b"/>
              <a:pathLst>
                <a:path w="3202304">
                  <a:moveTo>
                    <a:pt x="0" y="0"/>
                  </a:moveTo>
                  <a:lnTo>
                    <a:pt x="3201923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4460747" y="3441187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4460747" y="3441187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4460747" y="3441187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1258823" y="3182107"/>
              <a:ext cx="3202305" cy="0"/>
            </a:xfrm>
            <a:custGeom>
              <a:avLst/>
              <a:gdLst/>
              <a:ahLst/>
              <a:cxnLst/>
              <a:rect l="l" t="t" r="r" b="b"/>
              <a:pathLst>
                <a:path w="3202304">
                  <a:moveTo>
                    <a:pt x="0" y="0"/>
                  </a:moveTo>
                  <a:lnTo>
                    <a:pt x="3201923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4460747" y="3183631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4460747" y="3182107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4460747" y="3183631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1258823" y="2932171"/>
              <a:ext cx="3202305" cy="0"/>
            </a:xfrm>
            <a:custGeom>
              <a:avLst/>
              <a:gdLst/>
              <a:ahLst/>
              <a:cxnLst/>
              <a:rect l="l" t="t" r="r" b="b"/>
              <a:pathLst>
                <a:path w="3202304">
                  <a:moveTo>
                    <a:pt x="0" y="0"/>
                  </a:moveTo>
                  <a:lnTo>
                    <a:pt x="3201923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4460747" y="2932171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4460747" y="2932171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4460747" y="2932171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1258823" y="2674615"/>
              <a:ext cx="3202305" cy="0"/>
            </a:xfrm>
            <a:custGeom>
              <a:avLst/>
              <a:gdLst/>
              <a:ahLst/>
              <a:cxnLst/>
              <a:rect l="l" t="t" r="r" b="b"/>
              <a:pathLst>
                <a:path w="3202304">
                  <a:moveTo>
                    <a:pt x="0" y="0"/>
                  </a:moveTo>
                  <a:lnTo>
                    <a:pt x="3201923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4460747" y="267461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4460747" y="2674615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4460747" y="267461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1258823" y="2423155"/>
              <a:ext cx="3202305" cy="0"/>
            </a:xfrm>
            <a:custGeom>
              <a:avLst/>
              <a:gdLst/>
              <a:ahLst/>
              <a:cxnLst/>
              <a:rect l="l" t="t" r="r" b="b"/>
              <a:pathLst>
                <a:path w="3202304">
                  <a:moveTo>
                    <a:pt x="0" y="0"/>
                  </a:moveTo>
                  <a:lnTo>
                    <a:pt x="3201923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4460747" y="24246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4460747" y="2423155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4460747" y="24246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1258823" y="2194555"/>
              <a:ext cx="3202305" cy="0"/>
            </a:xfrm>
            <a:custGeom>
              <a:avLst/>
              <a:gdLst/>
              <a:ahLst/>
              <a:cxnLst/>
              <a:rect l="l" t="t" r="r" b="b"/>
              <a:pathLst>
                <a:path w="3202304">
                  <a:moveTo>
                    <a:pt x="0" y="0"/>
                  </a:moveTo>
                  <a:lnTo>
                    <a:pt x="320192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4460747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1258823" y="4707250"/>
              <a:ext cx="3202305" cy="1270"/>
            </a:xfrm>
            <a:custGeom>
              <a:avLst/>
              <a:gdLst/>
              <a:ahLst/>
              <a:cxnLst/>
              <a:rect l="l" t="t" r="r" b="b"/>
              <a:pathLst>
                <a:path w="3202304" h="1270">
                  <a:moveTo>
                    <a:pt x="0" y="0"/>
                  </a:moveTo>
                  <a:lnTo>
                    <a:pt x="3201923" y="0"/>
                  </a:lnTo>
                </a:path>
                <a:path w="3202304" h="1270">
                  <a:moveTo>
                    <a:pt x="0" y="761"/>
                  </a:moveTo>
                  <a:lnTo>
                    <a:pt x="3201923" y="76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4460747" y="470915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4460747" y="2194555"/>
              <a:ext cx="0" cy="2513330"/>
            </a:xfrm>
            <a:custGeom>
              <a:avLst/>
              <a:gdLst/>
              <a:ahLst/>
              <a:cxnLst/>
              <a:rect l="l" t="t" r="r" b="b"/>
              <a:pathLst>
                <a:path h="2513329">
                  <a:moveTo>
                    <a:pt x="0" y="251307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4460747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1258823" y="2194555"/>
              <a:ext cx="0" cy="2513330"/>
            </a:xfrm>
            <a:custGeom>
              <a:avLst/>
              <a:gdLst/>
              <a:ahLst/>
              <a:cxnLst/>
              <a:rect l="l" t="t" r="r" b="b"/>
              <a:pathLst>
                <a:path h="2513329">
                  <a:moveTo>
                    <a:pt x="0" y="251307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1258823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1258823" y="4707250"/>
              <a:ext cx="3202305" cy="1270"/>
            </a:xfrm>
            <a:custGeom>
              <a:avLst/>
              <a:gdLst/>
              <a:ahLst/>
              <a:cxnLst/>
              <a:rect l="l" t="t" r="r" b="b"/>
              <a:pathLst>
                <a:path w="3202304" h="1270">
                  <a:moveTo>
                    <a:pt x="0" y="0"/>
                  </a:moveTo>
                  <a:lnTo>
                    <a:pt x="3201923" y="0"/>
                  </a:lnTo>
                </a:path>
                <a:path w="3202304" h="1270">
                  <a:moveTo>
                    <a:pt x="0" y="761"/>
                  </a:moveTo>
                  <a:lnTo>
                    <a:pt x="3201923" y="76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4460747" y="470915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1258823" y="2194555"/>
              <a:ext cx="0" cy="2513330"/>
            </a:xfrm>
            <a:custGeom>
              <a:avLst/>
              <a:gdLst/>
              <a:ahLst/>
              <a:cxnLst/>
              <a:rect l="l" t="t" r="r" b="b"/>
              <a:pathLst>
                <a:path h="2513329">
                  <a:moveTo>
                    <a:pt x="0" y="251307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1258823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1258823" y="4678675"/>
              <a:ext cx="0" cy="29209"/>
            </a:xfrm>
            <a:custGeom>
              <a:avLst/>
              <a:gdLst/>
              <a:ahLst/>
              <a:cxnLst/>
              <a:rect l="l" t="t" r="r" b="b"/>
              <a:pathLst>
                <a:path h="29210">
                  <a:moveTo>
                    <a:pt x="0" y="2895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1258823" y="467867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1258823" y="2194555"/>
              <a:ext cx="0" cy="30480"/>
            </a:xfrm>
            <a:custGeom>
              <a:avLst/>
              <a:gdLst/>
              <a:ahLst/>
              <a:cxnLst/>
              <a:rect l="l" t="t" r="r" b="b"/>
              <a:pathLst>
                <a:path h="30480">
                  <a:moveTo>
                    <a:pt x="0" y="0"/>
                  </a:moveTo>
                  <a:lnTo>
                    <a:pt x="0" y="3047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1258823" y="222503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1613915" y="4678675"/>
              <a:ext cx="0" cy="29209"/>
            </a:xfrm>
            <a:custGeom>
              <a:avLst/>
              <a:gdLst/>
              <a:ahLst/>
              <a:cxnLst/>
              <a:rect l="l" t="t" r="r" b="b"/>
              <a:pathLst>
                <a:path h="29210">
                  <a:moveTo>
                    <a:pt x="0" y="2895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1613915" y="467867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1613915" y="2194555"/>
              <a:ext cx="0" cy="30480"/>
            </a:xfrm>
            <a:custGeom>
              <a:avLst/>
              <a:gdLst/>
              <a:ahLst/>
              <a:cxnLst/>
              <a:rect l="l" t="t" r="r" b="b"/>
              <a:pathLst>
                <a:path h="30480">
                  <a:moveTo>
                    <a:pt x="0" y="0"/>
                  </a:moveTo>
                  <a:lnTo>
                    <a:pt x="0" y="3047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1613915" y="222503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1967483" y="2194555"/>
              <a:ext cx="0" cy="30480"/>
            </a:xfrm>
            <a:custGeom>
              <a:avLst/>
              <a:gdLst/>
              <a:ahLst/>
              <a:cxnLst/>
              <a:rect l="l" t="t" r="r" b="b"/>
              <a:pathLst>
                <a:path h="30480">
                  <a:moveTo>
                    <a:pt x="0" y="0"/>
                  </a:moveTo>
                  <a:lnTo>
                    <a:pt x="0" y="3047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1969007" y="222503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2322575" y="2194555"/>
              <a:ext cx="0" cy="30480"/>
            </a:xfrm>
            <a:custGeom>
              <a:avLst/>
              <a:gdLst/>
              <a:ahLst/>
              <a:cxnLst/>
              <a:rect l="l" t="t" r="r" b="b"/>
              <a:pathLst>
                <a:path h="30480">
                  <a:moveTo>
                    <a:pt x="0" y="0"/>
                  </a:moveTo>
                  <a:lnTo>
                    <a:pt x="0" y="3047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2324100" y="222503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5" name="object 165"/>
          <p:cNvSpPr txBox="1"/>
          <p:nvPr/>
        </p:nvSpPr>
        <p:spPr>
          <a:xfrm>
            <a:off x="1224787" y="4717386"/>
            <a:ext cx="73660" cy="1289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50" spc="10" dirty="0">
                <a:latin typeface="Arial MT"/>
                <a:cs typeface="Arial MT"/>
              </a:rPr>
              <a:t>0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166" name="object 166"/>
          <p:cNvSpPr txBox="1"/>
          <p:nvPr/>
        </p:nvSpPr>
        <p:spPr>
          <a:xfrm>
            <a:off x="2259583" y="4717386"/>
            <a:ext cx="125095" cy="1289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50" spc="40" dirty="0">
                <a:latin typeface="Arial MT"/>
                <a:cs typeface="Arial MT"/>
              </a:rPr>
              <a:t>6</a:t>
            </a:r>
            <a:r>
              <a:rPr sz="650" spc="10" dirty="0">
                <a:latin typeface="Arial MT"/>
                <a:cs typeface="Arial MT"/>
              </a:rPr>
              <a:t>0</a:t>
            </a:r>
            <a:endParaRPr sz="650">
              <a:latin typeface="Arial MT"/>
              <a:cs typeface="Arial MT"/>
            </a:endParaRPr>
          </a:p>
        </p:txBody>
      </p:sp>
      <p:grpSp>
        <p:nvGrpSpPr>
          <p:cNvPr id="167" name="object 167"/>
          <p:cNvGrpSpPr/>
          <p:nvPr/>
        </p:nvGrpSpPr>
        <p:grpSpPr>
          <a:xfrm>
            <a:off x="1258061" y="2193793"/>
            <a:ext cx="3204210" cy="2517140"/>
            <a:chOff x="1258061" y="2193793"/>
            <a:chExt cx="3204210" cy="2517140"/>
          </a:xfrm>
        </p:grpSpPr>
        <p:sp>
          <p:nvSpPr>
            <p:cNvPr id="168" name="object 168"/>
            <p:cNvSpPr/>
            <p:nvPr/>
          </p:nvSpPr>
          <p:spPr>
            <a:xfrm>
              <a:off x="2677667" y="2194555"/>
              <a:ext cx="0" cy="30480"/>
            </a:xfrm>
            <a:custGeom>
              <a:avLst/>
              <a:gdLst/>
              <a:ahLst/>
              <a:cxnLst/>
              <a:rect l="l" t="t" r="r" b="b"/>
              <a:pathLst>
                <a:path h="30480">
                  <a:moveTo>
                    <a:pt x="0" y="0"/>
                  </a:moveTo>
                  <a:lnTo>
                    <a:pt x="0" y="3047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2679191" y="222503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3040379" y="4678674"/>
              <a:ext cx="0" cy="29209"/>
            </a:xfrm>
            <a:custGeom>
              <a:avLst/>
              <a:gdLst/>
              <a:ahLst/>
              <a:cxnLst/>
              <a:rect l="l" t="t" r="r" b="b"/>
              <a:pathLst>
                <a:path h="29210">
                  <a:moveTo>
                    <a:pt x="0" y="2895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3040379" y="4678674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3040379" y="2194555"/>
              <a:ext cx="0" cy="30480"/>
            </a:xfrm>
            <a:custGeom>
              <a:avLst/>
              <a:gdLst/>
              <a:ahLst/>
              <a:cxnLst/>
              <a:rect l="l" t="t" r="r" b="b"/>
              <a:pathLst>
                <a:path h="30480">
                  <a:moveTo>
                    <a:pt x="0" y="0"/>
                  </a:moveTo>
                  <a:lnTo>
                    <a:pt x="0" y="3047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3040379" y="222503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3395472" y="4678674"/>
              <a:ext cx="0" cy="29209"/>
            </a:xfrm>
            <a:custGeom>
              <a:avLst/>
              <a:gdLst/>
              <a:ahLst/>
              <a:cxnLst/>
              <a:rect l="l" t="t" r="r" b="b"/>
              <a:pathLst>
                <a:path h="29210">
                  <a:moveTo>
                    <a:pt x="0" y="2895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3395472" y="4678674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3395472" y="2194555"/>
              <a:ext cx="0" cy="30480"/>
            </a:xfrm>
            <a:custGeom>
              <a:avLst/>
              <a:gdLst/>
              <a:ahLst/>
              <a:cxnLst/>
              <a:rect l="l" t="t" r="r" b="b"/>
              <a:pathLst>
                <a:path h="30480">
                  <a:moveTo>
                    <a:pt x="0" y="0"/>
                  </a:moveTo>
                  <a:lnTo>
                    <a:pt x="0" y="3047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3395472" y="222503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3750563" y="4678674"/>
              <a:ext cx="0" cy="29209"/>
            </a:xfrm>
            <a:custGeom>
              <a:avLst/>
              <a:gdLst/>
              <a:ahLst/>
              <a:cxnLst/>
              <a:rect l="l" t="t" r="r" b="b"/>
              <a:pathLst>
                <a:path h="29210">
                  <a:moveTo>
                    <a:pt x="0" y="2895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3750563" y="4678674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3750563" y="2194555"/>
              <a:ext cx="0" cy="30480"/>
            </a:xfrm>
            <a:custGeom>
              <a:avLst/>
              <a:gdLst/>
              <a:ahLst/>
              <a:cxnLst/>
              <a:rect l="l" t="t" r="r" b="b"/>
              <a:pathLst>
                <a:path h="30480">
                  <a:moveTo>
                    <a:pt x="0" y="0"/>
                  </a:moveTo>
                  <a:lnTo>
                    <a:pt x="0" y="3047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3750563" y="222503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4105655" y="4678674"/>
              <a:ext cx="0" cy="29209"/>
            </a:xfrm>
            <a:custGeom>
              <a:avLst/>
              <a:gdLst/>
              <a:ahLst/>
              <a:cxnLst/>
              <a:rect l="l" t="t" r="r" b="b"/>
              <a:pathLst>
                <a:path h="29210">
                  <a:moveTo>
                    <a:pt x="0" y="2895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4105655" y="4678674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4105655" y="2194555"/>
              <a:ext cx="0" cy="30480"/>
            </a:xfrm>
            <a:custGeom>
              <a:avLst/>
              <a:gdLst/>
              <a:ahLst/>
              <a:cxnLst/>
              <a:rect l="l" t="t" r="r" b="b"/>
              <a:pathLst>
                <a:path h="30480">
                  <a:moveTo>
                    <a:pt x="0" y="0"/>
                  </a:moveTo>
                  <a:lnTo>
                    <a:pt x="0" y="3047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4105655" y="222503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4460747" y="4678674"/>
              <a:ext cx="0" cy="29209"/>
            </a:xfrm>
            <a:custGeom>
              <a:avLst/>
              <a:gdLst/>
              <a:ahLst/>
              <a:cxnLst/>
              <a:rect l="l" t="t" r="r" b="b"/>
              <a:pathLst>
                <a:path h="29210">
                  <a:moveTo>
                    <a:pt x="0" y="2895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4460747" y="4678674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4460747" y="2194555"/>
              <a:ext cx="0" cy="30480"/>
            </a:xfrm>
            <a:custGeom>
              <a:avLst/>
              <a:gdLst/>
              <a:ahLst/>
              <a:cxnLst/>
              <a:rect l="l" t="t" r="r" b="b"/>
              <a:pathLst>
                <a:path h="30480">
                  <a:moveTo>
                    <a:pt x="0" y="0"/>
                  </a:moveTo>
                  <a:lnTo>
                    <a:pt x="0" y="3047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4460747" y="222503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1258823" y="4707631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09">
                  <a:moveTo>
                    <a:pt x="0" y="0"/>
                  </a:moveTo>
                  <a:lnTo>
                    <a:pt x="2895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1289303" y="470915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4430267" y="4707631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30479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4431791" y="470915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1258823" y="4457694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09">
                  <a:moveTo>
                    <a:pt x="0" y="0"/>
                  </a:moveTo>
                  <a:lnTo>
                    <a:pt x="2895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1289303" y="4457694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4430267" y="4457694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30479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4431791" y="4457694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1258823" y="4200138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09">
                  <a:moveTo>
                    <a:pt x="0" y="0"/>
                  </a:moveTo>
                  <a:lnTo>
                    <a:pt x="2895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1289303" y="420013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4430267" y="4200138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30479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4431791" y="420013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1258823" y="3948678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09">
                  <a:moveTo>
                    <a:pt x="0" y="0"/>
                  </a:moveTo>
                  <a:lnTo>
                    <a:pt x="2895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1289303" y="3950203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4430267" y="3948678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30479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4431791" y="3950203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1258823" y="3691122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09">
                  <a:moveTo>
                    <a:pt x="0" y="0"/>
                  </a:moveTo>
                  <a:lnTo>
                    <a:pt x="2895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1289303" y="369112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4430267" y="3691122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30479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4431791" y="369112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1258823" y="3441187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09">
                  <a:moveTo>
                    <a:pt x="0" y="0"/>
                  </a:moveTo>
                  <a:lnTo>
                    <a:pt x="2895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1289303" y="3441187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4430267" y="3441187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30479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4431791" y="3441187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1258823" y="3182107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09">
                  <a:moveTo>
                    <a:pt x="0" y="0"/>
                  </a:moveTo>
                  <a:lnTo>
                    <a:pt x="2895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1289303" y="3183630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4430267" y="3182107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30479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4431791" y="3183630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1258823" y="2932171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09">
                  <a:moveTo>
                    <a:pt x="0" y="0"/>
                  </a:moveTo>
                  <a:lnTo>
                    <a:pt x="2895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1289303" y="2932171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4430267" y="2932171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30479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4431791" y="2932171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1258823" y="2674615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09">
                  <a:moveTo>
                    <a:pt x="0" y="0"/>
                  </a:moveTo>
                  <a:lnTo>
                    <a:pt x="2895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1289303" y="267461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4430267" y="2674615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30479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4431791" y="267461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1258823" y="2423155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09">
                  <a:moveTo>
                    <a:pt x="0" y="0"/>
                  </a:moveTo>
                  <a:lnTo>
                    <a:pt x="2895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1289303" y="24246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4430267" y="2423155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30479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4431791" y="24246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1258823" y="2194555"/>
              <a:ext cx="3202305" cy="0"/>
            </a:xfrm>
            <a:custGeom>
              <a:avLst/>
              <a:gdLst/>
              <a:ahLst/>
              <a:cxnLst/>
              <a:rect l="l" t="t" r="r" b="b"/>
              <a:pathLst>
                <a:path w="3202304">
                  <a:moveTo>
                    <a:pt x="0" y="0"/>
                  </a:moveTo>
                  <a:lnTo>
                    <a:pt x="320192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4460747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1258823" y="4707249"/>
              <a:ext cx="3202305" cy="1270"/>
            </a:xfrm>
            <a:custGeom>
              <a:avLst/>
              <a:gdLst/>
              <a:ahLst/>
              <a:cxnLst/>
              <a:rect l="l" t="t" r="r" b="b"/>
              <a:pathLst>
                <a:path w="3202304" h="1270">
                  <a:moveTo>
                    <a:pt x="0" y="0"/>
                  </a:moveTo>
                  <a:lnTo>
                    <a:pt x="3201923" y="0"/>
                  </a:lnTo>
                </a:path>
                <a:path w="3202304" h="1270">
                  <a:moveTo>
                    <a:pt x="0" y="761"/>
                  </a:moveTo>
                  <a:lnTo>
                    <a:pt x="3201923" y="76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4460747" y="470915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4460747" y="2194555"/>
              <a:ext cx="0" cy="2513330"/>
            </a:xfrm>
            <a:custGeom>
              <a:avLst/>
              <a:gdLst/>
              <a:ahLst/>
              <a:cxnLst/>
              <a:rect l="l" t="t" r="r" b="b"/>
              <a:pathLst>
                <a:path h="2513329">
                  <a:moveTo>
                    <a:pt x="0" y="251307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4460747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1258823" y="2194555"/>
              <a:ext cx="0" cy="2513330"/>
            </a:xfrm>
            <a:custGeom>
              <a:avLst/>
              <a:gdLst/>
              <a:ahLst/>
              <a:cxnLst/>
              <a:rect l="l" t="t" r="r" b="b"/>
              <a:pathLst>
                <a:path h="2513329">
                  <a:moveTo>
                    <a:pt x="0" y="251307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1258823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8" name="object 23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58061" y="2422393"/>
              <a:ext cx="3203447" cy="2285999"/>
            </a:xfrm>
            <a:prstGeom prst="rect">
              <a:avLst/>
            </a:prstGeom>
          </p:spPr>
        </p:pic>
        <p:sp>
          <p:nvSpPr>
            <p:cNvPr id="239" name="object 239"/>
            <p:cNvSpPr/>
            <p:nvPr/>
          </p:nvSpPr>
          <p:spPr>
            <a:xfrm>
              <a:off x="1258823" y="4707631"/>
              <a:ext cx="3202305" cy="0"/>
            </a:xfrm>
            <a:custGeom>
              <a:avLst/>
              <a:gdLst/>
              <a:ahLst/>
              <a:cxnLst/>
              <a:rect l="l" t="t" r="r" b="b"/>
              <a:pathLst>
                <a:path w="3202304">
                  <a:moveTo>
                    <a:pt x="0" y="0"/>
                  </a:moveTo>
                  <a:lnTo>
                    <a:pt x="3201923" y="0"/>
                  </a:lnTo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1258823" y="2423155"/>
              <a:ext cx="3202305" cy="2284730"/>
            </a:xfrm>
            <a:custGeom>
              <a:avLst/>
              <a:gdLst/>
              <a:ahLst/>
              <a:cxnLst/>
              <a:rect l="l" t="t" r="r" b="b"/>
              <a:pathLst>
                <a:path w="3202304" h="2284729">
                  <a:moveTo>
                    <a:pt x="0" y="2284475"/>
                  </a:moveTo>
                  <a:lnTo>
                    <a:pt x="7619" y="2263139"/>
                  </a:lnTo>
                  <a:lnTo>
                    <a:pt x="21335" y="2240279"/>
                  </a:lnTo>
                  <a:lnTo>
                    <a:pt x="28955" y="2218943"/>
                  </a:lnTo>
                  <a:lnTo>
                    <a:pt x="44195" y="2196083"/>
                  </a:lnTo>
                  <a:lnTo>
                    <a:pt x="51815" y="2174747"/>
                  </a:lnTo>
                  <a:lnTo>
                    <a:pt x="59435" y="2144267"/>
                  </a:lnTo>
                  <a:lnTo>
                    <a:pt x="73151" y="2122931"/>
                  </a:lnTo>
                  <a:lnTo>
                    <a:pt x="80771" y="2100071"/>
                  </a:lnTo>
                  <a:lnTo>
                    <a:pt x="88391" y="2078735"/>
                  </a:lnTo>
                  <a:lnTo>
                    <a:pt x="103631" y="2055875"/>
                  </a:lnTo>
                  <a:lnTo>
                    <a:pt x="109727" y="2034539"/>
                  </a:lnTo>
                  <a:lnTo>
                    <a:pt x="124967" y="2011679"/>
                  </a:lnTo>
                  <a:lnTo>
                    <a:pt x="132587" y="1990343"/>
                  </a:lnTo>
                  <a:lnTo>
                    <a:pt x="140207" y="1967483"/>
                  </a:lnTo>
                  <a:lnTo>
                    <a:pt x="155447" y="1946147"/>
                  </a:lnTo>
                  <a:lnTo>
                    <a:pt x="161543" y="1923287"/>
                  </a:lnTo>
                  <a:lnTo>
                    <a:pt x="169163" y="1901951"/>
                  </a:lnTo>
                  <a:lnTo>
                    <a:pt x="184403" y="1879091"/>
                  </a:lnTo>
                  <a:lnTo>
                    <a:pt x="192023" y="1850135"/>
                  </a:lnTo>
                  <a:lnTo>
                    <a:pt x="207263" y="1827275"/>
                  </a:lnTo>
                  <a:lnTo>
                    <a:pt x="213359" y="1805939"/>
                  </a:lnTo>
                  <a:lnTo>
                    <a:pt x="220979" y="1783079"/>
                  </a:lnTo>
                  <a:lnTo>
                    <a:pt x="236219" y="1761743"/>
                  </a:lnTo>
                  <a:lnTo>
                    <a:pt x="243839" y="1738883"/>
                  </a:lnTo>
                  <a:lnTo>
                    <a:pt x="251459" y="1717547"/>
                  </a:lnTo>
                  <a:lnTo>
                    <a:pt x="265175" y="1694687"/>
                  </a:lnTo>
                  <a:lnTo>
                    <a:pt x="272795" y="1673351"/>
                  </a:lnTo>
                  <a:lnTo>
                    <a:pt x="288035" y="1650491"/>
                  </a:lnTo>
                  <a:lnTo>
                    <a:pt x="295655" y="1629155"/>
                  </a:lnTo>
                  <a:lnTo>
                    <a:pt x="303275" y="1606295"/>
                  </a:lnTo>
                  <a:lnTo>
                    <a:pt x="316991" y="1584959"/>
                  </a:lnTo>
                  <a:lnTo>
                    <a:pt x="324611" y="1562099"/>
                  </a:lnTo>
                  <a:lnTo>
                    <a:pt x="332231" y="1548383"/>
                  </a:lnTo>
                  <a:lnTo>
                    <a:pt x="347471" y="1525523"/>
                  </a:lnTo>
                  <a:lnTo>
                    <a:pt x="355091" y="1504187"/>
                  </a:lnTo>
                  <a:lnTo>
                    <a:pt x="368807" y="1481327"/>
                  </a:lnTo>
                  <a:lnTo>
                    <a:pt x="376427" y="1459991"/>
                  </a:lnTo>
                  <a:lnTo>
                    <a:pt x="384047" y="1437131"/>
                  </a:lnTo>
                  <a:lnTo>
                    <a:pt x="399287" y="1415795"/>
                  </a:lnTo>
                  <a:lnTo>
                    <a:pt x="406907" y="1392935"/>
                  </a:lnTo>
                  <a:lnTo>
                    <a:pt x="420623" y="1371599"/>
                  </a:lnTo>
                  <a:lnTo>
                    <a:pt x="428243" y="1356359"/>
                  </a:lnTo>
                  <a:lnTo>
                    <a:pt x="435863" y="1333499"/>
                  </a:lnTo>
                  <a:lnTo>
                    <a:pt x="451103" y="1312163"/>
                  </a:lnTo>
                  <a:lnTo>
                    <a:pt x="458723" y="1289303"/>
                  </a:lnTo>
                  <a:lnTo>
                    <a:pt x="464819" y="1267967"/>
                  </a:lnTo>
                  <a:lnTo>
                    <a:pt x="480059" y="1252727"/>
                  </a:lnTo>
                  <a:lnTo>
                    <a:pt x="487679" y="1231391"/>
                  </a:lnTo>
                  <a:lnTo>
                    <a:pt x="502919" y="1208531"/>
                  </a:lnTo>
                  <a:lnTo>
                    <a:pt x="509015" y="1187195"/>
                  </a:lnTo>
                  <a:lnTo>
                    <a:pt x="516635" y="1171955"/>
                  </a:lnTo>
                  <a:lnTo>
                    <a:pt x="531875" y="1150619"/>
                  </a:lnTo>
                  <a:lnTo>
                    <a:pt x="539495" y="1127759"/>
                  </a:lnTo>
                  <a:lnTo>
                    <a:pt x="547115" y="1112519"/>
                  </a:lnTo>
                  <a:lnTo>
                    <a:pt x="560831" y="1091183"/>
                  </a:lnTo>
                  <a:lnTo>
                    <a:pt x="568451" y="1068323"/>
                  </a:lnTo>
                  <a:lnTo>
                    <a:pt x="583691" y="1054607"/>
                  </a:lnTo>
                  <a:lnTo>
                    <a:pt x="591311" y="1031747"/>
                  </a:lnTo>
                  <a:lnTo>
                    <a:pt x="598931" y="1018031"/>
                  </a:lnTo>
                  <a:lnTo>
                    <a:pt x="612647" y="995171"/>
                  </a:lnTo>
                  <a:lnTo>
                    <a:pt x="620267" y="972311"/>
                  </a:lnTo>
                  <a:lnTo>
                    <a:pt x="627887" y="958595"/>
                  </a:lnTo>
                  <a:lnTo>
                    <a:pt x="643127" y="935735"/>
                  </a:lnTo>
                  <a:lnTo>
                    <a:pt x="650747" y="922019"/>
                  </a:lnTo>
                  <a:lnTo>
                    <a:pt x="664463" y="899159"/>
                  </a:lnTo>
                  <a:lnTo>
                    <a:pt x="672083" y="883919"/>
                  </a:lnTo>
                  <a:lnTo>
                    <a:pt x="679703" y="862583"/>
                  </a:lnTo>
                  <a:lnTo>
                    <a:pt x="694943" y="847343"/>
                  </a:lnTo>
                  <a:lnTo>
                    <a:pt x="702563" y="833627"/>
                  </a:lnTo>
                  <a:lnTo>
                    <a:pt x="708659" y="810767"/>
                  </a:lnTo>
                  <a:lnTo>
                    <a:pt x="723899" y="795527"/>
                  </a:lnTo>
                  <a:lnTo>
                    <a:pt x="731519" y="781811"/>
                  </a:lnTo>
                  <a:lnTo>
                    <a:pt x="746759" y="758951"/>
                  </a:lnTo>
                  <a:lnTo>
                    <a:pt x="754379" y="745235"/>
                  </a:lnTo>
                  <a:lnTo>
                    <a:pt x="760475" y="729995"/>
                  </a:lnTo>
                  <a:lnTo>
                    <a:pt x="775715" y="707135"/>
                  </a:lnTo>
                  <a:lnTo>
                    <a:pt x="783335" y="693419"/>
                  </a:lnTo>
                  <a:lnTo>
                    <a:pt x="798575" y="678179"/>
                  </a:lnTo>
                  <a:lnTo>
                    <a:pt x="806195" y="662939"/>
                  </a:lnTo>
                  <a:lnTo>
                    <a:pt x="812291" y="649223"/>
                  </a:lnTo>
                  <a:lnTo>
                    <a:pt x="827531" y="626363"/>
                  </a:lnTo>
                  <a:lnTo>
                    <a:pt x="835151" y="612647"/>
                  </a:lnTo>
                  <a:lnTo>
                    <a:pt x="842771" y="597407"/>
                  </a:lnTo>
                  <a:lnTo>
                    <a:pt x="858011" y="582167"/>
                  </a:lnTo>
                  <a:lnTo>
                    <a:pt x="864107" y="568451"/>
                  </a:lnTo>
                  <a:lnTo>
                    <a:pt x="879347" y="553211"/>
                  </a:lnTo>
                  <a:lnTo>
                    <a:pt x="886967" y="537971"/>
                  </a:lnTo>
                  <a:lnTo>
                    <a:pt x="894587" y="524255"/>
                  </a:lnTo>
                  <a:lnTo>
                    <a:pt x="908303" y="509015"/>
                  </a:lnTo>
                  <a:lnTo>
                    <a:pt x="915923" y="493775"/>
                  </a:lnTo>
                  <a:lnTo>
                    <a:pt x="923543" y="480059"/>
                  </a:lnTo>
                  <a:lnTo>
                    <a:pt x="938783" y="464819"/>
                  </a:lnTo>
                  <a:lnTo>
                    <a:pt x="946403" y="449579"/>
                  </a:lnTo>
                  <a:lnTo>
                    <a:pt x="960119" y="441959"/>
                  </a:lnTo>
                  <a:lnTo>
                    <a:pt x="967739" y="428243"/>
                  </a:lnTo>
                  <a:lnTo>
                    <a:pt x="975359" y="413003"/>
                  </a:lnTo>
                  <a:lnTo>
                    <a:pt x="990599" y="397763"/>
                  </a:lnTo>
                  <a:lnTo>
                    <a:pt x="998219" y="390143"/>
                  </a:lnTo>
                  <a:lnTo>
                    <a:pt x="1005839" y="376427"/>
                  </a:lnTo>
                  <a:lnTo>
                    <a:pt x="1019555" y="361187"/>
                  </a:lnTo>
                  <a:lnTo>
                    <a:pt x="1027175" y="345947"/>
                  </a:lnTo>
                  <a:lnTo>
                    <a:pt x="1042415" y="339851"/>
                  </a:lnTo>
                  <a:lnTo>
                    <a:pt x="1050035" y="324611"/>
                  </a:lnTo>
                  <a:lnTo>
                    <a:pt x="1057655" y="316991"/>
                  </a:lnTo>
                  <a:lnTo>
                    <a:pt x="1071371" y="301751"/>
                  </a:lnTo>
                  <a:lnTo>
                    <a:pt x="1078991" y="295655"/>
                  </a:lnTo>
                  <a:lnTo>
                    <a:pt x="1086611" y="280415"/>
                  </a:lnTo>
                  <a:lnTo>
                    <a:pt x="1101851" y="272795"/>
                  </a:lnTo>
                  <a:lnTo>
                    <a:pt x="1107947" y="257555"/>
                  </a:lnTo>
                  <a:lnTo>
                    <a:pt x="1123187" y="251459"/>
                  </a:lnTo>
                  <a:lnTo>
                    <a:pt x="1130807" y="236219"/>
                  </a:lnTo>
                  <a:lnTo>
                    <a:pt x="1138427" y="228599"/>
                  </a:lnTo>
                  <a:lnTo>
                    <a:pt x="1153667" y="220979"/>
                  </a:lnTo>
                  <a:lnTo>
                    <a:pt x="1159763" y="207263"/>
                  </a:lnTo>
                  <a:lnTo>
                    <a:pt x="1175003" y="199643"/>
                  </a:lnTo>
                  <a:lnTo>
                    <a:pt x="1219199" y="155447"/>
                  </a:lnTo>
                  <a:lnTo>
                    <a:pt x="1234439" y="147827"/>
                  </a:lnTo>
                  <a:lnTo>
                    <a:pt x="1242059" y="140207"/>
                  </a:lnTo>
                  <a:lnTo>
                    <a:pt x="1257299" y="132587"/>
                  </a:lnTo>
                  <a:lnTo>
                    <a:pt x="1263395" y="124967"/>
                  </a:lnTo>
                  <a:lnTo>
                    <a:pt x="1271015" y="118871"/>
                  </a:lnTo>
                  <a:lnTo>
                    <a:pt x="1286255" y="111251"/>
                  </a:lnTo>
                  <a:lnTo>
                    <a:pt x="1293875" y="103631"/>
                  </a:lnTo>
                  <a:lnTo>
                    <a:pt x="1301495" y="96011"/>
                  </a:lnTo>
                  <a:lnTo>
                    <a:pt x="1315211" y="88391"/>
                  </a:lnTo>
                  <a:lnTo>
                    <a:pt x="1322831" y="80771"/>
                  </a:lnTo>
                  <a:lnTo>
                    <a:pt x="1338071" y="74675"/>
                  </a:lnTo>
                  <a:lnTo>
                    <a:pt x="1345691" y="74675"/>
                  </a:lnTo>
                  <a:lnTo>
                    <a:pt x="1353311" y="67055"/>
                  </a:lnTo>
                  <a:lnTo>
                    <a:pt x="1367027" y="59435"/>
                  </a:lnTo>
                  <a:lnTo>
                    <a:pt x="1374647" y="59435"/>
                  </a:lnTo>
                  <a:lnTo>
                    <a:pt x="1382267" y="51815"/>
                  </a:lnTo>
                  <a:lnTo>
                    <a:pt x="1397507" y="44195"/>
                  </a:lnTo>
                  <a:lnTo>
                    <a:pt x="1405127" y="44195"/>
                  </a:lnTo>
                  <a:lnTo>
                    <a:pt x="1418843" y="36575"/>
                  </a:lnTo>
                  <a:lnTo>
                    <a:pt x="1426463" y="36575"/>
                  </a:lnTo>
                  <a:lnTo>
                    <a:pt x="1434083" y="30479"/>
                  </a:lnTo>
                  <a:lnTo>
                    <a:pt x="1449323" y="30479"/>
                  </a:lnTo>
                  <a:lnTo>
                    <a:pt x="1456943" y="22859"/>
                  </a:lnTo>
                  <a:lnTo>
                    <a:pt x="1463039" y="22859"/>
                  </a:lnTo>
                  <a:lnTo>
                    <a:pt x="1478279" y="15239"/>
                  </a:lnTo>
                  <a:lnTo>
                    <a:pt x="1501139" y="15239"/>
                  </a:lnTo>
                  <a:lnTo>
                    <a:pt x="1507235" y="7619"/>
                  </a:lnTo>
                  <a:lnTo>
                    <a:pt x="1537715" y="7619"/>
                  </a:lnTo>
                  <a:lnTo>
                    <a:pt x="1545335" y="0"/>
                  </a:lnTo>
                  <a:lnTo>
                    <a:pt x="1648967" y="0"/>
                  </a:lnTo>
                  <a:lnTo>
                    <a:pt x="1662683" y="7619"/>
                  </a:lnTo>
                  <a:lnTo>
                    <a:pt x="1693163" y="7619"/>
                  </a:lnTo>
                  <a:lnTo>
                    <a:pt x="1700783" y="15239"/>
                  </a:lnTo>
                  <a:lnTo>
                    <a:pt x="1722119" y="15239"/>
                  </a:lnTo>
                  <a:lnTo>
                    <a:pt x="1729739" y="22859"/>
                  </a:lnTo>
                  <a:lnTo>
                    <a:pt x="1752599" y="22859"/>
                  </a:lnTo>
                  <a:lnTo>
                    <a:pt x="1758695" y="30479"/>
                  </a:lnTo>
                  <a:lnTo>
                    <a:pt x="1773935" y="30479"/>
                  </a:lnTo>
                  <a:lnTo>
                    <a:pt x="1781555" y="36575"/>
                  </a:lnTo>
                  <a:lnTo>
                    <a:pt x="1796795" y="44195"/>
                  </a:lnTo>
                  <a:lnTo>
                    <a:pt x="1804415" y="44195"/>
                  </a:lnTo>
                  <a:lnTo>
                    <a:pt x="1810511" y="51815"/>
                  </a:lnTo>
                  <a:lnTo>
                    <a:pt x="1825751" y="51815"/>
                  </a:lnTo>
                  <a:lnTo>
                    <a:pt x="1833371" y="59435"/>
                  </a:lnTo>
                  <a:lnTo>
                    <a:pt x="1840991" y="67055"/>
                  </a:lnTo>
                  <a:lnTo>
                    <a:pt x="1856231" y="74675"/>
                  </a:lnTo>
                  <a:lnTo>
                    <a:pt x="1862327" y="74675"/>
                  </a:lnTo>
                  <a:lnTo>
                    <a:pt x="1877567" y="80771"/>
                  </a:lnTo>
                  <a:lnTo>
                    <a:pt x="1885187" y="88391"/>
                  </a:lnTo>
                  <a:lnTo>
                    <a:pt x="1892807" y="96011"/>
                  </a:lnTo>
                  <a:lnTo>
                    <a:pt x="1906523" y="103631"/>
                  </a:lnTo>
                  <a:lnTo>
                    <a:pt x="1914143" y="111251"/>
                  </a:lnTo>
                  <a:lnTo>
                    <a:pt x="1921763" y="118871"/>
                  </a:lnTo>
                  <a:lnTo>
                    <a:pt x="1937003" y="124967"/>
                  </a:lnTo>
                  <a:lnTo>
                    <a:pt x="1944623" y="132587"/>
                  </a:lnTo>
                  <a:lnTo>
                    <a:pt x="1958339" y="140207"/>
                  </a:lnTo>
                  <a:lnTo>
                    <a:pt x="1965959" y="147827"/>
                  </a:lnTo>
                  <a:lnTo>
                    <a:pt x="1973579" y="155447"/>
                  </a:lnTo>
                  <a:lnTo>
                    <a:pt x="1988819" y="163067"/>
                  </a:lnTo>
                  <a:lnTo>
                    <a:pt x="1996439" y="169163"/>
                  </a:lnTo>
                  <a:lnTo>
                    <a:pt x="2010155" y="176783"/>
                  </a:lnTo>
                  <a:lnTo>
                    <a:pt x="2017775" y="192023"/>
                  </a:lnTo>
                  <a:lnTo>
                    <a:pt x="2025395" y="199643"/>
                  </a:lnTo>
                  <a:lnTo>
                    <a:pt x="2040635" y="207263"/>
                  </a:lnTo>
                  <a:lnTo>
                    <a:pt x="2048255" y="213359"/>
                  </a:lnTo>
                  <a:lnTo>
                    <a:pt x="2055875" y="228599"/>
                  </a:lnTo>
                  <a:lnTo>
                    <a:pt x="2069591" y="236219"/>
                  </a:lnTo>
                  <a:lnTo>
                    <a:pt x="2077211" y="251459"/>
                  </a:lnTo>
                  <a:lnTo>
                    <a:pt x="2092451" y="257555"/>
                  </a:lnTo>
                  <a:lnTo>
                    <a:pt x="2100071" y="265175"/>
                  </a:lnTo>
                  <a:lnTo>
                    <a:pt x="2106167" y="280415"/>
                  </a:lnTo>
                  <a:lnTo>
                    <a:pt x="2121407" y="288035"/>
                  </a:lnTo>
                  <a:lnTo>
                    <a:pt x="2129027" y="301751"/>
                  </a:lnTo>
                  <a:lnTo>
                    <a:pt x="2136647" y="309371"/>
                  </a:lnTo>
                  <a:lnTo>
                    <a:pt x="2151887" y="324611"/>
                  </a:lnTo>
                  <a:lnTo>
                    <a:pt x="2157983" y="339851"/>
                  </a:lnTo>
                  <a:lnTo>
                    <a:pt x="2173223" y="345947"/>
                  </a:lnTo>
                  <a:lnTo>
                    <a:pt x="2180843" y="361187"/>
                  </a:lnTo>
                  <a:lnTo>
                    <a:pt x="2188463" y="376427"/>
                  </a:lnTo>
                  <a:lnTo>
                    <a:pt x="2203703" y="384047"/>
                  </a:lnTo>
                  <a:lnTo>
                    <a:pt x="2209799" y="397763"/>
                  </a:lnTo>
                  <a:lnTo>
                    <a:pt x="2217419" y="413003"/>
                  </a:lnTo>
                  <a:lnTo>
                    <a:pt x="2232659" y="428243"/>
                  </a:lnTo>
                  <a:lnTo>
                    <a:pt x="2240279" y="434339"/>
                  </a:lnTo>
                  <a:lnTo>
                    <a:pt x="2255519" y="449579"/>
                  </a:lnTo>
                  <a:lnTo>
                    <a:pt x="2261615" y="464819"/>
                  </a:lnTo>
                  <a:lnTo>
                    <a:pt x="2269235" y="480059"/>
                  </a:lnTo>
                  <a:lnTo>
                    <a:pt x="2284475" y="493775"/>
                  </a:lnTo>
                  <a:lnTo>
                    <a:pt x="2292095" y="509015"/>
                  </a:lnTo>
                  <a:lnTo>
                    <a:pt x="2299715" y="524255"/>
                  </a:lnTo>
                  <a:lnTo>
                    <a:pt x="2313431" y="537971"/>
                  </a:lnTo>
                  <a:lnTo>
                    <a:pt x="2321051" y="553211"/>
                  </a:lnTo>
                  <a:lnTo>
                    <a:pt x="2336291" y="568451"/>
                  </a:lnTo>
                  <a:lnTo>
                    <a:pt x="2343911" y="582167"/>
                  </a:lnTo>
                  <a:lnTo>
                    <a:pt x="2351531" y="597407"/>
                  </a:lnTo>
                  <a:lnTo>
                    <a:pt x="2365247" y="612647"/>
                  </a:lnTo>
                  <a:lnTo>
                    <a:pt x="2372867" y="626363"/>
                  </a:lnTo>
                  <a:lnTo>
                    <a:pt x="2388107" y="641603"/>
                  </a:lnTo>
                  <a:lnTo>
                    <a:pt x="2395727" y="656843"/>
                  </a:lnTo>
                  <a:lnTo>
                    <a:pt x="2403347" y="678179"/>
                  </a:lnTo>
                  <a:lnTo>
                    <a:pt x="2417063" y="693419"/>
                  </a:lnTo>
                  <a:lnTo>
                    <a:pt x="2424683" y="707135"/>
                  </a:lnTo>
                  <a:lnTo>
                    <a:pt x="2432303" y="722375"/>
                  </a:lnTo>
                  <a:lnTo>
                    <a:pt x="2447543" y="745235"/>
                  </a:lnTo>
                  <a:lnTo>
                    <a:pt x="2455163" y="758951"/>
                  </a:lnTo>
                  <a:lnTo>
                    <a:pt x="2468879" y="774191"/>
                  </a:lnTo>
                  <a:lnTo>
                    <a:pt x="2476499" y="795527"/>
                  </a:lnTo>
                  <a:lnTo>
                    <a:pt x="2484119" y="810767"/>
                  </a:lnTo>
                  <a:lnTo>
                    <a:pt x="2499359" y="826007"/>
                  </a:lnTo>
                  <a:lnTo>
                    <a:pt x="2505455" y="847343"/>
                  </a:lnTo>
                  <a:lnTo>
                    <a:pt x="2513075" y="862583"/>
                  </a:lnTo>
                  <a:lnTo>
                    <a:pt x="2528315" y="883919"/>
                  </a:lnTo>
                  <a:lnTo>
                    <a:pt x="2535935" y="899159"/>
                  </a:lnTo>
                  <a:lnTo>
                    <a:pt x="2551175" y="914399"/>
                  </a:lnTo>
                  <a:lnTo>
                    <a:pt x="2557271" y="935735"/>
                  </a:lnTo>
                  <a:lnTo>
                    <a:pt x="2564891" y="950975"/>
                  </a:lnTo>
                  <a:lnTo>
                    <a:pt x="2580131" y="972311"/>
                  </a:lnTo>
                  <a:lnTo>
                    <a:pt x="2587751" y="995171"/>
                  </a:lnTo>
                  <a:lnTo>
                    <a:pt x="2595371" y="1010411"/>
                  </a:lnTo>
                  <a:lnTo>
                    <a:pt x="2609087" y="1031747"/>
                  </a:lnTo>
                  <a:lnTo>
                    <a:pt x="2616707" y="1046987"/>
                  </a:lnTo>
                  <a:lnTo>
                    <a:pt x="2631947" y="1068323"/>
                  </a:lnTo>
                  <a:lnTo>
                    <a:pt x="2639567" y="1091183"/>
                  </a:lnTo>
                  <a:lnTo>
                    <a:pt x="2647187" y="1106423"/>
                  </a:lnTo>
                  <a:lnTo>
                    <a:pt x="2660903" y="1127759"/>
                  </a:lnTo>
                  <a:lnTo>
                    <a:pt x="2668523" y="1150619"/>
                  </a:lnTo>
                  <a:lnTo>
                    <a:pt x="2676143" y="1164335"/>
                  </a:lnTo>
                  <a:lnTo>
                    <a:pt x="2691383" y="1187195"/>
                  </a:lnTo>
                  <a:lnTo>
                    <a:pt x="2699003" y="1208531"/>
                  </a:lnTo>
                  <a:lnTo>
                    <a:pt x="2712719" y="1223771"/>
                  </a:lnTo>
                  <a:lnTo>
                    <a:pt x="2720339" y="1245107"/>
                  </a:lnTo>
                  <a:lnTo>
                    <a:pt x="2727959" y="1267967"/>
                  </a:lnTo>
                  <a:lnTo>
                    <a:pt x="2743199" y="1289303"/>
                  </a:lnTo>
                  <a:lnTo>
                    <a:pt x="2750819" y="1312163"/>
                  </a:lnTo>
                  <a:lnTo>
                    <a:pt x="2764535" y="1327403"/>
                  </a:lnTo>
                  <a:lnTo>
                    <a:pt x="2772155" y="1348739"/>
                  </a:lnTo>
                  <a:lnTo>
                    <a:pt x="2779775" y="1371599"/>
                  </a:lnTo>
                  <a:lnTo>
                    <a:pt x="2795015" y="1392935"/>
                  </a:lnTo>
                  <a:lnTo>
                    <a:pt x="2802635" y="1415795"/>
                  </a:lnTo>
                  <a:lnTo>
                    <a:pt x="2808731" y="1437131"/>
                  </a:lnTo>
                  <a:lnTo>
                    <a:pt x="2823971" y="1452371"/>
                  </a:lnTo>
                  <a:lnTo>
                    <a:pt x="2831591" y="1473707"/>
                  </a:lnTo>
                  <a:lnTo>
                    <a:pt x="2846831" y="1496567"/>
                  </a:lnTo>
                  <a:lnTo>
                    <a:pt x="2854451" y="1517903"/>
                  </a:lnTo>
                  <a:lnTo>
                    <a:pt x="2860547" y="1540763"/>
                  </a:lnTo>
                  <a:lnTo>
                    <a:pt x="2875787" y="1562099"/>
                  </a:lnTo>
                  <a:lnTo>
                    <a:pt x="2883407" y="1584959"/>
                  </a:lnTo>
                  <a:lnTo>
                    <a:pt x="2891027" y="1606295"/>
                  </a:lnTo>
                  <a:lnTo>
                    <a:pt x="2904743" y="1629155"/>
                  </a:lnTo>
                  <a:lnTo>
                    <a:pt x="2912363" y="1650491"/>
                  </a:lnTo>
                  <a:lnTo>
                    <a:pt x="2927603" y="1673351"/>
                  </a:lnTo>
                  <a:lnTo>
                    <a:pt x="2935223" y="1694687"/>
                  </a:lnTo>
                  <a:lnTo>
                    <a:pt x="2942843" y="1717547"/>
                  </a:lnTo>
                  <a:lnTo>
                    <a:pt x="2956559" y="1738883"/>
                  </a:lnTo>
                  <a:lnTo>
                    <a:pt x="2964179" y="1761743"/>
                  </a:lnTo>
                  <a:lnTo>
                    <a:pt x="2971799" y="1783079"/>
                  </a:lnTo>
                  <a:lnTo>
                    <a:pt x="2987039" y="1805939"/>
                  </a:lnTo>
                  <a:lnTo>
                    <a:pt x="2994659" y="1827275"/>
                  </a:lnTo>
                  <a:lnTo>
                    <a:pt x="3008375" y="1850135"/>
                  </a:lnTo>
                  <a:lnTo>
                    <a:pt x="3015995" y="1871471"/>
                  </a:lnTo>
                  <a:lnTo>
                    <a:pt x="3023615" y="1894331"/>
                  </a:lnTo>
                  <a:lnTo>
                    <a:pt x="3038855" y="1915667"/>
                  </a:lnTo>
                  <a:lnTo>
                    <a:pt x="3046475" y="1938527"/>
                  </a:lnTo>
                  <a:lnTo>
                    <a:pt x="3052571" y="1959863"/>
                  </a:lnTo>
                  <a:lnTo>
                    <a:pt x="3067811" y="1982723"/>
                  </a:lnTo>
                  <a:lnTo>
                    <a:pt x="3075431" y="2004059"/>
                  </a:lnTo>
                  <a:lnTo>
                    <a:pt x="3090671" y="2026919"/>
                  </a:lnTo>
                  <a:lnTo>
                    <a:pt x="3098291" y="2055875"/>
                  </a:lnTo>
                  <a:lnTo>
                    <a:pt x="3104387" y="2078735"/>
                  </a:lnTo>
                  <a:lnTo>
                    <a:pt x="3119627" y="2100071"/>
                  </a:lnTo>
                  <a:lnTo>
                    <a:pt x="3127247" y="2122931"/>
                  </a:lnTo>
                  <a:lnTo>
                    <a:pt x="3142487" y="2144267"/>
                  </a:lnTo>
                  <a:lnTo>
                    <a:pt x="3150107" y="2167127"/>
                  </a:lnTo>
                  <a:lnTo>
                    <a:pt x="3156203" y="2188463"/>
                  </a:lnTo>
                  <a:lnTo>
                    <a:pt x="3171443" y="2211323"/>
                  </a:lnTo>
                  <a:lnTo>
                    <a:pt x="3179063" y="2232659"/>
                  </a:lnTo>
                  <a:lnTo>
                    <a:pt x="3186683" y="2255519"/>
                  </a:lnTo>
                  <a:lnTo>
                    <a:pt x="3201923" y="2284475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1258823" y="3691122"/>
              <a:ext cx="2735580" cy="0"/>
            </a:xfrm>
            <a:custGeom>
              <a:avLst/>
              <a:gdLst/>
              <a:ahLst/>
              <a:cxnLst/>
              <a:rect l="l" t="t" r="r" b="b"/>
              <a:pathLst>
                <a:path w="2735579">
                  <a:moveTo>
                    <a:pt x="0" y="0"/>
                  </a:moveTo>
                  <a:lnTo>
                    <a:pt x="2735579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1723643" y="3691122"/>
              <a:ext cx="0" cy="1016635"/>
            </a:xfrm>
            <a:custGeom>
              <a:avLst/>
              <a:gdLst/>
              <a:ahLst/>
              <a:cxnLst/>
              <a:rect l="l" t="t" r="r" b="b"/>
              <a:pathLst>
                <a:path h="1016635">
                  <a:moveTo>
                    <a:pt x="0" y="101650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7E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2766059" y="2430775"/>
              <a:ext cx="0" cy="2277110"/>
            </a:xfrm>
            <a:custGeom>
              <a:avLst/>
              <a:gdLst/>
              <a:ahLst/>
              <a:cxnLst/>
              <a:rect l="l" t="t" r="r" b="b"/>
              <a:pathLst>
                <a:path h="2277110">
                  <a:moveTo>
                    <a:pt x="0" y="227685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3994403" y="3691122"/>
              <a:ext cx="0" cy="1016635"/>
            </a:xfrm>
            <a:custGeom>
              <a:avLst/>
              <a:gdLst/>
              <a:ahLst/>
              <a:cxnLst/>
              <a:rect l="l" t="t" r="r" b="b"/>
              <a:pathLst>
                <a:path h="1016635">
                  <a:moveTo>
                    <a:pt x="0" y="101650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BFB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5" name="object 245"/>
          <p:cNvSpPr txBox="1"/>
          <p:nvPr/>
        </p:nvSpPr>
        <p:spPr>
          <a:xfrm>
            <a:off x="2407404" y="4695325"/>
            <a:ext cx="894715" cy="27559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36195" algn="ctr">
              <a:lnSpc>
                <a:spcPct val="100000"/>
              </a:lnSpc>
              <a:spcBef>
                <a:spcPts val="295"/>
              </a:spcBef>
              <a:tabLst>
                <a:tab pos="375920" algn="l"/>
              </a:tabLst>
            </a:pPr>
            <a:r>
              <a:rPr sz="650" spc="25" dirty="0">
                <a:latin typeface="Arial MT"/>
                <a:cs typeface="Arial MT"/>
              </a:rPr>
              <a:t>80	</a:t>
            </a:r>
            <a:r>
              <a:rPr sz="650" spc="30" dirty="0">
                <a:latin typeface="Arial MT"/>
                <a:cs typeface="Arial MT"/>
              </a:rPr>
              <a:t>100</a:t>
            </a:r>
            <a:endParaRPr sz="65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204"/>
              </a:spcBef>
            </a:pPr>
            <a:r>
              <a:rPr sz="650" spc="45" dirty="0">
                <a:latin typeface="Arial MT"/>
                <a:cs typeface="Arial MT"/>
              </a:rPr>
              <a:t>Power</a:t>
            </a:r>
            <a:r>
              <a:rPr sz="650" spc="35" dirty="0">
                <a:latin typeface="Arial MT"/>
                <a:cs typeface="Arial MT"/>
              </a:rPr>
              <a:t> </a:t>
            </a:r>
            <a:r>
              <a:rPr sz="650" spc="30" dirty="0">
                <a:latin typeface="Arial MT"/>
                <a:cs typeface="Arial MT"/>
              </a:rPr>
              <a:t>angle,</a:t>
            </a:r>
            <a:r>
              <a:rPr sz="650" spc="70" dirty="0">
                <a:latin typeface="Arial MT"/>
                <a:cs typeface="Arial MT"/>
              </a:rPr>
              <a:t> </a:t>
            </a:r>
            <a:r>
              <a:rPr sz="650" spc="35" dirty="0">
                <a:latin typeface="Arial MT"/>
                <a:cs typeface="Arial MT"/>
              </a:rPr>
              <a:t>degree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246" name="object 246"/>
          <p:cNvSpPr txBox="1"/>
          <p:nvPr/>
        </p:nvSpPr>
        <p:spPr>
          <a:xfrm>
            <a:off x="3309618" y="4717386"/>
            <a:ext cx="177165" cy="1289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50" spc="40" dirty="0">
                <a:latin typeface="Arial MT"/>
                <a:cs typeface="Arial MT"/>
              </a:rPr>
              <a:t>12</a:t>
            </a:r>
            <a:r>
              <a:rPr sz="650" spc="10" dirty="0">
                <a:latin typeface="Arial MT"/>
                <a:cs typeface="Arial MT"/>
              </a:rPr>
              <a:t>0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247" name="object 247"/>
          <p:cNvSpPr txBox="1"/>
          <p:nvPr/>
        </p:nvSpPr>
        <p:spPr>
          <a:xfrm>
            <a:off x="3664710" y="4717386"/>
            <a:ext cx="177165" cy="1289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50" spc="40" dirty="0">
                <a:latin typeface="Arial MT"/>
                <a:cs typeface="Arial MT"/>
              </a:rPr>
              <a:t>14</a:t>
            </a:r>
            <a:r>
              <a:rPr sz="650" spc="10" dirty="0">
                <a:latin typeface="Arial MT"/>
                <a:cs typeface="Arial MT"/>
              </a:rPr>
              <a:t>0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248" name="object 248"/>
          <p:cNvSpPr txBox="1"/>
          <p:nvPr/>
        </p:nvSpPr>
        <p:spPr>
          <a:xfrm>
            <a:off x="4019802" y="4717386"/>
            <a:ext cx="177165" cy="1289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50" spc="40" dirty="0">
                <a:latin typeface="Arial MT"/>
                <a:cs typeface="Arial MT"/>
              </a:rPr>
              <a:t>16</a:t>
            </a:r>
            <a:r>
              <a:rPr sz="650" spc="10" dirty="0">
                <a:latin typeface="Arial MT"/>
                <a:cs typeface="Arial MT"/>
              </a:rPr>
              <a:t>0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249" name="object 249"/>
          <p:cNvSpPr txBox="1"/>
          <p:nvPr/>
        </p:nvSpPr>
        <p:spPr>
          <a:xfrm>
            <a:off x="4374894" y="4717386"/>
            <a:ext cx="175260" cy="1289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50" spc="30" dirty="0">
                <a:latin typeface="Arial MT"/>
                <a:cs typeface="Arial MT"/>
              </a:rPr>
              <a:t>1</a:t>
            </a:r>
            <a:r>
              <a:rPr sz="650" spc="40" dirty="0">
                <a:latin typeface="Arial MT"/>
                <a:cs typeface="Arial MT"/>
              </a:rPr>
              <a:t>8</a:t>
            </a:r>
            <a:r>
              <a:rPr sz="650" spc="10" dirty="0">
                <a:latin typeface="Arial MT"/>
                <a:cs typeface="Arial MT"/>
              </a:rPr>
              <a:t>0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250" name="object 250"/>
          <p:cNvSpPr txBox="1"/>
          <p:nvPr/>
        </p:nvSpPr>
        <p:spPr>
          <a:xfrm>
            <a:off x="1165351" y="4628994"/>
            <a:ext cx="73660" cy="1289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50" spc="10" dirty="0">
                <a:latin typeface="Arial MT"/>
                <a:cs typeface="Arial MT"/>
              </a:rPr>
              <a:t>0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251" name="object 251"/>
          <p:cNvSpPr txBox="1"/>
          <p:nvPr/>
        </p:nvSpPr>
        <p:spPr>
          <a:xfrm>
            <a:off x="1083055" y="3870043"/>
            <a:ext cx="155575" cy="63754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50" spc="40" dirty="0">
                <a:latin typeface="Arial MT"/>
                <a:cs typeface="Arial MT"/>
              </a:rPr>
              <a:t>0</a:t>
            </a:r>
            <a:r>
              <a:rPr sz="650" spc="55" dirty="0">
                <a:latin typeface="Arial MT"/>
                <a:cs typeface="Arial MT"/>
              </a:rPr>
              <a:t>.</a:t>
            </a:r>
            <a:r>
              <a:rPr sz="650" spc="10" dirty="0">
                <a:latin typeface="Arial MT"/>
                <a:cs typeface="Arial MT"/>
              </a:rPr>
              <a:t>6</a:t>
            </a: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650" spc="40" dirty="0">
                <a:latin typeface="Arial MT"/>
                <a:cs typeface="Arial MT"/>
              </a:rPr>
              <a:t>0</a:t>
            </a:r>
            <a:r>
              <a:rPr sz="650" spc="55" dirty="0">
                <a:latin typeface="Arial MT"/>
                <a:cs typeface="Arial MT"/>
              </a:rPr>
              <a:t>.</a:t>
            </a:r>
            <a:r>
              <a:rPr sz="650" spc="10" dirty="0">
                <a:latin typeface="Arial MT"/>
                <a:cs typeface="Arial MT"/>
              </a:rPr>
              <a:t>4</a:t>
            </a: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7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sz="650" spc="40" dirty="0">
                <a:latin typeface="Arial MT"/>
                <a:cs typeface="Arial MT"/>
              </a:rPr>
              <a:t>0</a:t>
            </a:r>
            <a:r>
              <a:rPr sz="650" spc="55" dirty="0">
                <a:latin typeface="Arial MT"/>
                <a:cs typeface="Arial MT"/>
              </a:rPr>
              <a:t>.</a:t>
            </a:r>
            <a:r>
              <a:rPr sz="650" spc="10" dirty="0">
                <a:latin typeface="Arial MT"/>
                <a:cs typeface="Arial MT"/>
              </a:rPr>
              <a:t>2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252" name="object 252"/>
          <p:cNvSpPr txBox="1"/>
          <p:nvPr/>
        </p:nvSpPr>
        <p:spPr>
          <a:xfrm>
            <a:off x="1083055" y="3612486"/>
            <a:ext cx="155575" cy="1289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50" spc="40" dirty="0">
                <a:latin typeface="Arial MT"/>
                <a:cs typeface="Arial MT"/>
              </a:rPr>
              <a:t>0</a:t>
            </a:r>
            <a:r>
              <a:rPr sz="650" spc="55" dirty="0">
                <a:latin typeface="Arial MT"/>
                <a:cs typeface="Arial MT"/>
              </a:rPr>
              <a:t>.</a:t>
            </a:r>
            <a:r>
              <a:rPr sz="650" spc="10" dirty="0">
                <a:latin typeface="Arial MT"/>
                <a:cs typeface="Arial MT"/>
              </a:rPr>
              <a:t>8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253" name="object 253"/>
          <p:cNvSpPr txBox="1"/>
          <p:nvPr/>
        </p:nvSpPr>
        <p:spPr>
          <a:xfrm>
            <a:off x="936843" y="3124219"/>
            <a:ext cx="121285" cy="662305"/>
          </a:xfrm>
          <a:prstGeom prst="rect">
            <a:avLst/>
          </a:prstGeom>
        </p:spPr>
        <p:txBody>
          <a:bodyPr vert="vert270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650" spc="35" dirty="0">
                <a:latin typeface="Arial MT"/>
                <a:cs typeface="Arial MT"/>
              </a:rPr>
              <a:t>Power,</a:t>
            </a:r>
            <a:r>
              <a:rPr sz="650" spc="65" dirty="0">
                <a:latin typeface="Arial MT"/>
                <a:cs typeface="Arial MT"/>
              </a:rPr>
              <a:t> </a:t>
            </a:r>
            <a:r>
              <a:rPr sz="650" spc="30" dirty="0">
                <a:latin typeface="Arial MT"/>
                <a:cs typeface="Arial MT"/>
              </a:rPr>
              <a:t>per</a:t>
            </a:r>
            <a:r>
              <a:rPr sz="650" spc="35" dirty="0">
                <a:latin typeface="Arial MT"/>
                <a:cs typeface="Arial MT"/>
              </a:rPr>
              <a:t> </a:t>
            </a:r>
            <a:r>
              <a:rPr sz="650" spc="30" dirty="0">
                <a:latin typeface="Arial MT"/>
                <a:cs typeface="Arial MT"/>
              </a:rPr>
              <a:t>unit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254" name="object 254"/>
          <p:cNvSpPr txBox="1"/>
          <p:nvPr/>
        </p:nvSpPr>
        <p:spPr>
          <a:xfrm>
            <a:off x="1259966" y="3545431"/>
            <a:ext cx="353695" cy="1289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125"/>
              </a:spcBef>
            </a:pPr>
            <a:r>
              <a:rPr sz="650" spc="55" dirty="0">
                <a:latin typeface="Arial MT"/>
                <a:cs typeface="Arial MT"/>
              </a:rPr>
              <a:t>Pm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255" name="object 255"/>
          <p:cNvSpPr txBox="1"/>
          <p:nvPr/>
        </p:nvSpPr>
        <p:spPr>
          <a:xfrm>
            <a:off x="605024" y="978887"/>
            <a:ext cx="6350000" cy="25107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14300" marR="106680" algn="just">
              <a:lnSpc>
                <a:spcPct val="117500"/>
              </a:lnSpc>
              <a:spcBef>
                <a:spcPts val="120"/>
              </a:spcBef>
            </a:pPr>
            <a:r>
              <a:rPr sz="1200" b="1" spc="-5" dirty="0">
                <a:latin typeface="Comic Sans MS"/>
                <a:cs typeface="Comic Sans MS"/>
              </a:rPr>
              <a:t>Angulo Crítico caso </a:t>
            </a:r>
            <a:r>
              <a:rPr sz="1200" b="1" dirty="0">
                <a:latin typeface="Comic Sans MS"/>
                <a:cs typeface="Comic Sans MS"/>
              </a:rPr>
              <a:t>a): </a:t>
            </a:r>
            <a:r>
              <a:rPr sz="1200" spc="-5" dirty="0">
                <a:latin typeface="Comic Sans MS"/>
                <a:cs typeface="Comic Sans MS"/>
              </a:rPr>
              <a:t>El ángulo critico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2550" spc="30" baseline="6535" dirty="0">
                <a:latin typeface="Symbol"/>
                <a:cs typeface="Symbol"/>
              </a:rPr>
              <a:t></a:t>
            </a:r>
            <a:r>
              <a:rPr sz="1425" i="1" spc="30" baseline="-11695" dirty="0">
                <a:latin typeface="Times New Roman"/>
                <a:cs typeface="Times New Roman"/>
              </a:rPr>
              <a:t>cr </a:t>
            </a:r>
            <a:r>
              <a:rPr sz="1200" spc="-5" dirty="0">
                <a:latin typeface="Comic Sans MS"/>
                <a:cs typeface="Comic Sans MS"/>
              </a:rPr>
              <a:t>, es aquel ángulo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2550" spc="-22" baseline="4901" dirty="0">
                <a:latin typeface="Symbol"/>
                <a:cs typeface="Symbol"/>
              </a:rPr>
              <a:t></a:t>
            </a:r>
            <a:r>
              <a:rPr sz="1425" spc="-22" baseline="-14619" dirty="0">
                <a:latin typeface="Times New Roman"/>
                <a:cs typeface="Times New Roman"/>
              </a:rPr>
              <a:t>1</a:t>
            </a:r>
            <a:r>
              <a:rPr sz="1425" spc="315" baseline="-14619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 despeje del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ctocto, donde se consigue un </a:t>
            </a:r>
            <a:r>
              <a:rPr sz="1200" dirty="0">
                <a:latin typeface="Comic Sans MS"/>
                <a:cs typeface="Comic Sans MS"/>
              </a:rPr>
              <a:t>A1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igual </a:t>
            </a:r>
            <a:r>
              <a:rPr sz="1200" dirty="0">
                <a:latin typeface="Comic Sans MS"/>
                <a:cs typeface="Comic Sans MS"/>
              </a:rPr>
              <a:t>al A2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para un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2550" spc="30" baseline="6535" dirty="0">
                <a:latin typeface="Symbol"/>
                <a:cs typeface="Symbol"/>
              </a:rPr>
              <a:t></a:t>
            </a:r>
            <a:r>
              <a:rPr sz="1425" i="1" spc="30" baseline="-11695" dirty="0">
                <a:latin typeface="Times New Roman"/>
                <a:cs typeface="Times New Roman"/>
              </a:rPr>
              <a:t>máx </a:t>
            </a:r>
            <a:r>
              <a:rPr sz="1200" spc="-5" dirty="0">
                <a:latin typeface="Comic Sans MS"/>
                <a:cs typeface="Comic Sans MS"/>
              </a:rPr>
              <a:t>que se encuentra en la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intersección 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50" i="1" spc="-35" dirty="0">
                <a:latin typeface="Comic Sans MS"/>
                <a:cs typeface="Comic Sans MS"/>
              </a:rPr>
              <a:t>P</a:t>
            </a:r>
            <a:r>
              <a:rPr sz="1275" i="1" spc="-52" baseline="-9803" dirty="0">
                <a:latin typeface="Comic Sans MS"/>
                <a:cs typeface="Comic Sans MS"/>
              </a:rPr>
              <a:t>m</a:t>
            </a:r>
            <a:r>
              <a:rPr sz="1275" i="1" spc="30" baseline="-9803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con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</a:t>
            </a:r>
            <a:r>
              <a:rPr sz="1200" dirty="0">
                <a:latin typeface="Comic Sans MS"/>
                <a:cs typeface="Comic Sans MS"/>
              </a:rPr>
              <a:t>curva </a:t>
            </a:r>
            <a:r>
              <a:rPr sz="1250" i="1" spc="-15" dirty="0">
                <a:latin typeface="Comic Sans MS"/>
                <a:cs typeface="Comic Sans MS"/>
              </a:rPr>
              <a:t>P</a:t>
            </a:r>
            <a:r>
              <a:rPr sz="1275" i="1" spc="-22" baseline="-9803" dirty="0">
                <a:latin typeface="Comic Sans MS"/>
                <a:cs typeface="Comic Sans MS"/>
              </a:rPr>
              <a:t>e</a:t>
            </a:r>
            <a:r>
              <a:rPr sz="1200" spc="-15" dirty="0">
                <a:latin typeface="Comic Sans MS"/>
                <a:cs typeface="Comic Sans MS"/>
              </a:rPr>
              <a:t>.,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como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se </a:t>
            </a:r>
            <a:r>
              <a:rPr sz="1200" spc="-5" dirty="0">
                <a:latin typeface="Comic Sans MS"/>
                <a:cs typeface="Comic Sans MS"/>
              </a:rPr>
              <a:t>observa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 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Fig.</a:t>
            </a:r>
            <a:endParaRPr sz="1200">
              <a:latin typeface="Comic Sans MS"/>
              <a:cs typeface="Comic Sans MS"/>
            </a:endParaRPr>
          </a:p>
          <a:p>
            <a:pPr marL="1540510" marR="2762250" indent="-635635">
              <a:lnSpc>
                <a:spcPct val="229199"/>
              </a:lnSpc>
              <a:spcBef>
                <a:spcPts val="434"/>
              </a:spcBef>
            </a:pPr>
            <a:r>
              <a:rPr sz="650" spc="45" dirty="0">
                <a:latin typeface="Arial MT"/>
                <a:cs typeface="Arial MT"/>
              </a:rPr>
              <a:t>Application </a:t>
            </a:r>
            <a:r>
              <a:rPr sz="650" spc="25" dirty="0">
                <a:latin typeface="Arial MT"/>
                <a:cs typeface="Arial MT"/>
              </a:rPr>
              <a:t>of </a:t>
            </a:r>
            <a:r>
              <a:rPr sz="650" spc="35" dirty="0">
                <a:latin typeface="Arial MT"/>
                <a:cs typeface="Arial MT"/>
              </a:rPr>
              <a:t>equal </a:t>
            </a:r>
            <a:r>
              <a:rPr sz="650" spc="25" dirty="0">
                <a:latin typeface="Arial MT"/>
                <a:cs typeface="Arial MT"/>
              </a:rPr>
              <a:t>area</a:t>
            </a:r>
            <a:r>
              <a:rPr sz="650" spc="30" dirty="0">
                <a:latin typeface="Arial MT"/>
                <a:cs typeface="Arial MT"/>
              </a:rPr>
              <a:t> criterion </a:t>
            </a:r>
            <a:r>
              <a:rPr sz="650" spc="35" dirty="0">
                <a:latin typeface="Arial MT"/>
                <a:cs typeface="Arial MT"/>
              </a:rPr>
              <a:t>to </a:t>
            </a:r>
            <a:r>
              <a:rPr sz="650" spc="10" dirty="0">
                <a:latin typeface="Arial MT"/>
                <a:cs typeface="Arial MT"/>
              </a:rPr>
              <a:t>a</a:t>
            </a:r>
            <a:r>
              <a:rPr sz="650" spc="15" dirty="0">
                <a:latin typeface="Arial MT"/>
                <a:cs typeface="Arial MT"/>
              </a:rPr>
              <a:t> </a:t>
            </a:r>
            <a:r>
              <a:rPr sz="650" spc="35" dirty="0">
                <a:latin typeface="Arial MT"/>
                <a:cs typeface="Arial MT"/>
              </a:rPr>
              <a:t>critically</a:t>
            </a:r>
            <a:r>
              <a:rPr sz="650" spc="40" dirty="0">
                <a:latin typeface="Arial MT"/>
                <a:cs typeface="Arial MT"/>
              </a:rPr>
              <a:t> </a:t>
            </a:r>
            <a:r>
              <a:rPr sz="650" spc="35" dirty="0">
                <a:latin typeface="Arial MT"/>
                <a:cs typeface="Arial MT"/>
              </a:rPr>
              <a:t>cleared </a:t>
            </a:r>
            <a:r>
              <a:rPr sz="650" spc="55" dirty="0">
                <a:latin typeface="Arial MT"/>
                <a:cs typeface="Arial MT"/>
              </a:rPr>
              <a:t>system </a:t>
            </a:r>
            <a:r>
              <a:rPr sz="650" spc="-170" dirty="0">
                <a:latin typeface="Arial MT"/>
                <a:cs typeface="Arial MT"/>
              </a:rPr>
              <a:t> </a:t>
            </a:r>
            <a:r>
              <a:rPr sz="650" spc="35" dirty="0">
                <a:latin typeface="Arial MT"/>
                <a:cs typeface="Arial MT"/>
              </a:rPr>
              <a:t>Critical</a:t>
            </a:r>
            <a:r>
              <a:rPr sz="650" spc="70" dirty="0">
                <a:latin typeface="Arial MT"/>
                <a:cs typeface="Arial MT"/>
              </a:rPr>
              <a:t> </a:t>
            </a:r>
            <a:r>
              <a:rPr sz="650" spc="35" dirty="0">
                <a:latin typeface="Arial MT"/>
                <a:cs typeface="Arial MT"/>
              </a:rPr>
              <a:t>clearing</a:t>
            </a:r>
            <a:r>
              <a:rPr sz="650" spc="90" dirty="0">
                <a:latin typeface="Arial MT"/>
                <a:cs typeface="Arial MT"/>
              </a:rPr>
              <a:t> </a:t>
            </a:r>
            <a:r>
              <a:rPr sz="650" spc="30" dirty="0">
                <a:latin typeface="Arial MT"/>
                <a:cs typeface="Arial MT"/>
              </a:rPr>
              <a:t>angle</a:t>
            </a:r>
            <a:r>
              <a:rPr sz="650" spc="80" dirty="0">
                <a:latin typeface="Arial MT"/>
                <a:cs typeface="Arial MT"/>
              </a:rPr>
              <a:t> </a:t>
            </a:r>
            <a:r>
              <a:rPr sz="650" spc="10" dirty="0">
                <a:latin typeface="Arial MT"/>
                <a:cs typeface="Arial MT"/>
              </a:rPr>
              <a:t>=</a:t>
            </a:r>
            <a:r>
              <a:rPr sz="650" spc="130" dirty="0">
                <a:latin typeface="Arial MT"/>
                <a:cs typeface="Arial MT"/>
              </a:rPr>
              <a:t> </a:t>
            </a:r>
            <a:r>
              <a:rPr sz="650" spc="40" dirty="0">
                <a:latin typeface="Arial MT"/>
                <a:cs typeface="Arial MT"/>
              </a:rPr>
              <a:t>84.7745</a:t>
            </a:r>
            <a:endParaRPr sz="650">
              <a:latin typeface="Arial MT"/>
              <a:cs typeface="Arial MT"/>
            </a:endParaRPr>
          </a:p>
          <a:p>
            <a:pPr marR="5720715" algn="r">
              <a:lnSpc>
                <a:spcPct val="100000"/>
              </a:lnSpc>
              <a:spcBef>
                <a:spcPts val="95"/>
              </a:spcBef>
            </a:pPr>
            <a:r>
              <a:rPr sz="650" spc="35" dirty="0">
                <a:latin typeface="Arial MT"/>
                <a:cs typeface="Arial MT"/>
              </a:rPr>
              <a:t>1.8</a:t>
            </a: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000">
              <a:latin typeface="Arial MT"/>
              <a:cs typeface="Arial MT"/>
            </a:endParaRPr>
          </a:p>
          <a:p>
            <a:pPr marR="5720715" algn="r">
              <a:lnSpc>
                <a:spcPct val="100000"/>
              </a:lnSpc>
              <a:spcBef>
                <a:spcPts val="5"/>
              </a:spcBef>
            </a:pPr>
            <a:r>
              <a:rPr sz="650" spc="35" dirty="0">
                <a:latin typeface="Arial MT"/>
                <a:cs typeface="Arial MT"/>
              </a:rPr>
              <a:t>1.6</a:t>
            </a: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700">
              <a:latin typeface="Arial MT"/>
              <a:cs typeface="Arial MT"/>
            </a:endParaRPr>
          </a:p>
          <a:p>
            <a:pPr marR="5720715" algn="r">
              <a:lnSpc>
                <a:spcPct val="100000"/>
              </a:lnSpc>
              <a:spcBef>
                <a:spcPts val="455"/>
              </a:spcBef>
            </a:pPr>
            <a:r>
              <a:rPr sz="650" spc="35" dirty="0">
                <a:latin typeface="Arial MT"/>
                <a:cs typeface="Arial MT"/>
              </a:rPr>
              <a:t>1.4</a:t>
            </a: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000">
              <a:latin typeface="Arial MT"/>
              <a:cs typeface="Arial MT"/>
            </a:endParaRPr>
          </a:p>
          <a:p>
            <a:pPr marR="5720715" algn="r">
              <a:lnSpc>
                <a:spcPct val="100000"/>
              </a:lnSpc>
            </a:pPr>
            <a:r>
              <a:rPr sz="650" spc="35" dirty="0">
                <a:latin typeface="Arial MT"/>
                <a:cs typeface="Arial MT"/>
              </a:rPr>
              <a:t>1.2</a:t>
            </a: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700">
              <a:latin typeface="Arial MT"/>
              <a:cs typeface="Arial MT"/>
            </a:endParaRPr>
          </a:p>
          <a:p>
            <a:pPr marR="5720715" algn="r">
              <a:lnSpc>
                <a:spcPct val="100000"/>
              </a:lnSpc>
              <a:spcBef>
                <a:spcPts val="445"/>
              </a:spcBef>
            </a:pPr>
            <a:r>
              <a:rPr sz="650" spc="10" dirty="0">
                <a:latin typeface="Arial MT"/>
                <a:cs typeface="Arial MT"/>
              </a:rPr>
              <a:t>1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256" name="object 256"/>
          <p:cNvSpPr txBox="1"/>
          <p:nvPr/>
        </p:nvSpPr>
        <p:spPr>
          <a:xfrm>
            <a:off x="1523999" y="4661863"/>
            <a:ext cx="599440" cy="465455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60"/>
              </a:spcBef>
              <a:tabLst>
                <a:tab pos="393065" algn="l"/>
              </a:tabLst>
            </a:pPr>
            <a:r>
              <a:rPr sz="650" spc="25" dirty="0">
                <a:latin typeface="Arial MT"/>
                <a:cs typeface="Arial MT"/>
              </a:rPr>
              <a:t>20	40</a:t>
            </a: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650">
              <a:latin typeface="Arial MT"/>
              <a:cs typeface="Arial MT"/>
            </a:endParaRPr>
          </a:p>
          <a:p>
            <a:pPr marL="86360">
              <a:lnSpc>
                <a:spcPct val="100000"/>
              </a:lnSpc>
            </a:pPr>
            <a:r>
              <a:rPr sz="1200" spc="-10" dirty="0">
                <a:latin typeface="Symbol"/>
                <a:cs typeface="Symbol"/>
              </a:rPr>
              <a:t></a:t>
            </a:r>
            <a:r>
              <a:rPr sz="1200" spc="-15" baseline="-10416" dirty="0">
                <a:latin typeface="Times New Roman"/>
                <a:cs typeface="Times New Roman"/>
              </a:rPr>
              <a:t>cr</a:t>
            </a:r>
            <a:r>
              <a:rPr sz="1200" spc="-30" baseline="-10416" dirty="0">
                <a:latin typeface="Times New Roman"/>
                <a:cs typeface="Times New Roman"/>
              </a:rPr>
              <a:t> </a:t>
            </a:r>
            <a:r>
              <a:rPr sz="1200" baseline="-10416" dirty="0">
                <a:latin typeface="Times New Roman"/>
                <a:cs typeface="Times New Roman"/>
              </a:rPr>
              <a:t>=</a:t>
            </a:r>
            <a:r>
              <a:rPr sz="1200" spc="-22" baseline="-10416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84º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57" name="object 257"/>
          <p:cNvSpPr/>
          <p:nvPr/>
        </p:nvSpPr>
        <p:spPr>
          <a:xfrm>
            <a:off x="2314955" y="4719822"/>
            <a:ext cx="462280" cy="268605"/>
          </a:xfrm>
          <a:custGeom>
            <a:avLst/>
            <a:gdLst/>
            <a:ahLst/>
            <a:cxnLst/>
            <a:rect l="l" t="t" r="r" b="b"/>
            <a:pathLst>
              <a:path w="462280" h="268604">
                <a:moveTo>
                  <a:pt x="394771" y="35025"/>
                </a:moveTo>
                <a:lnTo>
                  <a:pt x="3048" y="259080"/>
                </a:lnTo>
                <a:lnTo>
                  <a:pt x="0" y="262128"/>
                </a:lnTo>
                <a:lnTo>
                  <a:pt x="1524" y="265176"/>
                </a:lnTo>
                <a:lnTo>
                  <a:pt x="4572" y="268224"/>
                </a:lnTo>
                <a:lnTo>
                  <a:pt x="7620" y="266700"/>
                </a:lnTo>
                <a:lnTo>
                  <a:pt x="399237" y="42706"/>
                </a:lnTo>
                <a:lnTo>
                  <a:pt x="394771" y="35025"/>
                </a:lnTo>
                <a:close/>
              </a:path>
              <a:path w="462280" h="268604">
                <a:moveTo>
                  <a:pt x="444262" y="27432"/>
                </a:moveTo>
                <a:lnTo>
                  <a:pt x="408432" y="27432"/>
                </a:lnTo>
                <a:lnTo>
                  <a:pt x="411480" y="30480"/>
                </a:lnTo>
                <a:lnTo>
                  <a:pt x="411480" y="33528"/>
                </a:lnTo>
                <a:lnTo>
                  <a:pt x="409956" y="36576"/>
                </a:lnTo>
                <a:lnTo>
                  <a:pt x="399237" y="42706"/>
                </a:lnTo>
                <a:lnTo>
                  <a:pt x="416052" y="71628"/>
                </a:lnTo>
                <a:lnTo>
                  <a:pt x="444262" y="27432"/>
                </a:lnTo>
                <a:close/>
              </a:path>
              <a:path w="462280" h="268604">
                <a:moveTo>
                  <a:pt x="408432" y="27432"/>
                </a:moveTo>
                <a:lnTo>
                  <a:pt x="405384" y="28956"/>
                </a:lnTo>
                <a:lnTo>
                  <a:pt x="394771" y="35025"/>
                </a:lnTo>
                <a:lnTo>
                  <a:pt x="399237" y="42706"/>
                </a:lnTo>
                <a:lnTo>
                  <a:pt x="409956" y="36576"/>
                </a:lnTo>
                <a:lnTo>
                  <a:pt x="411480" y="33528"/>
                </a:lnTo>
                <a:lnTo>
                  <a:pt x="411480" y="30480"/>
                </a:lnTo>
                <a:lnTo>
                  <a:pt x="408432" y="27432"/>
                </a:lnTo>
                <a:close/>
              </a:path>
              <a:path w="462280" h="268604">
                <a:moveTo>
                  <a:pt x="461772" y="0"/>
                </a:moveTo>
                <a:lnTo>
                  <a:pt x="377952" y="6096"/>
                </a:lnTo>
                <a:lnTo>
                  <a:pt x="394771" y="35025"/>
                </a:lnTo>
                <a:lnTo>
                  <a:pt x="405384" y="28956"/>
                </a:lnTo>
                <a:lnTo>
                  <a:pt x="408432" y="27432"/>
                </a:lnTo>
                <a:lnTo>
                  <a:pt x="444262" y="27432"/>
                </a:lnTo>
                <a:lnTo>
                  <a:pt x="4617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259" name="object 25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32</a:t>
            </a:fld>
            <a:endParaRPr spc="-5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1227" y="996191"/>
            <a:ext cx="6198870" cy="661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algn="just">
              <a:lnSpc>
                <a:spcPct val="115799"/>
              </a:lnSpc>
              <a:spcBef>
                <a:spcPts val="100"/>
              </a:spcBef>
            </a:pPr>
            <a:r>
              <a:rPr sz="1200" b="1" spc="-5" dirty="0">
                <a:latin typeface="Comic Sans MS"/>
                <a:cs typeface="Comic Sans MS"/>
              </a:rPr>
              <a:t>b) Ctocto en la L2 </a:t>
            </a:r>
            <a:r>
              <a:rPr sz="1200" b="1" dirty="0">
                <a:latin typeface="Comic Sans MS"/>
                <a:cs typeface="Comic Sans MS"/>
              </a:rPr>
              <a:t>al </a:t>
            </a:r>
            <a:r>
              <a:rPr sz="1200" b="1" spc="-5" dirty="0">
                <a:latin typeface="Comic Sans MS"/>
                <a:cs typeface="Comic Sans MS"/>
              </a:rPr>
              <a:t>lado de la barra 2: </a:t>
            </a:r>
            <a:r>
              <a:rPr sz="1200" spc="-5" dirty="0">
                <a:latin typeface="Comic Sans MS"/>
                <a:cs typeface="Comic Sans MS"/>
              </a:rPr>
              <a:t>El sistema se encuentra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originalmente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trabajando 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5" dirty="0">
                <a:latin typeface="Comic Sans MS"/>
                <a:cs typeface="Comic Sans MS"/>
              </a:rPr>
              <a:t>el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punto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funcionamiento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estacionario “a” </a:t>
            </a:r>
            <a:r>
              <a:rPr sz="1200" dirty="0">
                <a:latin typeface="Comic Sans MS"/>
                <a:cs typeface="Comic Sans MS"/>
              </a:rPr>
              <a:t>sobre </a:t>
            </a:r>
            <a:r>
              <a:rPr sz="1200" spc="-5" dirty="0">
                <a:latin typeface="Comic Sans MS"/>
                <a:cs typeface="Comic Sans MS"/>
              </a:rPr>
              <a:t>la </a:t>
            </a:r>
            <a:r>
              <a:rPr sz="1200" dirty="0">
                <a:latin typeface="Comic Sans MS"/>
                <a:cs typeface="Comic Sans MS"/>
              </a:rPr>
              <a:t>curva </a:t>
            </a:r>
            <a:r>
              <a:rPr sz="1200" spc="-5" dirty="0">
                <a:latin typeface="Comic Sans MS"/>
                <a:cs typeface="Comic Sans MS"/>
              </a:rPr>
              <a:t>Pe </a:t>
            </a:r>
            <a:r>
              <a:rPr sz="1200" spc="-7" baseline="-10416" dirty="0">
                <a:latin typeface="Comic Sans MS"/>
                <a:cs typeface="Comic Sans MS"/>
              </a:rPr>
              <a:t>antes </a:t>
            </a:r>
            <a:r>
              <a:rPr sz="1200" baseline="-10416" dirty="0">
                <a:latin typeface="Comic Sans MS"/>
                <a:cs typeface="Comic Sans MS"/>
              </a:rPr>
              <a:t>del </a:t>
            </a:r>
            <a:r>
              <a:rPr sz="1200" spc="7" baseline="-10416" dirty="0">
                <a:latin typeface="Comic Sans MS"/>
                <a:cs typeface="Comic Sans MS"/>
              </a:rPr>
              <a:t> </a:t>
            </a:r>
            <a:r>
              <a:rPr sz="1200" spc="-7" baseline="-10416" dirty="0">
                <a:latin typeface="Comic Sans MS"/>
                <a:cs typeface="Comic Sans MS"/>
              </a:rPr>
              <a:t>fallo</a:t>
            </a:r>
            <a:r>
              <a:rPr sz="1200" spc="-5" dirty="0">
                <a:latin typeface="Comic Sans MS"/>
                <a:cs typeface="Comic Sans MS"/>
              </a:rPr>
              <a:t>,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 la condición </a:t>
            </a:r>
            <a:r>
              <a:rPr sz="1200" dirty="0">
                <a:latin typeface="Comic Sans MS"/>
                <a:cs typeface="Comic Sans MS"/>
              </a:rPr>
              <a:t>P</a:t>
            </a:r>
            <a:r>
              <a:rPr sz="1200" baseline="-10416" dirty="0">
                <a:latin typeface="Comic Sans MS"/>
                <a:cs typeface="Comic Sans MS"/>
              </a:rPr>
              <a:t>m</a:t>
            </a:r>
            <a:r>
              <a:rPr sz="1200" dirty="0">
                <a:latin typeface="Comic Sans MS"/>
                <a:cs typeface="Comic Sans MS"/>
              </a:rPr>
              <a:t>=P</a:t>
            </a:r>
            <a:r>
              <a:rPr sz="1200" baseline="-10416" dirty="0">
                <a:latin typeface="Comic Sans MS"/>
                <a:cs typeface="Comic Sans MS"/>
              </a:rPr>
              <a:t>e</a:t>
            </a:r>
            <a:endParaRPr sz="1200" baseline="-10416">
              <a:latin typeface="Comic Sans MS"/>
              <a:cs typeface="Comic Sans M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31519" y="2889499"/>
            <a:ext cx="1884045" cy="1161415"/>
            <a:chOff x="731519" y="2889499"/>
            <a:chExt cx="1884045" cy="1161415"/>
          </a:xfrm>
        </p:grpSpPr>
        <p:sp>
          <p:nvSpPr>
            <p:cNvPr id="4" name="object 4"/>
            <p:cNvSpPr/>
            <p:nvPr/>
          </p:nvSpPr>
          <p:spPr>
            <a:xfrm>
              <a:off x="1719072" y="2903215"/>
              <a:ext cx="109855" cy="36830"/>
            </a:xfrm>
            <a:custGeom>
              <a:avLst/>
              <a:gdLst/>
              <a:ahLst/>
              <a:cxnLst/>
              <a:rect l="l" t="t" r="r" b="b"/>
              <a:pathLst>
                <a:path w="109855" h="36830">
                  <a:moveTo>
                    <a:pt x="0" y="0"/>
                  </a:moveTo>
                  <a:lnTo>
                    <a:pt x="18287" y="0"/>
                  </a:lnTo>
                </a:path>
                <a:path w="109855" h="36830">
                  <a:moveTo>
                    <a:pt x="45720" y="0"/>
                  </a:moveTo>
                  <a:lnTo>
                    <a:pt x="73152" y="0"/>
                  </a:lnTo>
                </a:path>
                <a:path w="109855" h="36830">
                  <a:moveTo>
                    <a:pt x="73152" y="9144"/>
                  </a:moveTo>
                  <a:lnTo>
                    <a:pt x="82296" y="9144"/>
                  </a:lnTo>
                </a:path>
                <a:path w="109855" h="36830">
                  <a:moveTo>
                    <a:pt x="82295" y="18287"/>
                  </a:moveTo>
                  <a:lnTo>
                    <a:pt x="91440" y="18287"/>
                  </a:lnTo>
                </a:path>
                <a:path w="109855" h="36830">
                  <a:moveTo>
                    <a:pt x="91440" y="27431"/>
                  </a:moveTo>
                  <a:lnTo>
                    <a:pt x="100584" y="27431"/>
                  </a:lnTo>
                </a:path>
                <a:path w="109855" h="36830">
                  <a:moveTo>
                    <a:pt x="100583" y="36575"/>
                  </a:moveTo>
                  <a:lnTo>
                    <a:pt x="109728" y="36575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82495" y="2889499"/>
              <a:ext cx="91440" cy="6400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673352" y="2948935"/>
              <a:ext cx="155575" cy="9525"/>
            </a:xfrm>
            <a:custGeom>
              <a:avLst/>
              <a:gdLst/>
              <a:ahLst/>
              <a:cxnLst/>
              <a:rect l="l" t="t" r="r" b="b"/>
              <a:pathLst>
                <a:path w="155575" h="9525">
                  <a:moveTo>
                    <a:pt x="0" y="0"/>
                  </a:moveTo>
                  <a:lnTo>
                    <a:pt x="9144" y="0"/>
                  </a:lnTo>
                </a:path>
                <a:path w="155575" h="9525">
                  <a:moveTo>
                    <a:pt x="146303" y="0"/>
                  </a:moveTo>
                  <a:lnTo>
                    <a:pt x="155448" y="0"/>
                  </a:lnTo>
                </a:path>
                <a:path w="155575" h="9525">
                  <a:moveTo>
                    <a:pt x="0" y="9143"/>
                  </a:moveTo>
                  <a:lnTo>
                    <a:pt x="9144" y="9143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732787" y="2953507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4572" y="4572"/>
                  </a:moveTo>
                  <a:lnTo>
                    <a:pt x="4572" y="4572"/>
                  </a:lnTo>
                </a:path>
              </a:pathLst>
            </a:custGeom>
            <a:ln w="9144">
              <a:solidFill>
                <a:srgbClr val="6B6B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73352" y="2958079"/>
              <a:ext cx="165100" cy="9525"/>
            </a:xfrm>
            <a:custGeom>
              <a:avLst/>
              <a:gdLst/>
              <a:ahLst/>
              <a:cxnLst/>
              <a:rect l="l" t="t" r="r" b="b"/>
              <a:pathLst>
                <a:path w="165100" h="9525">
                  <a:moveTo>
                    <a:pt x="146303" y="0"/>
                  </a:moveTo>
                  <a:lnTo>
                    <a:pt x="155448" y="0"/>
                  </a:lnTo>
                </a:path>
                <a:path w="165100" h="9525">
                  <a:moveTo>
                    <a:pt x="0" y="9144"/>
                  </a:moveTo>
                  <a:lnTo>
                    <a:pt x="9144" y="9144"/>
                  </a:lnTo>
                </a:path>
                <a:path w="165100" h="9525">
                  <a:moveTo>
                    <a:pt x="155448" y="9144"/>
                  </a:moveTo>
                  <a:lnTo>
                    <a:pt x="164592" y="91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46503" y="2953507"/>
              <a:ext cx="27432" cy="3657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73352" y="2971795"/>
              <a:ext cx="164592" cy="4572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682495" y="2903215"/>
              <a:ext cx="914400" cy="265430"/>
            </a:xfrm>
            <a:custGeom>
              <a:avLst/>
              <a:gdLst/>
              <a:ahLst/>
              <a:cxnLst/>
              <a:rect l="l" t="t" r="r" b="b"/>
              <a:pathLst>
                <a:path w="914400" h="265430">
                  <a:moveTo>
                    <a:pt x="0" y="109727"/>
                  </a:moveTo>
                  <a:lnTo>
                    <a:pt x="9144" y="109727"/>
                  </a:lnTo>
                </a:path>
                <a:path w="914400" h="265430">
                  <a:moveTo>
                    <a:pt x="128016" y="109727"/>
                  </a:moveTo>
                  <a:lnTo>
                    <a:pt x="137160" y="109727"/>
                  </a:lnTo>
                </a:path>
                <a:path w="914400" h="265430">
                  <a:moveTo>
                    <a:pt x="9144" y="118872"/>
                  </a:moveTo>
                  <a:lnTo>
                    <a:pt x="18288" y="118872"/>
                  </a:lnTo>
                </a:path>
                <a:path w="914400" h="265430">
                  <a:moveTo>
                    <a:pt x="128016" y="118872"/>
                  </a:moveTo>
                  <a:lnTo>
                    <a:pt x="137160" y="118872"/>
                  </a:lnTo>
                </a:path>
                <a:path w="914400" h="265430">
                  <a:moveTo>
                    <a:pt x="18288" y="128016"/>
                  </a:moveTo>
                  <a:lnTo>
                    <a:pt x="36576" y="128016"/>
                  </a:lnTo>
                </a:path>
                <a:path w="914400" h="265430">
                  <a:moveTo>
                    <a:pt x="109728" y="128016"/>
                  </a:moveTo>
                  <a:lnTo>
                    <a:pt x="128016" y="128016"/>
                  </a:lnTo>
                </a:path>
                <a:path w="914400" h="265430">
                  <a:moveTo>
                    <a:pt x="36575" y="137159"/>
                  </a:moveTo>
                  <a:lnTo>
                    <a:pt x="45720" y="137159"/>
                  </a:lnTo>
                </a:path>
                <a:path w="914400" h="265430">
                  <a:moveTo>
                    <a:pt x="91440" y="137159"/>
                  </a:moveTo>
                  <a:lnTo>
                    <a:pt x="109728" y="137159"/>
                  </a:lnTo>
                </a:path>
                <a:path w="914400" h="265430">
                  <a:moveTo>
                    <a:pt x="45720" y="146303"/>
                  </a:moveTo>
                  <a:lnTo>
                    <a:pt x="91440" y="146303"/>
                  </a:lnTo>
                </a:path>
                <a:path w="914400" h="265430">
                  <a:moveTo>
                    <a:pt x="64008" y="182879"/>
                  </a:moveTo>
                  <a:lnTo>
                    <a:pt x="73152" y="182879"/>
                  </a:lnTo>
                </a:path>
                <a:path w="914400" h="265430">
                  <a:moveTo>
                    <a:pt x="64008" y="192024"/>
                  </a:moveTo>
                  <a:lnTo>
                    <a:pt x="73152" y="192024"/>
                  </a:lnTo>
                </a:path>
                <a:path w="914400" h="265430">
                  <a:moveTo>
                    <a:pt x="64008" y="201168"/>
                  </a:moveTo>
                  <a:lnTo>
                    <a:pt x="73152" y="201168"/>
                  </a:lnTo>
                </a:path>
                <a:path w="914400" h="265430">
                  <a:moveTo>
                    <a:pt x="64008" y="210311"/>
                  </a:moveTo>
                  <a:lnTo>
                    <a:pt x="73152" y="210311"/>
                  </a:lnTo>
                </a:path>
                <a:path w="914400" h="265430">
                  <a:moveTo>
                    <a:pt x="64008" y="219455"/>
                  </a:moveTo>
                  <a:lnTo>
                    <a:pt x="73152" y="219455"/>
                  </a:lnTo>
                </a:path>
                <a:path w="914400" h="265430">
                  <a:moveTo>
                    <a:pt x="64008" y="228600"/>
                  </a:moveTo>
                  <a:lnTo>
                    <a:pt x="73152" y="228600"/>
                  </a:lnTo>
                </a:path>
                <a:path w="914400" h="265430">
                  <a:moveTo>
                    <a:pt x="64008" y="237744"/>
                  </a:moveTo>
                  <a:lnTo>
                    <a:pt x="73152" y="237744"/>
                  </a:lnTo>
                </a:path>
                <a:path w="914400" h="265430">
                  <a:moveTo>
                    <a:pt x="64008" y="246887"/>
                  </a:moveTo>
                  <a:lnTo>
                    <a:pt x="73152" y="246887"/>
                  </a:lnTo>
                </a:path>
                <a:path w="914400" h="265430">
                  <a:moveTo>
                    <a:pt x="64008" y="256031"/>
                  </a:moveTo>
                  <a:lnTo>
                    <a:pt x="73152" y="256031"/>
                  </a:lnTo>
                </a:path>
                <a:path w="914400" h="265430">
                  <a:moveTo>
                    <a:pt x="64008" y="265175"/>
                  </a:moveTo>
                  <a:lnTo>
                    <a:pt x="73152" y="265175"/>
                  </a:lnTo>
                </a:path>
                <a:path w="914400" h="265430">
                  <a:moveTo>
                    <a:pt x="804672" y="0"/>
                  </a:moveTo>
                  <a:lnTo>
                    <a:pt x="822960" y="0"/>
                  </a:lnTo>
                </a:path>
                <a:path w="914400" h="265430">
                  <a:moveTo>
                    <a:pt x="859536" y="0"/>
                  </a:moveTo>
                  <a:lnTo>
                    <a:pt x="877824" y="0"/>
                  </a:lnTo>
                </a:path>
                <a:path w="914400" h="265430">
                  <a:moveTo>
                    <a:pt x="877824" y="9144"/>
                  </a:moveTo>
                  <a:lnTo>
                    <a:pt x="896112" y="9144"/>
                  </a:lnTo>
                </a:path>
                <a:path w="914400" h="265430">
                  <a:moveTo>
                    <a:pt x="896112" y="18287"/>
                  </a:moveTo>
                  <a:lnTo>
                    <a:pt x="905256" y="18287"/>
                  </a:lnTo>
                </a:path>
                <a:path w="914400" h="265430">
                  <a:moveTo>
                    <a:pt x="905256" y="27431"/>
                  </a:moveTo>
                  <a:lnTo>
                    <a:pt x="914400" y="27431"/>
                  </a:lnTo>
                </a:path>
                <a:path w="914400" h="265430">
                  <a:moveTo>
                    <a:pt x="905256" y="36575"/>
                  </a:moveTo>
                  <a:lnTo>
                    <a:pt x="914400" y="36575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50591" y="2889499"/>
              <a:ext cx="91440" cy="6400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450591" y="2948935"/>
              <a:ext cx="155575" cy="9525"/>
            </a:xfrm>
            <a:custGeom>
              <a:avLst/>
              <a:gdLst/>
              <a:ahLst/>
              <a:cxnLst/>
              <a:rect l="l" t="t" r="r" b="b"/>
              <a:pathLst>
                <a:path w="155575" h="9525">
                  <a:moveTo>
                    <a:pt x="0" y="0"/>
                  </a:moveTo>
                  <a:lnTo>
                    <a:pt x="9144" y="0"/>
                  </a:lnTo>
                </a:path>
                <a:path w="155575" h="9525">
                  <a:moveTo>
                    <a:pt x="146303" y="0"/>
                  </a:moveTo>
                  <a:lnTo>
                    <a:pt x="155448" y="0"/>
                  </a:lnTo>
                </a:path>
                <a:path w="155575" h="9525">
                  <a:moveTo>
                    <a:pt x="0" y="9143"/>
                  </a:moveTo>
                  <a:lnTo>
                    <a:pt x="9144" y="9143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491740" y="2953507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4572" y="4572"/>
                  </a:moveTo>
                  <a:lnTo>
                    <a:pt x="4572" y="4572"/>
                  </a:lnTo>
                </a:path>
              </a:pathLst>
            </a:custGeom>
            <a:ln w="9144">
              <a:solidFill>
                <a:srgbClr val="A7A7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441447" y="2958079"/>
              <a:ext cx="165100" cy="18415"/>
            </a:xfrm>
            <a:custGeom>
              <a:avLst/>
              <a:gdLst/>
              <a:ahLst/>
              <a:cxnLst/>
              <a:rect l="l" t="t" r="r" b="b"/>
              <a:pathLst>
                <a:path w="165100" h="18414">
                  <a:moveTo>
                    <a:pt x="155448" y="0"/>
                  </a:moveTo>
                  <a:lnTo>
                    <a:pt x="164592" y="0"/>
                  </a:lnTo>
                </a:path>
                <a:path w="165100" h="18414">
                  <a:moveTo>
                    <a:pt x="9144" y="9144"/>
                  </a:moveTo>
                  <a:lnTo>
                    <a:pt x="18288" y="9144"/>
                  </a:lnTo>
                </a:path>
                <a:path w="165100" h="18414">
                  <a:moveTo>
                    <a:pt x="155448" y="9144"/>
                  </a:moveTo>
                  <a:lnTo>
                    <a:pt x="164592" y="9144"/>
                  </a:lnTo>
                </a:path>
                <a:path w="165100" h="18414">
                  <a:moveTo>
                    <a:pt x="0" y="18288"/>
                  </a:moveTo>
                  <a:lnTo>
                    <a:pt x="9144" y="1828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05455" y="2953507"/>
              <a:ext cx="45719" cy="4572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450591" y="2976367"/>
              <a:ext cx="155575" cy="27940"/>
            </a:xfrm>
            <a:custGeom>
              <a:avLst/>
              <a:gdLst/>
              <a:ahLst/>
              <a:cxnLst/>
              <a:rect l="l" t="t" r="r" b="b"/>
              <a:pathLst>
                <a:path w="155575" h="27939">
                  <a:moveTo>
                    <a:pt x="146303" y="0"/>
                  </a:moveTo>
                  <a:lnTo>
                    <a:pt x="155448" y="0"/>
                  </a:lnTo>
                </a:path>
                <a:path w="155575" h="27939">
                  <a:moveTo>
                    <a:pt x="0" y="9144"/>
                  </a:moveTo>
                  <a:lnTo>
                    <a:pt x="9144" y="9144"/>
                  </a:lnTo>
                </a:path>
                <a:path w="155575" h="27939">
                  <a:moveTo>
                    <a:pt x="146303" y="9144"/>
                  </a:moveTo>
                  <a:lnTo>
                    <a:pt x="155448" y="9144"/>
                  </a:lnTo>
                </a:path>
                <a:path w="155575" h="27939">
                  <a:moveTo>
                    <a:pt x="0" y="18288"/>
                  </a:moveTo>
                  <a:lnTo>
                    <a:pt x="9144" y="18288"/>
                  </a:lnTo>
                </a:path>
                <a:path w="155575" h="27939">
                  <a:moveTo>
                    <a:pt x="146303" y="18288"/>
                  </a:moveTo>
                  <a:lnTo>
                    <a:pt x="155448" y="18288"/>
                  </a:lnTo>
                </a:path>
                <a:path w="155575" h="27939">
                  <a:moveTo>
                    <a:pt x="0" y="27431"/>
                  </a:moveTo>
                  <a:lnTo>
                    <a:pt x="9144" y="27431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500884" y="2999227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4572" y="4572"/>
                  </a:moveTo>
                  <a:lnTo>
                    <a:pt x="4572" y="4572"/>
                  </a:lnTo>
                </a:path>
              </a:pathLst>
            </a:custGeom>
            <a:ln w="9144">
              <a:solidFill>
                <a:srgbClr val="8F8F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532887" y="3003799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9144">
              <a:solidFill>
                <a:srgbClr val="5F5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587752" y="3003799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59736" y="3008371"/>
              <a:ext cx="82295" cy="9144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746503" y="3012943"/>
              <a:ext cx="868680" cy="165100"/>
            </a:xfrm>
            <a:custGeom>
              <a:avLst/>
              <a:gdLst/>
              <a:ahLst/>
              <a:cxnLst/>
              <a:rect l="l" t="t" r="r" b="b"/>
              <a:pathLst>
                <a:path w="868680" h="165100">
                  <a:moveTo>
                    <a:pt x="841248" y="0"/>
                  </a:moveTo>
                  <a:lnTo>
                    <a:pt x="850392" y="0"/>
                  </a:lnTo>
                </a:path>
                <a:path w="868680" h="165100">
                  <a:moveTo>
                    <a:pt x="722376" y="9144"/>
                  </a:moveTo>
                  <a:lnTo>
                    <a:pt x="731520" y="9144"/>
                  </a:lnTo>
                </a:path>
                <a:path w="868680" h="165100">
                  <a:moveTo>
                    <a:pt x="832103" y="9144"/>
                  </a:moveTo>
                  <a:lnTo>
                    <a:pt x="841248" y="9144"/>
                  </a:lnTo>
                </a:path>
                <a:path w="868680" h="165100">
                  <a:moveTo>
                    <a:pt x="731520" y="18288"/>
                  </a:moveTo>
                  <a:lnTo>
                    <a:pt x="740664" y="18288"/>
                  </a:lnTo>
                </a:path>
                <a:path w="868680" h="165100">
                  <a:moveTo>
                    <a:pt x="822960" y="18288"/>
                  </a:moveTo>
                  <a:lnTo>
                    <a:pt x="832104" y="18288"/>
                  </a:lnTo>
                </a:path>
                <a:path w="868680" h="165100">
                  <a:moveTo>
                    <a:pt x="740663" y="27431"/>
                  </a:moveTo>
                  <a:lnTo>
                    <a:pt x="749808" y="27431"/>
                  </a:lnTo>
                </a:path>
                <a:path w="868680" h="165100">
                  <a:moveTo>
                    <a:pt x="804672" y="27431"/>
                  </a:moveTo>
                  <a:lnTo>
                    <a:pt x="822960" y="27431"/>
                  </a:lnTo>
                </a:path>
                <a:path w="868680" h="165100">
                  <a:moveTo>
                    <a:pt x="749808" y="36575"/>
                  </a:moveTo>
                  <a:lnTo>
                    <a:pt x="804672" y="36575"/>
                  </a:lnTo>
                </a:path>
                <a:path w="868680" h="165100">
                  <a:moveTo>
                    <a:pt x="768096" y="73151"/>
                  </a:moveTo>
                  <a:lnTo>
                    <a:pt x="777240" y="73151"/>
                  </a:lnTo>
                </a:path>
                <a:path w="868680" h="165100">
                  <a:moveTo>
                    <a:pt x="768096" y="82296"/>
                  </a:moveTo>
                  <a:lnTo>
                    <a:pt x="777240" y="82296"/>
                  </a:lnTo>
                </a:path>
                <a:path w="868680" h="165100">
                  <a:moveTo>
                    <a:pt x="768096" y="91440"/>
                  </a:moveTo>
                  <a:lnTo>
                    <a:pt x="777240" y="91440"/>
                  </a:lnTo>
                </a:path>
                <a:path w="868680" h="165100">
                  <a:moveTo>
                    <a:pt x="768096" y="100583"/>
                  </a:moveTo>
                  <a:lnTo>
                    <a:pt x="777240" y="100583"/>
                  </a:lnTo>
                </a:path>
                <a:path w="868680" h="165100">
                  <a:moveTo>
                    <a:pt x="859536" y="100583"/>
                  </a:moveTo>
                  <a:lnTo>
                    <a:pt x="868680" y="100583"/>
                  </a:lnTo>
                </a:path>
                <a:path w="868680" h="165100">
                  <a:moveTo>
                    <a:pt x="768096" y="109727"/>
                  </a:moveTo>
                  <a:lnTo>
                    <a:pt x="777240" y="109727"/>
                  </a:lnTo>
                </a:path>
                <a:path w="868680" h="165100">
                  <a:moveTo>
                    <a:pt x="768096" y="118872"/>
                  </a:moveTo>
                  <a:lnTo>
                    <a:pt x="777240" y="118872"/>
                  </a:lnTo>
                </a:path>
                <a:path w="868680" h="165100">
                  <a:moveTo>
                    <a:pt x="850391" y="118872"/>
                  </a:moveTo>
                  <a:lnTo>
                    <a:pt x="859536" y="118872"/>
                  </a:lnTo>
                </a:path>
                <a:path w="868680" h="165100">
                  <a:moveTo>
                    <a:pt x="768096" y="128016"/>
                  </a:moveTo>
                  <a:lnTo>
                    <a:pt x="777240" y="128016"/>
                  </a:lnTo>
                </a:path>
                <a:path w="868680" h="165100">
                  <a:moveTo>
                    <a:pt x="841248" y="128016"/>
                  </a:moveTo>
                  <a:lnTo>
                    <a:pt x="850392" y="128016"/>
                  </a:lnTo>
                </a:path>
                <a:path w="868680" h="165100">
                  <a:moveTo>
                    <a:pt x="768096" y="137159"/>
                  </a:moveTo>
                  <a:lnTo>
                    <a:pt x="777240" y="137159"/>
                  </a:lnTo>
                </a:path>
                <a:path w="868680" h="165100">
                  <a:moveTo>
                    <a:pt x="832103" y="137159"/>
                  </a:moveTo>
                  <a:lnTo>
                    <a:pt x="841248" y="137159"/>
                  </a:lnTo>
                </a:path>
                <a:path w="868680" h="165100">
                  <a:moveTo>
                    <a:pt x="768096" y="146303"/>
                  </a:moveTo>
                  <a:lnTo>
                    <a:pt x="777240" y="146303"/>
                  </a:lnTo>
                </a:path>
                <a:path w="868680" h="165100">
                  <a:moveTo>
                    <a:pt x="822960" y="146303"/>
                  </a:moveTo>
                  <a:lnTo>
                    <a:pt x="832104" y="146303"/>
                  </a:lnTo>
                </a:path>
                <a:path w="868680" h="165100">
                  <a:moveTo>
                    <a:pt x="768096" y="155448"/>
                  </a:moveTo>
                  <a:lnTo>
                    <a:pt x="777240" y="155448"/>
                  </a:lnTo>
                </a:path>
                <a:path w="868680" h="165100">
                  <a:moveTo>
                    <a:pt x="813815" y="155448"/>
                  </a:moveTo>
                  <a:lnTo>
                    <a:pt x="822960" y="155448"/>
                  </a:lnTo>
                </a:path>
                <a:path w="868680" h="165100">
                  <a:moveTo>
                    <a:pt x="0" y="164592"/>
                  </a:moveTo>
                  <a:lnTo>
                    <a:pt x="777239" y="164592"/>
                  </a:lnTo>
                </a:path>
                <a:path w="868680" h="165100">
                  <a:moveTo>
                    <a:pt x="804672" y="164592"/>
                  </a:moveTo>
                  <a:lnTo>
                    <a:pt x="813816" y="16459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751075" y="3182107"/>
              <a:ext cx="0" cy="201295"/>
            </a:xfrm>
            <a:custGeom>
              <a:avLst/>
              <a:gdLst/>
              <a:ahLst/>
              <a:cxnLst/>
              <a:rect l="l" t="t" r="r" b="b"/>
              <a:pathLst>
                <a:path h="201295">
                  <a:moveTo>
                    <a:pt x="0" y="0"/>
                  </a:moveTo>
                  <a:lnTo>
                    <a:pt x="0" y="20116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40663" y="3186679"/>
              <a:ext cx="1874520" cy="192405"/>
            </a:xfrm>
            <a:custGeom>
              <a:avLst/>
              <a:gdLst/>
              <a:ahLst/>
              <a:cxnLst/>
              <a:rect l="l" t="t" r="r" b="b"/>
              <a:pathLst>
                <a:path w="1874520" h="192404">
                  <a:moveTo>
                    <a:pt x="1773936" y="0"/>
                  </a:moveTo>
                  <a:lnTo>
                    <a:pt x="1783080" y="0"/>
                  </a:lnTo>
                </a:path>
                <a:path w="1874520" h="192404">
                  <a:moveTo>
                    <a:pt x="1801367" y="0"/>
                  </a:moveTo>
                  <a:lnTo>
                    <a:pt x="1810512" y="0"/>
                  </a:lnTo>
                </a:path>
                <a:path w="1874520" h="192404">
                  <a:moveTo>
                    <a:pt x="1773936" y="9144"/>
                  </a:moveTo>
                  <a:lnTo>
                    <a:pt x="1783080" y="9144"/>
                  </a:lnTo>
                </a:path>
                <a:path w="1874520" h="192404">
                  <a:moveTo>
                    <a:pt x="1792224" y="9144"/>
                  </a:moveTo>
                  <a:lnTo>
                    <a:pt x="1801368" y="9144"/>
                  </a:lnTo>
                </a:path>
                <a:path w="1874520" h="192404">
                  <a:moveTo>
                    <a:pt x="1773936" y="18288"/>
                  </a:moveTo>
                  <a:lnTo>
                    <a:pt x="1792224" y="18288"/>
                  </a:lnTo>
                </a:path>
                <a:path w="1874520" h="192404">
                  <a:moveTo>
                    <a:pt x="1773936" y="27432"/>
                  </a:moveTo>
                  <a:lnTo>
                    <a:pt x="1783080" y="27432"/>
                  </a:lnTo>
                </a:path>
                <a:path w="1874520" h="192404">
                  <a:moveTo>
                    <a:pt x="1865376" y="27432"/>
                  </a:moveTo>
                  <a:lnTo>
                    <a:pt x="1874520" y="27432"/>
                  </a:lnTo>
                </a:path>
                <a:path w="1874520" h="192404">
                  <a:moveTo>
                    <a:pt x="1773936" y="36576"/>
                  </a:moveTo>
                  <a:lnTo>
                    <a:pt x="1783080" y="36576"/>
                  </a:lnTo>
                </a:path>
                <a:path w="1874520" h="192404">
                  <a:moveTo>
                    <a:pt x="1773936" y="45720"/>
                  </a:moveTo>
                  <a:lnTo>
                    <a:pt x="1783080" y="45720"/>
                  </a:lnTo>
                </a:path>
                <a:path w="1874520" h="192404">
                  <a:moveTo>
                    <a:pt x="1847088" y="45720"/>
                  </a:moveTo>
                  <a:lnTo>
                    <a:pt x="1856232" y="45720"/>
                  </a:lnTo>
                </a:path>
                <a:path w="1874520" h="192404">
                  <a:moveTo>
                    <a:pt x="1773936" y="54864"/>
                  </a:moveTo>
                  <a:lnTo>
                    <a:pt x="1783080" y="54864"/>
                  </a:lnTo>
                </a:path>
                <a:path w="1874520" h="192404">
                  <a:moveTo>
                    <a:pt x="1837943" y="54864"/>
                  </a:moveTo>
                  <a:lnTo>
                    <a:pt x="1847088" y="54864"/>
                  </a:lnTo>
                </a:path>
                <a:path w="1874520" h="192404">
                  <a:moveTo>
                    <a:pt x="1773936" y="64008"/>
                  </a:moveTo>
                  <a:lnTo>
                    <a:pt x="1783080" y="64008"/>
                  </a:lnTo>
                </a:path>
                <a:path w="1874520" h="192404">
                  <a:moveTo>
                    <a:pt x="1828800" y="64008"/>
                  </a:moveTo>
                  <a:lnTo>
                    <a:pt x="1837944" y="64008"/>
                  </a:lnTo>
                </a:path>
                <a:path w="1874520" h="192404">
                  <a:moveTo>
                    <a:pt x="1773936" y="73152"/>
                  </a:moveTo>
                  <a:lnTo>
                    <a:pt x="1783080" y="73152"/>
                  </a:lnTo>
                </a:path>
                <a:path w="1874520" h="192404">
                  <a:moveTo>
                    <a:pt x="1819655" y="73152"/>
                  </a:moveTo>
                  <a:lnTo>
                    <a:pt x="1828800" y="73152"/>
                  </a:lnTo>
                </a:path>
                <a:path w="1874520" h="192404">
                  <a:moveTo>
                    <a:pt x="1773936" y="82296"/>
                  </a:moveTo>
                  <a:lnTo>
                    <a:pt x="1783080" y="82296"/>
                  </a:lnTo>
                </a:path>
                <a:path w="1874520" h="192404">
                  <a:moveTo>
                    <a:pt x="1810512" y="82296"/>
                  </a:moveTo>
                  <a:lnTo>
                    <a:pt x="1819656" y="82296"/>
                  </a:lnTo>
                </a:path>
                <a:path w="1874520" h="192404">
                  <a:moveTo>
                    <a:pt x="1773936" y="91440"/>
                  </a:moveTo>
                  <a:lnTo>
                    <a:pt x="1783080" y="91440"/>
                  </a:lnTo>
                </a:path>
                <a:path w="1874520" h="192404">
                  <a:moveTo>
                    <a:pt x="1801367" y="91440"/>
                  </a:moveTo>
                  <a:lnTo>
                    <a:pt x="1810512" y="91440"/>
                  </a:lnTo>
                </a:path>
                <a:path w="1874520" h="192404">
                  <a:moveTo>
                    <a:pt x="1773936" y="100584"/>
                  </a:moveTo>
                  <a:lnTo>
                    <a:pt x="1783080" y="100584"/>
                  </a:lnTo>
                </a:path>
                <a:path w="1874520" h="192404">
                  <a:moveTo>
                    <a:pt x="1792224" y="100584"/>
                  </a:moveTo>
                  <a:lnTo>
                    <a:pt x="1801368" y="100584"/>
                  </a:lnTo>
                </a:path>
                <a:path w="1874520" h="192404">
                  <a:moveTo>
                    <a:pt x="1773936" y="109728"/>
                  </a:moveTo>
                  <a:lnTo>
                    <a:pt x="1792224" y="109728"/>
                  </a:lnTo>
                </a:path>
                <a:path w="1874520" h="192404">
                  <a:moveTo>
                    <a:pt x="1773936" y="118872"/>
                  </a:moveTo>
                  <a:lnTo>
                    <a:pt x="1783080" y="118872"/>
                  </a:lnTo>
                </a:path>
                <a:path w="1874520" h="192404">
                  <a:moveTo>
                    <a:pt x="1773936" y="128016"/>
                  </a:moveTo>
                  <a:lnTo>
                    <a:pt x="1783080" y="128016"/>
                  </a:lnTo>
                </a:path>
                <a:path w="1874520" h="192404">
                  <a:moveTo>
                    <a:pt x="1856231" y="128016"/>
                  </a:moveTo>
                  <a:lnTo>
                    <a:pt x="1865376" y="128016"/>
                  </a:lnTo>
                </a:path>
                <a:path w="1874520" h="192404">
                  <a:moveTo>
                    <a:pt x="1773936" y="137160"/>
                  </a:moveTo>
                  <a:lnTo>
                    <a:pt x="1783080" y="137160"/>
                  </a:lnTo>
                </a:path>
                <a:path w="1874520" h="192404">
                  <a:moveTo>
                    <a:pt x="1847088" y="137160"/>
                  </a:moveTo>
                  <a:lnTo>
                    <a:pt x="1856232" y="137160"/>
                  </a:lnTo>
                </a:path>
                <a:path w="1874520" h="192404">
                  <a:moveTo>
                    <a:pt x="1773936" y="146304"/>
                  </a:moveTo>
                  <a:lnTo>
                    <a:pt x="1783080" y="146304"/>
                  </a:lnTo>
                </a:path>
                <a:path w="1874520" h="192404">
                  <a:moveTo>
                    <a:pt x="1837943" y="146304"/>
                  </a:moveTo>
                  <a:lnTo>
                    <a:pt x="1847088" y="146304"/>
                  </a:lnTo>
                </a:path>
                <a:path w="1874520" h="192404">
                  <a:moveTo>
                    <a:pt x="1773936" y="155448"/>
                  </a:moveTo>
                  <a:lnTo>
                    <a:pt x="1783080" y="155448"/>
                  </a:lnTo>
                </a:path>
                <a:path w="1874520" h="192404">
                  <a:moveTo>
                    <a:pt x="1819655" y="155448"/>
                  </a:moveTo>
                  <a:lnTo>
                    <a:pt x="1828800" y="155448"/>
                  </a:lnTo>
                </a:path>
                <a:path w="1874520" h="192404">
                  <a:moveTo>
                    <a:pt x="1773936" y="164592"/>
                  </a:moveTo>
                  <a:lnTo>
                    <a:pt x="1783080" y="164592"/>
                  </a:lnTo>
                </a:path>
                <a:path w="1874520" h="192404">
                  <a:moveTo>
                    <a:pt x="1810512" y="164592"/>
                  </a:moveTo>
                  <a:lnTo>
                    <a:pt x="1819656" y="164592"/>
                  </a:lnTo>
                </a:path>
                <a:path w="1874520" h="192404">
                  <a:moveTo>
                    <a:pt x="1773936" y="173736"/>
                  </a:moveTo>
                  <a:lnTo>
                    <a:pt x="1783080" y="173736"/>
                  </a:lnTo>
                </a:path>
                <a:path w="1874520" h="192404">
                  <a:moveTo>
                    <a:pt x="1801367" y="173736"/>
                  </a:moveTo>
                  <a:lnTo>
                    <a:pt x="1810512" y="173736"/>
                  </a:lnTo>
                </a:path>
                <a:path w="1874520" h="192404">
                  <a:moveTo>
                    <a:pt x="1773936" y="182880"/>
                  </a:moveTo>
                  <a:lnTo>
                    <a:pt x="1783080" y="182880"/>
                  </a:lnTo>
                </a:path>
                <a:path w="1874520" h="192404">
                  <a:moveTo>
                    <a:pt x="1792224" y="182880"/>
                  </a:moveTo>
                  <a:lnTo>
                    <a:pt x="1801368" y="182880"/>
                  </a:lnTo>
                </a:path>
                <a:path w="1874520" h="192404">
                  <a:moveTo>
                    <a:pt x="1773936" y="192024"/>
                  </a:moveTo>
                  <a:lnTo>
                    <a:pt x="1792224" y="192024"/>
                  </a:lnTo>
                </a:path>
                <a:path w="1874520" h="192404">
                  <a:moveTo>
                    <a:pt x="73151" y="82296"/>
                  </a:moveTo>
                  <a:lnTo>
                    <a:pt x="155448" y="82296"/>
                  </a:lnTo>
                </a:path>
                <a:path w="1874520" h="192404">
                  <a:moveTo>
                    <a:pt x="54864" y="91440"/>
                  </a:moveTo>
                  <a:lnTo>
                    <a:pt x="73151" y="91440"/>
                  </a:lnTo>
                </a:path>
                <a:path w="1874520" h="192404">
                  <a:moveTo>
                    <a:pt x="155448" y="91440"/>
                  </a:moveTo>
                  <a:lnTo>
                    <a:pt x="173736" y="91440"/>
                  </a:lnTo>
                </a:path>
                <a:path w="1874520" h="192404">
                  <a:moveTo>
                    <a:pt x="45719" y="100584"/>
                  </a:moveTo>
                  <a:lnTo>
                    <a:pt x="54863" y="100584"/>
                  </a:lnTo>
                </a:path>
                <a:path w="1874520" h="192404">
                  <a:moveTo>
                    <a:pt x="173736" y="100584"/>
                  </a:moveTo>
                  <a:lnTo>
                    <a:pt x="192023" y="100584"/>
                  </a:lnTo>
                </a:path>
                <a:path w="1874520" h="192404">
                  <a:moveTo>
                    <a:pt x="27431" y="109728"/>
                  </a:moveTo>
                  <a:lnTo>
                    <a:pt x="45719" y="109728"/>
                  </a:lnTo>
                </a:path>
                <a:path w="1874520" h="192404">
                  <a:moveTo>
                    <a:pt x="192023" y="109728"/>
                  </a:moveTo>
                  <a:lnTo>
                    <a:pt x="201167" y="109728"/>
                  </a:lnTo>
                </a:path>
                <a:path w="1874520" h="192404">
                  <a:moveTo>
                    <a:pt x="18287" y="118872"/>
                  </a:moveTo>
                  <a:lnTo>
                    <a:pt x="27431" y="118872"/>
                  </a:lnTo>
                </a:path>
                <a:path w="1874520" h="192404">
                  <a:moveTo>
                    <a:pt x="201167" y="118872"/>
                  </a:moveTo>
                  <a:lnTo>
                    <a:pt x="210311" y="118872"/>
                  </a:lnTo>
                </a:path>
                <a:path w="1874520" h="192404">
                  <a:moveTo>
                    <a:pt x="18287" y="128016"/>
                  </a:moveTo>
                  <a:lnTo>
                    <a:pt x="27431" y="128016"/>
                  </a:lnTo>
                </a:path>
                <a:path w="1874520" h="192404">
                  <a:moveTo>
                    <a:pt x="210311" y="128016"/>
                  </a:moveTo>
                  <a:lnTo>
                    <a:pt x="219455" y="128016"/>
                  </a:lnTo>
                </a:path>
                <a:path w="1874520" h="192404">
                  <a:moveTo>
                    <a:pt x="219455" y="137160"/>
                  </a:moveTo>
                  <a:lnTo>
                    <a:pt x="228599" y="137160"/>
                  </a:lnTo>
                </a:path>
                <a:path w="1874520" h="192404">
                  <a:moveTo>
                    <a:pt x="9143" y="146304"/>
                  </a:moveTo>
                  <a:lnTo>
                    <a:pt x="18287" y="146304"/>
                  </a:lnTo>
                </a:path>
                <a:path w="1874520" h="192404">
                  <a:moveTo>
                    <a:pt x="219455" y="146304"/>
                  </a:moveTo>
                  <a:lnTo>
                    <a:pt x="228599" y="146304"/>
                  </a:lnTo>
                </a:path>
                <a:path w="1874520" h="192404">
                  <a:moveTo>
                    <a:pt x="0" y="155448"/>
                  </a:moveTo>
                  <a:lnTo>
                    <a:pt x="9143" y="155448"/>
                  </a:lnTo>
                </a:path>
                <a:path w="1874520" h="192404">
                  <a:moveTo>
                    <a:pt x="228599" y="155448"/>
                  </a:moveTo>
                  <a:lnTo>
                    <a:pt x="237743" y="155448"/>
                  </a:lnTo>
                </a:path>
                <a:path w="1874520" h="192404">
                  <a:moveTo>
                    <a:pt x="0" y="164592"/>
                  </a:moveTo>
                  <a:lnTo>
                    <a:pt x="9143" y="164592"/>
                  </a:lnTo>
                </a:path>
                <a:path w="1874520" h="192404">
                  <a:moveTo>
                    <a:pt x="237743" y="164592"/>
                  </a:moveTo>
                  <a:lnTo>
                    <a:pt x="246887" y="16459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32103" y="3346699"/>
              <a:ext cx="64008" cy="18288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745235" y="335584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4571" y="4572"/>
                  </a:moveTo>
                  <a:lnTo>
                    <a:pt x="4571" y="457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91539" y="335584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4571" y="4572"/>
                  </a:moveTo>
                  <a:lnTo>
                    <a:pt x="4571" y="4572"/>
                  </a:lnTo>
                </a:path>
              </a:pathLst>
            </a:custGeom>
            <a:ln w="9144">
              <a:solidFill>
                <a:srgbClr val="0B0B0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31519" y="3296407"/>
              <a:ext cx="1792605" cy="109855"/>
            </a:xfrm>
            <a:custGeom>
              <a:avLst/>
              <a:gdLst/>
              <a:ahLst/>
              <a:cxnLst/>
              <a:rect l="l" t="t" r="r" b="b"/>
              <a:pathLst>
                <a:path w="1792605" h="109854">
                  <a:moveTo>
                    <a:pt x="246887" y="64007"/>
                  </a:moveTo>
                  <a:lnTo>
                    <a:pt x="256031" y="64007"/>
                  </a:lnTo>
                </a:path>
                <a:path w="1792605" h="109854">
                  <a:moveTo>
                    <a:pt x="9144" y="73151"/>
                  </a:moveTo>
                  <a:lnTo>
                    <a:pt x="18288" y="73151"/>
                  </a:lnTo>
                </a:path>
                <a:path w="1792605" h="109854">
                  <a:moveTo>
                    <a:pt x="246887" y="73151"/>
                  </a:moveTo>
                  <a:lnTo>
                    <a:pt x="256031" y="73151"/>
                  </a:lnTo>
                </a:path>
                <a:path w="1792605" h="109854">
                  <a:moveTo>
                    <a:pt x="0" y="82295"/>
                  </a:moveTo>
                  <a:lnTo>
                    <a:pt x="9143" y="82295"/>
                  </a:lnTo>
                </a:path>
                <a:path w="1792605" h="109854">
                  <a:moveTo>
                    <a:pt x="246887" y="82295"/>
                  </a:moveTo>
                  <a:lnTo>
                    <a:pt x="256031" y="82295"/>
                  </a:lnTo>
                </a:path>
                <a:path w="1792605" h="109854">
                  <a:moveTo>
                    <a:pt x="0" y="91439"/>
                  </a:moveTo>
                  <a:lnTo>
                    <a:pt x="9143" y="91439"/>
                  </a:lnTo>
                </a:path>
                <a:path w="1792605" h="109854">
                  <a:moveTo>
                    <a:pt x="768096" y="0"/>
                  </a:moveTo>
                  <a:lnTo>
                    <a:pt x="786384" y="0"/>
                  </a:lnTo>
                </a:path>
                <a:path w="1792605" h="109854">
                  <a:moveTo>
                    <a:pt x="731519" y="9143"/>
                  </a:moveTo>
                  <a:lnTo>
                    <a:pt x="768095" y="9143"/>
                  </a:lnTo>
                </a:path>
                <a:path w="1792605" h="109854">
                  <a:moveTo>
                    <a:pt x="786384" y="9143"/>
                  </a:moveTo>
                  <a:lnTo>
                    <a:pt x="813816" y="9143"/>
                  </a:lnTo>
                </a:path>
                <a:path w="1792605" h="109854">
                  <a:moveTo>
                    <a:pt x="621792" y="9143"/>
                  </a:moveTo>
                  <a:lnTo>
                    <a:pt x="685800" y="9143"/>
                  </a:lnTo>
                </a:path>
                <a:path w="1792605" h="109854">
                  <a:moveTo>
                    <a:pt x="603504" y="18287"/>
                  </a:moveTo>
                  <a:lnTo>
                    <a:pt x="621791" y="18287"/>
                  </a:lnTo>
                </a:path>
                <a:path w="1792605" h="109854">
                  <a:moveTo>
                    <a:pt x="685800" y="18287"/>
                  </a:moveTo>
                  <a:lnTo>
                    <a:pt x="704088" y="18287"/>
                  </a:lnTo>
                </a:path>
                <a:path w="1792605" h="109854">
                  <a:moveTo>
                    <a:pt x="722376" y="18287"/>
                  </a:moveTo>
                  <a:lnTo>
                    <a:pt x="731519" y="18287"/>
                  </a:lnTo>
                </a:path>
                <a:path w="1792605" h="109854">
                  <a:moveTo>
                    <a:pt x="813816" y="18287"/>
                  </a:moveTo>
                  <a:lnTo>
                    <a:pt x="832104" y="18287"/>
                  </a:lnTo>
                </a:path>
                <a:path w="1792605" h="109854">
                  <a:moveTo>
                    <a:pt x="594360" y="27431"/>
                  </a:moveTo>
                  <a:lnTo>
                    <a:pt x="603504" y="27431"/>
                  </a:lnTo>
                </a:path>
                <a:path w="1792605" h="109854">
                  <a:moveTo>
                    <a:pt x="704088" y="27431"/>
                  </a:moveTo>
                  <a:lnTo>
                    <a:pt x="722376" y="27431"/>
                  </a:lnTo>
                </a:path>
                <a:path w="1792605" h="109854">
                  <a:moveTo>
                    <a:pt x="832104" y="27431"/>
                  </a:moveTo>
                  <a:lnTo>
                    <a:pt x="841247" y="27431"/>
                  </a:lnTo>
                </a:path>
                <a:path w="1792605" h="109854">
                  <a:moveTo>
                    <a:pt x="585216" y="36575"/>
                  </a:moveTo>
                  <a:lnTo>
                    <a:pt x="594360" y="36575"/>
                  </a:lnTo>
                </a:path>
                <a:path w="1792605" h="109854">
                  <a:moveTo>
                    <a:pt x="704088" y="36575"/>
                  </a:moveTo>
                  <a:lnTo>
                    <a:pt x="722376" y="36575"/>
                  </a:lnTo>
                </a:path>
                <a:path w="1792605" h="109854">
                  <a:moveTo>
                    <a:pt x="841247" y="36575"/>
                  </a:moveTo>
                  <a:lnTo>
                    <a:pt x="850391" y="36575"/>
                  </a:lnTo>
                </a:path>
                <a:path w="1792605" h="109854">
                  <a:moveTo>
                    <a:pt x="566928" y="45719"/>
                  </a:moveTo>
                  <a:lnTo>
                    <a:pt x="576072" y="45719"/>
                  </a:lnTo>
                </a:path>
                <a:path w="1792605" h="109854">
                  <a:moveTo>
                    <a:pt x="685800" y="45719"/>
                  </a:moveTo>
                  <a:lnTo>
                    <a:pt x="694944" y="45719"/>
                  </a:lnTo>
                </a:path>
                <a:path w="1792605" h="109854">
                  <a:moveTo>
                    <a:pt x="731519" y="45719"/>
                  </a:moveTo>
                  <a:lnTo>
                    <a:pt x="740663" y="45719"/>
                  </a:lnTo>
                </a:path>
                <a:path w="1792605" h="109854">
                  <a:moveTo>
                    <a:pt x="850392" y="45719"/>
                  </a:moveTo>
                  <a:lnTo>
                    <a:pt x="859536" y="45719"/>
                  </a:lnTo>
                </a:path>
                <a:path w="1792605" h="109854">
                  <a:moveTo>
                    <a:pt x="566928" y="54863"/>
                  </a:moveTo>
                  <a:lnTo>
                    <a:pt x="576072" y="54863"/>
                  </a:lnTo>
                </a:path>
                <a:path w="1792605" h="109854">
                  <a:moveTo>
                    <a:pt x="685800" y="54863"/>
                  </a:moveTo>
                  <a:lnTo>
                    <a:pt x="694944" y="54863"/>
                  </a:lnTo>
                </a:path>
                <a:path w="1792605" h="109854">
                  <a:moveTo>
                    <a:pt x="731519" y="54863"/>
                  </a:moveTo>
                  <a:lnTo>
                    <a:pt x="749807" y="54863"/>
                  </a:lnTo>
                </a:path>
                <a:path w="1792605" h="109854">
                  <a:moveTo>
                    <a:pt x="859536" y="54863"/>
                  </a:moveTo>
                  <a:lnTo>
                    <a:pt x="868680" y="54863"/>
                  </a:lnTo>
                </a:path>
                <a:path w="1792605" h="109854">
                  <a:moveTo>
                    <a:pt x="557784" y="64007"/>
                  </a:moveTo>
                  <a:lnTo>
                    <a:pt x="566928" y="64007"/>
                  </a:lnTo>
                </a:path>
                <a:path w="1792605" h="109854">
                  <a:moveTo>
                    <a:pt x="685800" y="64007"/>
                  </a:moveTo>
                  <a:lnTo>
                    <a:pt x="694944" y="64007"/>
                  </a:lnTo>
                </a:path>
                <a:path w="1792605" h="109854">
                  <a:moveTo>
                    <a:pt x="740664" y="64007"/>
                  </a:moveTo>
                  <a:lnTo>
                    <a:pt x="749808" y="64007"/>
                  </a:lnTo>
                </a:path>
                <a:path w="1792605" h="109854">
                  <a:moveTo>
                    <a:pt x="859536" y="64007"/>
                  </a:moveTo>
                  <a:lnTo>
                    <a:pt x="868680" y="64007"/>
                  </a:lnTo>
                </a:path>
                <a:path w="1792605" h="109854">
                  <a:moveTo>
                    <a:pt x="557784" y="73151"/>
                  </a:moveTo>
                  <a:lnTo>
                    <a:pt x="566928" y="73151"/>
                  </a:lnTo>
                </a:path>
                <a:path w="1792605" h="109854">
                  <a:moveTo>
                    <a:pt x="676656" y="73151"/>
                  </a:moveTo>
                  <a:lnTo>
                    <a:pt x="685800" y="73151"/>
                  </a:lnTo>
                </a:path>
                <a:path w="1792605" h="109854">
                  <a:moveTo>
                    <a:pt x="740664" y="73151"/>
                  </a:moveTo>
                  <a:lnTo>
                    <a:pt x="749808" y="73151"/>
                  </a:lnTo>
                </a:path>
                <a:path w="1792605" h="109854">
                  <a:moveTo>
                    <a:pt x="859536" y="73151"/>
                  </a:moveTo>
                  <a:lnTo>
                    <a:pt x="868680" y="73151"/>
                  </a:lnTo>
                </a:path>
                <a:path w="1792605" h="109854">
                  <a:moveTo>
                    <a:pt x="557784" y="82295"/>
                  </a:moveTo>
                  <a:lnTo>
                    <a:pt x="566928" y="82295"/>
                  </a:lnTo>
                </a:path>
                <a:path w="1792605" h="109854">
                  <a:moveTo>
                    <a:pt x="676656" y="82295"/>
                  </a:moveTo>
                  <a:lnTo>
                    <a:pt x="685800" y="82295"/>
                  </a:lnTo>
                </a:path>
                <a:path w="1792605" h="109854">
                  <a:moveTo>
                    <a:pt x="740664" y="82295"/>
                  </a:moveTo>
                  <a:lnTo>
                    <a:pt x="749808" y="82295"/>
                  </a:lnTo>
                </a:path>
                <a:path w="1792605" h="109854">
                  <a:moveTo>
                    <a:pt x="868680" y="82295"/>
                  </a:moveTo>
                  <a:lnTo>
                    <a:pt x="877824" y="82295"/>
                  </a:lnTo>
                </a:path>
                <a:path w="1792605" h="109854">
                  <a:moveTo>
                    <a:pt x="246887" y="91439"/>
                  </a:moveTo>
                  <a:lnTo>
                    <a:pt x="566928" y="91439"/>
                  </a:lnTo>
                </a:path>
                <a:path w="1792605" h="109854">
                  <a:moveTo>
                    <a:pt x="676656" y="91439"/>
                  </a:moveTo>
                  <a:lnTo>
                    <a:pt x="685800" y="91439"/>
                  </a:lnTo>
                </a:path>
                <a:path w="1792605" h="109854">
                  <a:moveTo>
                    <a:pt x="740664" y="91439"/>
                  </a:moveTo>
                  <a:lnTo>
                    <a:pt x="749808" y="91439"/>
                  </a:lnTo>
                </a:path>
                <a:path w="1792605" h="109854">
                  <a:moveTo>
                    <a:pt x="868680" y="91439"/>
                  </a:moveTo>
                  <a:lnTo>
                    <a:pt x="1024128" y="91439"/>
                  </a:lnTo>
                </a:path>
                <a:path w="1792605" h="109854">
                  <a:moveTo>
                    <a:pt x="1783080" y="91439"/>
                  </a:moveTo>
                  <a:lnTo>
                    <a:pt x="1792224" y="91439"/>
                  </a:lnTo>
                </a:path>
                <a:path w="1792605" h="109854">
                  <a:moveTo>
                    <a:pt x="0" y="100583"/>
                  </a:moveTo>
                  <a:lnTo>
                    <a:pt x="9143" y="100583"/>
                  </a:lnTo>
                </a:path>
                <a:path w="1792605" h="109854">
                  <a:moveTo>
                    <a:pt x="246887" y="100583"/>
                  </a:moveTo>
                  <a:lnTo>
                    <a:pt x="256031" y="100583"/>
                  </a:lnTo>
                </a:path>
                <a:path w="1792605" h="109854">
                  <a:moveTo>
                    <a:pt x="557784" y="100583"/>
                  </a:moveTo>
                  <a:lnTo>
                    <a:pt x="566928" y="100583"/>
                  </a:lnTo>
                </a:path>
                <a:path w="1792605" h="109854">
                  <a:moveTo>
                    <a:pt x="676656" y="100583"/>
                  </a:moveTo>
                  <a:lnTo>
                    <a:pt x="685800" y="100583"/>
                  </a:lnTo>
                </a:path>
                <a:path w="1792605" h="109854">
                  <a:moveTo>
                    <a:pt x="740664" y="100583"/>
                  </a:moveTo>
                  <a:lnTo>
                    <a:pt x="749808" y="100583"/>
                  </a:lnTo>
                </a:path>
                <a:path w="1792605" h="109854">
                  <a:moveTo>
                    <a:pt x="868680" y="100583"/>
                  </a:moveTo>
                  <a:lnTo>
                    <a:pt x="877824" y="100583"/>
                  </a:lnTo>
                </a:path>
                <a:path w="1792605" h="109854">
                  <a:moveTo>
                    <a:pt x="1014983" y="100583"/>
                  </a:moveTo>
                  <a:lnTo>
                    <a:pt x="1024128" y="100583"/>
                  </a:lnTo>
                </a:path>
                <a:path w="1792605" h="109854">
                  <a:moveTo>
                    <a:pt x="1783080" y="100583"/>
                  </a:moveTo>
                  <a:lnTo>
                    <a:pt x="1792224" y="100583"/>
                  </a:lnTo>
                </a:path>
                <a:path w="1792605" h="109854">
                  <a:moveTo>
                    <a:pt x="9144" y="109727"/>
                  </a:moveTo>
                  <a:lnTo>
                    <a:pt x="18288" y="109727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22959" y="3364986"/>
              <a:ext cx="91440" cy="73151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740663" y="3406135"/>
              <a:ext cx="1874520" cy="82550"/>
            </a:xfrm>
            <a:custGeom>
              <a:avLst/>
              <a:gdLst/>
              <a:ahLst/>
              <a:cxnLst/>
              <a:rect l="l" t="t" r="r" b="b"/>
              <a:pathLst>
                <a:path w="1874520" h="82550">
                  <a:moveTo>
                    <a:pt x="237743" y="0"/>
                  </a:moveTo>
                  <a:lnTo>
                    <a:pt x="246887" y="0"/>
                  </a:lnTo>
                </a:path>
                <a:path w="1874520" h="82550">
                  <a:moveTo>
                    <a:pt x="548640" y="0"/>
                  </a:moveTo>
                  <a:lnTo>
                    <a:pt x="557783" y="0"/>
                  </a:lnTo>
                </a:path>
                <a:path w="1874520" h="82550">
                  <a:moveTo>
                    <a:pt x="667511" y="0"/>
                  </a:moveTo>
                  <a:lnTo>
                    <a:pt x="676655" y="0"/>
                  </a:lnTo>
                </a:path>
                <a:path w="1874520" h="82550">
                  <a:moveTo>
                    <a:pt x="731520" y="0"/>
                  </a:moveTo>
                  <a:lnTo>
                    <a:pt x="740664" y="0"/>
                  </a:lnTo>
                </a:path>
                <a:path w="1874520" h="82550">
                  <a:moveTo>
                    <a:pt x="850392" y="0"/>
                  </a:moveTo>
                  <a:lnTo>
                    <a:pt x="859536" y="0"/>
                  </a:lnTo>
                </a:path>
                <a:path w="1874520" h="82550">
                  <a:moveTo>
                    <a:pt x="1005839" y="0"/>
                  </a:moveTo>
                  <a:lnTo>
                    <a:pt x="1014984" y="0"/>
                  </a:lnTo>
                </a:path>
                <a:path w="1874520" h="82550">
                  <a:moveTo>
                    <a:pt x="1773936" y="0"/>
                  </a:moveTo>
                  <a:lnTo>
                    <a:pt x="1783080" y="0"/>
                  </a:lnTo>
                </a:path>
                <a:path w="1874520" h="82550">
                  <a:moveTo>
                    <a:pt x="1856231" y="0"/>
                  </a:moveTo>
                  <a:lnTo>
                    <a:pt x="1865376" y="0"/>
                  </a:lnTo>
                </a:path>
                <a:path w="1874520" h="82550">
                  <a:moveTo>
                    <a:pt x="0" y="9143"/>
                  </a:moveTo>
                  <a:lnTo>
                    <a:pt x="9143" y="9143"/>
                  </a:lnTo>
                </a:path>
                <a:path w="1874520" h="82550">
                  <a:moveTo>
                    <a:pt x="237743" y="9143"/>
                  </a:moveTo>
                  <a:lnTo>
                    <a:pt x="246887" y="9143"/>
                  </a:lnTo>
                </a:path>
                <a:path w="1874520" h="82550">
                  <a:moveTo>
                    <a:pt x="548640" y="9143"/>
                  </a:moveTo>
                  <a:lnTo>
                    <a:pt x="557783" y="9143"/>
                  </a:lnTo>
                </a:path>
                <a:path w="1874520" h="82550">
                  <a:moveTo>
                    <a:pt x="676655" y="9143"/>
                  </a:moveTo>
                  <a:lnTo>
                    <a:pt x="685799" y="9143"/>
                  </a:lnTo>
                </a:path>
                <a:path w="1874520" h="82550">
                  <a:moveTo>
                    <a:pt x="731520" y="9143"/>
                  </a:moveTo>
                  <a:lnTo>
                    <a:pt x="740664" y="9143"/>
                  </a:lnTo>
                </a:path>
                <a:path w="1874520" h="82550">
                  <a:moveTo>
                    <a:pt x="850392" y="9143"/>
                  </a:moveTo>
                  <a:lnTo>
                    <a:pt x="859536" y="9143"/>
                  </a:lnTo>
                </a:path>
                <a:path w="1874520" h="82550">
                  <a:moveTo>
                    <a:pt x="1005839" y="9143"/>
                  </a:moveTo>
                  <a:lnTo>
                    <a:pt x="1014984" y="9143"/>
                  </a:lnTo>
                </a:path>
                <a:path w="1874520" h="82550">
                  <a:moveTo>
                    <a:pt x="1773936" y="9143"/>
                  </a:moveTo>
                  <a:lnTo>
                    <a:pt x="1783080" y="9143"/>
                  </a:lnTo>
                </a:path>
                <a:path w="1874520" h="82550">
                  <a:moveTo>
                    <a:pt x="1847088" y="9143"/>
                  </a:moveTo>
                  <a:lnTo>
                    <a:pt x="1856232" y="9143"/>
                  </a:lnTo>
                </a:path>
                <a:path w="1874520" h="82550">
                  <a:moveTo>
                    <a:pt x="0" y="18287"/>
                  </a:moveTo>
                  <a:lnTo>
                    <a:pt x="9143" y="18287"/>
                  </a:lnTo>
                </a:path>
                <a:path w="1874520" h="82550">
                  <a:moveTo>
                    <a:pt x="237743" y="18287"/>
                  </a:moveTo>
                  <a:lnTo>
                    <a:pt x="246887" y="18287"/>
                  </a:lnTo>
                </a:path>
                <a:path w="1874520" h="82550">
                  <a:moveTo>
                    <a:pt x="548640" y="18287"/>
                  </a:moveTo>
                  <a:lnTo>
                    <a:pt x="557783" y="18287"/>
                  </a:lnTo>
                </a:path>
                <a:path w="1874520" h="82550">
                  <a:moveTo>
                    <a:pt x="676655" y="18287"/>
                  </a:moveTo>
                  <a:lnTo>
                    <a:pt x="685799" y="18287"/>
                  </a:lnTo>
                </a:path>
                <a:path w="1874520" h="82550">
                  <a:moveTo>
                    <a:pt x="731520" y="18287"/>
                  </a:moveTo>
                  <a:lnTo>
                    <a:pt x="740664" y="18287"/>
                  </a:lnTo>
                </a:path>
                <a:path w="1874520" h="82550">
                  <a:moveTo>
                    <a:pt x="850392" y="18287"/>
                  </a:moveTo>
                  <a:lnTo>
                    <a:pt x="859536" y="18287"/>
                  </a:lnTo>
                </a:path>
                <a:path w="1874520" h="82550">
                  <a:moveTo>
                    <a:pt x="1005839" y="18287"/>
                  </a:moveTo>
                  <a:lnTo>
                    <a:pt x="1014984" y="18287"/>
                  </a:lnTo>
                </a:path>
                <a:path w="1874520" h="82550">
                  <a:moveTo>
                    <a:pt x="1773936" y="18287"/>
                  </a:moveTo>
                  <a:lnTo>
                    <a:pt x="1783080" y="18287"/>
                  </a:lnTo>
                </a:path>
                <a:path w="1874520" h="82550">
                  <a:moveTo>
                    <a:pt x="1837943" y="18287"/>
                  </a:moveTo>
                  <a:lnTo>
                    <a:pt x="1847088" y="18287"/>
                  </a:lnTo>
                </a:path>
                <a:path w="1874520" h="82550">
                  <a:moveTo>
                    <a:pt x="0" y="27431"/>
                  </a:moveTo>
                  <a:lnTo>
                    <a:pt x="9143" y="27431"/>
                  </a:lnTo>
                </a:path>
                <a:path w="1874520" h="82550">
                  <a:moveTo>
                    <a:pt x="228599" y="27431"/>
                  </a:moveTo>
                  <a:lnTo>
                    <a:pt x="237743" y="27431"/>
                  </a:lnTo>
                </a:path>
                <a:path w="1874520" h="82550">
                  <a:moveTo>
                    <a:pt x="557783" y="27431"/>
                  </a:moveTo>
                  <a:lnTo>
                    <a:pt x="566927" y="27431"/>
                  </a:lnTo>
                </a:path>
                <a:path w="1874520" h="82550">
                  <a:moveTo>
                    <a:pt x="676655" y="27431"/>
                  </a:moveTo>
                  <a:lnTo>
                    <a:pt x="685799" y="27431"/>
                  </a:lnTo>
                </a:path>
                <a:path w="1874520" h="82550">
                  <a:moveTo>
                    <a:pt x="722375" y="27431"/>
                  </a:moveTo>
                  <a:lnTo>
                    <a:pt x="740663" y="27431"/>
                  </a:lnTo>
                </a:path>
                <a:path w="1874520" h="82550">
                  <a:moveTo>
                    <a:pt x="841248" y="27431"/>
                  </a:moveTo>
                  <a:lnTo>
                    <a:pt x="850392" y="27431"/>
                  </a:lnTo>
                </a:path>
                <a:path w="1874520" h="82550">
                  <a:moveTo>
                    <a:pt x="1005839" y="27431"/>
                  </a:moveTo>
                  <a:lnTo>
                    <a:pt x="1014984" y="27431"/>
                  </a:lnTo>
                </a:path>
                <a:path w="1874520" h="82550">
                  <a:moveTo>
                    <a:pt x="1773936" y="27431"/>
                  </a:moveTo>
                  <a:lnTo>
                    <a:pt x="1783080" y="27431"/>
                  </a:lnTo>
                </a:path>
                <a:path w="1874520" h="82550">
                  <a:moveTo>
                    <a:pt x="1828800" y="27431"/>
                  </a:moveTo>
                  <a:lnTo>
                    <a:pt x="1837944" y="27431"/>
                  </a:lnTo>
                </a:path>
                <a:path w="1874520" h="82550">
                  <a:moveTo>
                    <a:pt x="0" y="36575"/>
                  </a:moveTo>
                  <a:lnTo>
                    <a:pt x="18287" y="36575"/>
                  </a:lnTo>
                </a:path>
                <a:path w="1874520" h="82550">
                  <a:moveTo>
                    <a:pt x="228599" y="36575"/>
                  </a:moveTo>
                  <a:lnTo>
                    <a:pt x="237743" y="36575"/>
                  </a:lnTo>
                </a:path>
                <a:path w="1874520" h="82550">
                  <a:moveTo>
                    <a:pt x="557783" y="36575"/>
                  </a:moveTo>
                  <a:lnTo>
                    <a:pt x="566927" y="36575"/>
                  </a:lnTo>
                </a:path>
                <a:path w="1874520" h="82550">
                  <a:moveTo>
                    <a:pt x="685799" y="36575"/>
                  </a:moveTo>
                  <a:lnTo>
                    <a:pt x="694943" y="36575"/>
                  </a:lnTo>
                </a:path>
                <a:path w="1874520" h="82550">
                  <a:moveTo>
                    <a:pt x="722375" y="36575"/>
                  </a:moveTo>
                  <a:lnTo>
                    <a:pt x="731519" y="36575"/>
                  </a:lnTo>
                </a:path>
                <a:path w="1874520" h="82550">
                  <a:moveTo>
                    <a:pt x="841248" y="36575"/>
                  </a:moveTo>
                  <a:lnTo>
                    <a:pt x="850392" y="36575"/>
                  </a:lnTo>
                </a:path>
                <a:path w="1874520" h="82550">
                  <a:moveTo>
                    <a:pt x="1005839" y="36575"/>
                  </a:moveTo>
                  <a:lnTo>
                    <a:pt x="1014984" y="36575"/>
                  </a:lnTo>
                </a:path>
                <a:path w="1874520" h="82550">
                  <a:moveTo>
                    <a:pt x="1773936" y="36575"/>
                  </a:moveTo>
                  <a:lnTo>
                    <a:pt x="1783080" y="36575"/>
                  </a:lnTo>
                </a:path>
                <a:path w="1874520" h="82550">
                  <a:moveTo>
                    <a:pt x="1819655" y="36575"/>
                  </a:moveTo>
                  <a:lnTo>
                    <a:pt x="1828800" y="36575"/>
                  </a:lnTo>
                </a:path>
                <a:path w="1874520" h="82550">
                  <a:moveTo>
                    <a:pt x="9143" y="45720"/>
                  </a:moveTo>
                  <a:lnTo>
                    <a:pt x="18287" y="45720"/>
                  </a:lnTo>
                </a:path>
                <a:path w="1874520" h="82550">
                  <a:moveTo>
                    <a:pt x="219455" y="45720"/>
                  </a:moveTo>
                  <a:lnTo>
                    <a:pt x="228599" y="45720"/>
                  </a:lnTo>
                </a:path>
                <a:path w="1874520" h="82550">
                  <a:moveTo>
                    <a:pt x="566927" y="45720"/>
                  </a:moveTo>
                  <a:lnTo>
                    <a:pt x="576071" y="45720"/>
                  </a:lnTo>
                </a:path>
                <a:path w="1874520" h="82550">
                  <a:moveTo>
                    <a:pt x="694943" y="45720"/>
                  </a:moveTo>
                  <a:lnTo>
                    <a:pt x="704087" y="45720"/>
                  </a:lnTo>
                </a:path>
                <a:path w="1874520" h="82550">
                  <a:moveTo>
                    <a:pt x="713231" y="45720"/>
                  </a:moveTo>
                  <a:lnTo>
                    <a:pt x="722375" y="45720"/>
                  </a:lnTo>
                </a:path>
                <a:path w="1874520" h="82550">
                  <a:moveTo>
                    <a:pt x="832103" y="45720"/>
                  </a:moveTo>
                  <a:lnTo>
                    <a:pt x="841247" y="45720"/>
                  </a:lnTo>
                </a:path>
                <a:path w="1874520" h="82550">
                  <a:moveTo>
                    <a:pt x="1005839" y="45720"/>
                  </a:moveTo>
                  <a:lnTo>
                    <a:pt x="1014984" y="45720"/>
                  </a:lnTo>
                </a:path>
                <a:path w="1874520" h="82550">
                  <a:moveTo>
                    <a:pt x="1773936" y="45720"/>
                  </a:moveTo>
                  <a:lnTo>
                    <a:pt x="1783080" y="45720"/>
                  </a:lnTo>
                </a:path>
                <a:path w="1874520" h="82550">
                  <a:moveTo>
                    <a:pt x="1810512" y="45720"/>
                  </a:moveTo>
                  <a:lnTo>
                    <a:pt x="1819656" y="45720"/>
                  </a:lnTo>
                </a:path>
                <a:path w="1874520" h="82550">
                  <a:moveTo>
                    <a:pt x="18287" y="54863"/>
                  </a:moveTo>
                  <a:lnTo>
                    <a:pt x="27431" y="54863"/>
                  </a:lnTo>
                </a:path>
                <a:path w="1874520" h="82550">
                  <a:moveTo>
                    <a:pt x="210311" y="54863"/>
                  </a:moveTo>
                  <a:lnTo>
                    <a:pt x="219455" y="54863"/>
                  </a:lnTo>
                </a:path>
                <a:path w="1874520" h="82550">
                  <a:moveTo>
                    <a:pt x="585215" y="54863"/>
                  </a:moveTo>
                  <a:lnTo>
                    <a:pt x="594359" y="54863"/>
                  </a:lnTo>
                </a:path>
                <a:path w="1874520" h="82550">
                  <a:moveTo>
                    <a:pt x="694943" y="54863"/>
                  </a:moveTo>
                  <a:lnTo>
                    <a:pt x="704087" y="54863"/>
                  </a:lnTo>
                </a:path>
                <a:path w="1874520" h="82550">
                  <a:moveTo>
                    <a:pt x="713231" y="54863"/>
                  </a:moveTo>
                  <a:lnTo>
                    <a:pt x="722375" y="54863"/>
                  </a:lnTo>
                </a:path>
                <a:path w="1874520" h="82550">
                  <a:moveTo>
                    <a:pt x="804671" y="54863"/>
                  </a:moveTo>
                  <a:lnTo>
                    <a:pt x="822959" y="54863"/>
                  </a:lnTo>
                </a:path>
                <a:path w="1874520" h="82550">
                  <a:moveTo>
                    <a:pt x="1005839" y="54863"/>
                  </a:moveTo>
                  <a:lnTo>
                    <a:pt x="1014984" y="54863"/>
                  </a:lnTo>
                </a:path>
                <a:path w="1874520" h="82550">
                  <a:moveTo>
                    <a:pt x="1773936" y="54863"/>
                  </a:moveTo>
                  <a:lnTo>
                    <a:pt x="1783080" y="54863"/>
                  </a:lnTo>
                </a:path>
                <a:path w="1874520" h="82550">
                  <a:moveTo>
                    <a:pt x="1792224" y="54863"/>
                  </a:moveTo>
                  <a:lnTo>
                    <a:pt x="1801368" y="54863"/>
                  </a:lnTo>
                </a:path>
                <a:path w="1874520" h="82550">
                  <a:moveTo>
                    <a:pt x="18287" y="64007"/>
                  </a:moveTo>
                  <a:lnTo>
                    <a:pt x="27431" y="64007"/>
                  </a:lnTo>
                </a:path>
                <a:path w="1874520" h="82550">
                  <a:moveTo>
                    <a:pt x="201167" y="64007"/>
                  </a:moveTo>
                  <a:lnTo>
                    <a:pt x="210311" y="64007"/>
                  </a:lnTo>
                </a:path>
                <a:path w="1874520" h="82550">
                  <a:moveTo>
                    <a:pt x="594359" y="64007"/>
                  </a:moveTo>
                  <a:lnTo>
                    <a:pt x="612647" y="64007"/>
                  </a:lnTo>
                </a:path>
                <a:path w="1874520" h="82550">
                  <a:moveTo>
                    <a:pt x="676655" y="64007"/>
                  </a:moveTo>
                  <a:lnTo>
                    <a:pt x="694943" y="64007"/>
                  </a:lnTo>
                </a:path>
                <a:path w="1874520" h="82550">
                  <a:moveTo>
                    <a:pt x="722375" y="64007"/>
                  </a:moveTo>
                  <a:lnTo>
                    <a:pt x="749807" y="64007"/>
                  </a:lnTo>
                </a:path>
                <a:path w="1874520" h="82550">
                  <a:moveTo>
                    <a:pt x="777240" y="64007"/>
                  </a:moveTo>
                  <a:lnTo>
                    <a:pt x="804671" y="64007"/>
                  </a:lnTo>
                </a:path>
                <a:path w="1874520" h="82550">
                  <a:moveTo>
                    <a:pt x="1005839" y="64007"/>
                  </a:moveTo>
                  <a:lnTo>
                    <a:pt x="1014984" y="64007"/>
                  </a:lnTo>
                </a:path>
                <a:path w="1874520" h="82550">
                  <a:moveTo>
                    <a:pt x="1773936" y="64007"/>
                  </a:moveTo>
                  <a:lnTo>
                    <a:pt x="1792224" y="64007"/>
                  </a:lnTo>
                </a:path>
                <a:path w="1874520" h="82550">
                  <a:moveTo>
                    <a:pt x="27431" y="73151"/>
                  </a:moveTo>
                  <a:lnTo>
                    <a:pt x="45719" y="73151"/>
                  </a:lnTo>
                </a:path>
                <a:path w="1874520" h="82550">
                  <a:moveTo>
                    <a:pt x="192023" y="73151"/>
                  </a:moveTo>
                  <a:lnTo>
                    <a:pt x="201167" y="73151"/>
                  </a:lnTo>
                </a:path>
                <a:path w="1874520" h="82550">
                  <a:moveTo>
                    <a:pt x="603503" y="73151"/>
                  </a:moveTo>
                  <a:lnTo>
                    <a:pt x="685799" y="73151"/>
                  </a:lnTo>
                </a:path>
                <a:path w="1874520" h="82550">
                  <a:moveTo>
                    <a:pt x="749808" y="73151"/>
                  </a:moveTo>
                  <a:lnTo>
                    <a:pt x="777240" y="73151"/>
                  </a:lnTo>
                </a:path>
                <a:path w="1874520" h="82550">
                  <a:moveTo>
                    <a:pt x="1005839" y="73151"/>
                  </a:moveTo>
                  <a:lnTo>
                    <a:pt x="1014984" y="73151"/>
                  </a:lnTo>
                </a:path>
                <a:path w="1874520" h="82550">
                  <a:moveTo>
                    <a:pt x="1773936" y="73151"/>
                  </a:moveTo>
                  <a:lnTo>
                    <a:pt x="1783080" y="73151"/>
                  </a:lnTo>
                </a:path>
                <a:path w="1874520" h="82550">
                  <a:moveTo>
                    <a:pt x="1865376" y="73151"/>
                  </a:moveTo>
                  <a:lnTo>
                    <a:pt x="1874520" y="73151"/>
                  </a:lnTo>
                </a:path>
                <a:path w="1874520" h="82550">
                  <a:moveTo>
                    <a:pt x="45719" y="82296"/>
                  </a:moveTo>
                  <a:lnTo>
                    <a:pt x="54863" y="8229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084831" y="3456427"/>
              <a:ext cx="137159" cy="73152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795527" y="3488431"/>
              <a:ext cx="1811020" cy="45720"/>
            </a:xfrm>
            <a:custGeom>
              <a:avLst/>
              <a:gdLst/>
              <a:ahLst/>
              <a:cxnLst/>
              <a:rect l="l" t="t" r="r" b="b"/>
              <a:pathLst>
                <a:path w="1811020" h="45720">
                  <a:moveTo>
                    <a:pt x="128015" y="0"/>
                  </a:moveTo>
                  <a:lnTo>
                    <a:pt x="137159" y="0"/>
                  </a:lnTo>
                </a:path>
                <a:path w="1811020" h="45720">
                  <a:moveTo>
                    <a:pt x="950975" y="0"/>
                  </a:moveTo>
                  <a:lnTo>
                    <a:pt x="960120" y="0"/>
                  </a:lnTo>
                </a:path>
                <a:path w="1811020" h="45720">
                  <a:moveTo>
                    <a:pt x="1719072" y="0"/>
                  </a:moveTo>
                  <a:lnTo>
                    <a:pt x="1728216" y="0"/>
                  </a:lnTo>
                </a:path>
                <a:path w="1811020" h="45720">
                  <a:moveTo>
                    <a:pt x="0" y="9143"/>
                  </a:moveTo>
                  <a:lnTo>
                    <a:pt x="18287" y="9143"/>
                  </a:lnTo>
                </a:path>
                <a:path w="1811020" h="45720">
                  <a:moveTo>
                    <a:pt x="109728" y="9143"/>
                  </a:moveTo>
                  <a:lnTo>
                    <a:pt x="128015" y="9143"/>
                  </a:lnTo>
                </a:path>
                <a:path w="1811020" h="45720">
                  <a:moveTo>
                    <a:pt x="950975" y="9143"/>
                  </a:moveTo>
                  <a:lnTo>
                    <a:pt x="960120" y="9143"/>
                  </a:lnTo>
                </a:path>
                <a:path w="1811020" h="45720">
                  <a:moveTo>
                    <a:pt x="1719072" y="9143"/>
                  </a:moveTo>
                  <a:lnTo>
                    <a:pt x="1728216" y="9143"/>
                  </a:lnTo>
                </a:path>
                <a:path w="1811020" h="45720">
                  <a:moveTo>
                    <a:pt x="1801367" y="9143"/>
                  </a:moveTo>
                  <a:lnTo>
                    <a:pt x="1810512" y="9143"/>
                  </a:lnTo>
                </a:path>
                <a:path w="1811020" h="45720">
                  <a:moveTo>
                    <a:pt x="18287" y="18287"/>
                  </a:moveTo>
                  <a:lnTo>
                    <a:pt x="64007" y="18287"/>
                  </a:lnTo>
                </a:path>
                <a:path w="1811020" h="45720">
                  <a:moveTo>
                    <a:pt x="73151" y="18287"/>
                  </a:moveTo>
                  <a:lnTo>
                    <a:pt x="109727" y="18287"/>
                  </a:lnTo>
                </a:path>
                <a:path w="1811020" h="45720">
                  <a:moveTo>
                    <a:pt x="950975" y="18287"/>
                  </a:moveTo>
                  <a:lnTo>
                    <a:pt x="960120" y="18287"/>
                  </a:lnTo>
                </a:path>
                <a:path w="1811020" h="45720">
                  <a:moveTo>
                    <a:pt x="1719072" y="18287"/>
                  </a:moveTo>
                  <a:lnTo>
                    <a:pt x="1728216" y="18287"/>
                  </a:lnTo>
                </a:path>
                <a:path w="1811020" h="45720">
                  <a:moveTo>
                    <a:pt x="1792224" y="18287"/>
                  </a:moveTo>
                  <a:lnTo>
                    <a:pt x="1801368" y="18287"/>
                  </a:lnTo>
                </a:path>
                <a:path w="1811020" h="45720">
                  <a:moveTo>
                    <a:pt x="64007" y="27431"/>
                  </a:moveTo>
                  <a:lnTo>
                    <a:pt x="73151" y="27431"/>
                  </a:lnTo>
                </a:path>
                <a:path w="1811020" h="45720">
                  <a:moveTo>
                    <a:pt x="950975" y="27431"/>
                  </a:moveTo>
                  <a:lnTo>
                    <a:pt x="960120" y="27431"/>
                  </a:lnTo>
                </a:path>
                <a:path w="1811020" h="45720">
                  <a:moveTo>
                    <a:pt x="1719072" y="27431"/>
                  </a:moveTo>
                  <a:lnTo>
                    <a:pt x="1728216" y="27431"/>
                  </a:lnTo>
                </a:path>
                <a:path w="1811020" h="45720">
                  <a:moveTo>
                    <a:pt x="1783079" y="27431"/>
                  </a:moveTo>
                  <a:lnTo>
                    <a:pt x="1792224" y="27431"/>
                  </a:lnTo>
                </a:path>
                <a:path w="1811020" h="45720">
                  <a:moveTo>
                    <a:pt x="950975" y="36575"/>
                  </a:moveTo>
                  <a:lnTo>
                    <a:pt x="960120" y="36575"/>
                  </a:lnTo>
                </a:path>
                <a:path w="1811020" h="45720">
                  <a:moveTo>
                    <a:pt x="1719072" y="36575"/>
                  </a:moveTo>
                  <a:lnTo>
                    <a:pt x="1728216" y="36575"/>
                  </a:lnTo>
                </a:path>
                <a:path w="1811020" h="45720">
                  <a:moveTo>
                    <a:pt x="1773936" y="36575"/>
                  </a:moveTo>
                  <a:lnTo>
                    <a:pt x="1783080" y="36575"/>
                  </a:lnTo>
                </a:path>
                <a:path w="1811020" h="45720">
                  <a:moveTo>
                    <a:pt x="950975" y="45719"/>
                  </a:moveTo>
                  <a:lnTo>
                    <a:pt x="960120" y="45719"/>
                  </a:lnTo>
                </a:path>
                <a:path w="1811020" h="45720">
                  <a:moveTo>
                    <a:pt x="1719072" y="45719"/>
                  </a:moveTo>
                  <a:lnTo>
                    <a:pt x="1728216" y="45719"/>
                  </a:lnTo>
                </a:path>
                <a:path w="1811020" h="45720">
                  <a:moveTo>
                    <a:pt x="1764791" y="45719"/>
                  </a:moveTo>
                  <a:lnTo>
                    <a:pt x="1773936" y="45719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084831" y="3520435"/>
              <a:ext cx="146304" cy="27431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1746503" y="3543295"/>
              <a:ext cx="868680" cy="502920"/>
            </a:xfrm>
            <a:custGeom>
              <a:avLst/>
              <a:gdLst/>
              <a:ahLst/>
              <a:cxnLst/>
              <a:rect l="l" t="t" r="r" b="b"/>
              <a:pathLst>
                <a:path w="868680" h="502920">
                  <a:moveTo>
                    <a:pt x="0" y="0"/>
                  </a:moveTo>
                  <a:lnTo>
                    <a:pt x="9144" y="0"/>
                  </a:lnTo>
                </a:path>
                <a:path w="868680" h="502920">
                  <a:moveTo>
                    <a:pt x="768096" y="0"/>
                  </a:moveTo>
                  <a:lnTo>
                    <a:pt x="777240" y="0"/>
                  </a:lnTo>
                </a:path>
                <a:path w="868680" h="502920">
                  <a:moveTo>
                    <a:pt x="804672" y="0"/>
                  </a:moveTo>
                  <a:lnTo>
                    <a:pt x="813816" y="0"/>
                  </a:lnTo>
                </a:path>
                <a:path w="868680" h="502920">
                  <a:moveTo>
                    <a:pt x="0" y="9144"/>
                  </a:moveTo>
                  <a:lnTo>
                    <a:pt x="9144" y="9144"/>
                  </a:lnTo>
                </a:path>
                <a:path w="868680" h="502920">
                  <a:moveTo>
                    <a:pt x="36575" y="9144"/>
                  </a:moveTo>
                  <a:lnTo>
                    <a:pt x="45720" y="9144"/>
                  </a:lnTo>
                </a:path>
                <a:path w="868680" h="502920">
                  <a:moveTo>
                    <a:pt x="146303" y="9144"/>
                  </a:moveTo>
                  <a:lnTo>
                    <a:pt x="155448" y="9144"/>
                  </a:lnTo>
                </a:path>
                <a:path w="868680" h="502920">
                  <a:moveTo>
                    <a:pt x="768096" y="9144"/>
                  </a:moveTo>
                  <a:lnTo>
                    <a:pt x="777240" y="9144"/>
                  </a:lnTo>
                </a:path>
                <a:path w="868680" h="502920">
                  <a:moveTo>
                    <a:pt x="795527" y="9144"/>
                  </a:moveTo>
                  <a:lnTo>
                    <a:pt x="804672" y="9144"/>
                  </a:lnTo>
                </a:path>
                <a:path w="868680" h="502920">
                  <a:moveTo>
                    <a:pt x="0" y="18288"/>
                  </a:moveTo>
                  <a:lnTo>
                    <a:pt x="9144" y="18288"/>
                  </a:lnTo>
                </a:path>
                <a:path w="868680" h="502920">
                  <a:moveTo>
                    <a:pt x="45720" y="18288"/>
                  </a:moveTo>
                  <a:lnTo>
                    <a:pt x="54864" y="18288"/>
                  </a:lnTo>
                </a:path>
                <a:path w="868680" h="502920">
                  <a:moveTo>
                    <a:pt x="137160" y="18288"/>
                  </a:moveTo>
                  <a:lnTo>
                    <a:pt x="146304" y="18288"/>
                  </a:lnTo>
                </a:path>
                <a:path w="868680" h="502920">
                  <a:moveTo>
                    <a:pt x="768096" y="18288"/>
                  </a:moveTo>
                  <a:lnTo>
                    <a:pt x="777240" y="18288"/>
                  </a:lnTo>
                </a:path>
                <a:path w="868680" h="502920">
                  <a:moveTo>
                    <a:pt x="786384" y="18288"/>
                  </a:moveTo>
                  <a:lnTo>
                    <a:pt x="795528" y="18288"/>
                  </a:lnTo>
                </a:path>
                <a:path w="868680" h="502920">
                  <a:moveTo>
                    <a:pt x="0" y="27431"/>
                  </a:moveTo>
                  <a:lnTo>
                    <a:pt x="9144" y="27431"/>
                  </a:lnTo>
                </a:path>
                <a:path w="868680" h="502920">
                  <a:moveTo>
                    <a:pt x="64008" y="27431"/>
                  </a:moveTo>
                  <a:lnTo>
                    <a:pt x="73152" y="27431"/>
                  </a:lnTo>
                </a:path>
                <a:path w="868680" h="502920">
                  <a:moveTo>
                    <a:pt x="118872" y="27431"/>
                  </a:moveTo>
                  <a:lnTo>
                    <a:pt x="128016" y="27431"/>
                  </a:lnTo>
                </a:path>
                <a:path w="868680" h="502920">
                  <a:moveTo>
                    <a:pt x="768096" y="27431"/>
                  </a:moveTo>
                  <a:lnTo>
                    <a:pt x="777240" y="27431"/>
                  </a:lnTo>
                </a:path>
                <a:path w="868680" h="502920">
                  <a:moveTo>
                    <a:pt x="859536" y="27431"/>
                  </a:moveTo>
                  <a:lnTo>
                    <a:pt x="868680" y="27431"/>
                  </a:lnTo>
                </a:path>
                <a:path w="868680" h="502920">
                  <a:moveTo>
                    <a:pt x="0" y="36575"/>
                  </a:moveTo>
                  <a:lnTo>
                    <a:pt x="9144" y="36575"/>
                  </a:lnTo>
                </a:path>
                <a:path w="868680" h="502920">
                  <a:moveTo>
                    <a:pt x="73151" y="36575"/>
                  </a:moveTo>
                  <a:lnTo>
                    <a:pt x="82296" y="36575"/>
                  </a:lnTo>
                </a:path>
                <a:path w="868680" h="502920">
                  <a:moveTo>
                    <a:pt x="768096" y="36575"/>
                  </a:moveTo>
                  <a:lnTo>
                    <a:pt x="777240" y="36575"/>
                  </a:lnTo>
                </a:path>
                <a:path w="868680" h="502920">
                  <a:moveTo>
                    <a:pt x="0" y="45720"/>
                  </a:moveTo>
                  <a:lnTo>
                    <a:pt x="9144" y="45720"/>
                  </a:lnTo>
                </a:path>
                <a:path w="868680" h="502920">
                  <a:moveTo>
                    <a:pt x="82296" y="45720"/>
                  </a:moveTo>
                  <a:lnTo>
                    <a:pt x="91440" y="45720"/>
                  </a:lnTo>
                </a:path>
                <a:path w="868680" h="502920">
                  <a:moveTo>
                    <a:pt x="109727" y="45720"/>
                  </a:moveTo>
                  <a:lnTo>
                    <a:pt x="118872" y="45720"/>
                  </a:lnTo>
                </a:path>
                <a:path w="868680" h="502920">
                  <a:moveTo>
                    <a:pt x="768096" y="45720"/>
                  </a:moveTo>
                  <a:lnTo>
                    <a:pt x="777240" y="45720"/>
                  </a:lnTo>
                </a:path>
                <a:path w="868680" h="502920">
                  <a:moveTo>
                    <a:pt x="850391" y="45720"/>
                  </a:moveTo>
                  <a:lnTo>
                    <a:pt x="859536" y="45720"/>
                  </a:lnTo>
                </a:path>
                <a:path w="868680" h="502920">
                  <a:moveTo>
                    <a:pt x="0" y="54864"/>
                  </a:moveTo>
                  <a:lnTo>
                    <a:pt x="777239" y="54864"/>
                  </a:lnTo>
                </a:path>
                <a:path w="868680" h="502920">
                  <a:moveTo>
                    <a:pt x="841248" y="54864"/>
                  </a:moveTo>
                  <a:lnTo>
                    <a:pt x="850392" y="54864"/>
                  </a:lnTo>
                </a:path>
                <a:path w="868680" h="502920">
                  <a:moveTo>
                    <a:pt x="0" y="64007"/>
                  </a:moveTo>
                  <a:lnTo>
                    <a:pt x="9144" y="64007"/>
                  </a:lnTo>
                </a:path>
                <a:path w="868680" h="502920">
                  <a:moveTo>
                    <a:pt x="91440" y="64007"/>
                  </a:moveTo>
                  <a:lnTo>
                    <a:pt x="109728" y="64007"/>
                  </a:lnTo>
                </a:path>
                <a:path w="868680" h="502920">
                  <a:moveTo>
                    <a:pt x="768096" y="64007"/>
                  </a:moveTo>
                  <a:lnTo>
                    <a:pt x="777240" y="64007"/>
                  </a:lnTo>
                </a:path>
                <a:path w="868680" h="502920">
                  <a:moveTo>
                    <a:pt x="832103" y="64007"/>
                  </a:moveTo>
                  <a:lnTo>
                    <a:pt x="841248" y="64007"/>
                  </a:lnTo>
                </a:path>
                <a:path w="868680" h="502920">
                  <a:moveTo>
                    <a:pt x="0" y="73151"/>
                  </a:moveTo>
                  <a:lnTo>
                    <a:pt x="9144" y="73151"/>
                  </a:lnTo>
                </a:path>
                <a:path w="868680" h="502920">
                  <a:moveTo>
                    <a:pt x="82296" y="73151"/>
                  </a:moveTo>
                  <a:lnTo>
                    <a:pt x="91440" y="73151"/>
                  </a:lnTo>
                </a:path>
                <a:path w="868680" h="502920">
                  <a:moveTo>
                    <a:pt x="109727" y="73151"/>
                  </a:moveTo>
                  <a:lnTo>
                    <a:pt x="118872" y="73151"/>
                  </a:lnTo>
                </a:path>
                <a:path w="868680" h="502920">
                  <a:moveTo>
                    <a:pt x="768096" y="73151"/>
                  </a:moveTo>
                  <a:lnTo>
                    <a:pt x="777240" y="73151"/>
                  </a:lnTo>
                </a:path>
                <a:path w="868680" h="502920">
                  <a:moveTo>
                    <a:pt x="822960" y="73151"/>
                  </a:moveTo>
                  <a:lnTo>
                    <a:pt x="832104" y="73151"/>
                  </a:lnTo>
                </a:path>
                <a:path w="868680" h="502920">
                  <a:moveTo>
                    <a:pt x="0" y="82296"/>
                  </a:moveTo>
                  <a:lnTo>
                    <a:pt x="9144" y="82296"/>
                  </a:lnTo>
                </a:path>
                <a:path w="868680" h="502920">
                  <a:moveTo>
                    <a:pt x="73151" y="82296"/>
                  </a:moveTo>
                  <a:lnTo>
                    <a:pt x="82296" y="82296"/>
                  </a:lnTo>
                </a:path>
                <a:path w="868680" h="502920">
                  <a:moveTo>
                    <a:pt x="768096" y="82296"/>
                  </a:moveTo>
                  <a:lnTo>
                    <a:pt x="777240" y="82296"/>
                  </a:lnTo>
                </a:path>
                <a:path w="868680" h="502920">
                  <a:moveTo>
                    <a:pt x="813815" y="82296"/>
                  </a:moveTo>
                  <a:lnTo>
                    <a:pt x="822960" y="82296"/>
                  </a:lnTo>
                </a:path>
                <a:path w="868680" h="502920">
                  <a:moveTo>
                    <a:pt x="0" y="91440"/>
                  </a:moveTo>
                  <a:lnTo>
                    <a:pt x="9144" y="91440"/>
                  </a:lnTo>
                </a:path>
                <a:path w="868680" h="502920">
                  <a:moveTo>
                    <a:pt x="64008" y="91440"/>
                  </a:moveTo>
                  <a:lnTo>
                    <a:pt x="73152" y="91440"/>
                  </a:lnTo>
                </a:path>
                <a:path w="868680" h="502920">
                  <a:moveTo>
                    <a:pt x="118872" y="91440"/>
                  </a:moveTo>
                  <a:lnTo>
                    <a:pt x="128016" y="91440"/>
                  </a:lnTo>
                </a:path>
                <a:path w="868680" h="502920">
                  <a:moveTo>
                    <a:pt x="768096" y="91440"/>
                  </a:moveTo>
                  <a:lnTo>
                    <a:pt x="777240" y="91440"/>
                  </a:lnTo>
                </a:path>
                <a:path w="868680" h="502920">
                  <a:moveTo>
                    <a:pt x="804672" y="91440"/>
                  </a:moveTo>
                  <a:lnTo>
                    <a:pt x="813816" y="91440"/>
                  </a:lnTo>
                </a:path>
                <a:path w="868680" h="502920">
                  <a:moveTo>
                    <a:pt x="0" y="100583"/>
                  </a:moveTo>
                  <a:lnTo>
                    <a:pt x="9144" y="100583"/>
                  </a:lnTo>
                </a:path>
                <a:path w="868680" h="502920">
                  <a:moveTo>
                    <a:pt x="54863" y="100583"/>
                  </a:moveTo>
                  <a:lnTo>
                    <a:pt x="64008" y="100583"/>
                  </a:lnTo>
                </a:path>
                <a:path w="868680" h="502920">
                  <a:moveTo>
                    <a:pt x="128015" y="100583"/>
                  </a:moveTo>
                  <a:lnTo>
                    <a:pt x="137160" y="100583"/>
                  </a:lnTo>
                </a:path>
                <a:path w="868680" h="502920">
                  <a:moveTo>
                    <a:pt x="768096" y="100583"/>
                  </a:moveTo>
                  <a:lnTo>
                    <a:pt x="777240" y="100583"/>
                  </a:lnTo>
                </a:path>
                <a:path w="868680" h="502920">
                  <a:moveTo>
                    <a:pt x="795527" y="100583"/>
                  </a:moveTo>
                  <a:lnTo>
                    <a:pt x="804672" y="100583"/>
                  </a:lnTo>
                </a:path>
                <a:path w="868680" h="502920">
                  <a:moveTo>
                    <a:pt x="0" y="109727"/>
                  </a:moveTo>
                  <a:lnTo>
                    <a:pt x="9144" y="109727"/>
                  </a:lnTo>
                </a:path>
                <a:path w="868680" h="502920">
                  <a:moveTo>
                    <a:pt x="45720" y="109727"/>
                  </a:moveTo>
                  <a:lnTo>
                    <a:pt x="54864" y="109727"/>
                  </a:lnTo>
                </a:path>
                <a:path w="868680" h="502920">
                  <a:moveTo>
                    <a:pt x="137160" y="109727"/>
                  </a:moveTo>
                  <a:lnTo>
                    <a:pt x="146304" y="109727"/>
                  </a:lnTo>
                </a:path>
                <a:path w="868680" h="502920">
                  <a:moveTo>
                    <a:pt x="768096" y="109727"/>
                  </a:moveTo>
                  <a:lnTo>
                    <a:pt x="777240" y="109727"/>
                  </a:lnTo>
                </a:path>
                <a:path w="868680" h="502920">
                  <a:moveTo>
                    <a:pt x="786384" y="109727"/>
                  </a:moveTo>
                  <a:lnTo>
                    <a:pt x="795528" y="109727"/>
                  </a:lnTo>
                </a:path>
                <a:path w="868680" h="502920">
                  <a:moveTo>
                    <a:pt x="0" y="118872"/>
                  </a:moveTo>
                  <a:lnTo>
                    <a:pt x="9144" y="118872"/>
                  </a:lnTo>
                </a:path>
                <a:path w="868680" h="502920">
                  <a:moveTo>
                    <a:pt x="36575" y="118872"/>
                  </a:moveTo>
                  <a:lnTo>
                    <a:pt x="45720" y="118872"/>
                  </a:lnTo>
                </a:path>
                <a:path w="868680" h="502920">
                  <a:moveTo>
                    <a:pt x="146303" y="118872"/>
                  </a:moveTo>
                  <a:lnTo>
                    <a:pt x="155448" y="118872"/>
                  </a:lnTo>
                </a:path>
                <a:path w="868680" h="502920">
                  <a:moveTo>
                    <a:pt x="768096" y="118872"/>
                  </a:moveTo>
                  <a:lnTo>
                    <a:pt x="786384" y="118872"/>
                  </a:lnTo>
                </a:path>
                <a:path w="868680" h="502920">
                  <a:moveTo>
                    <a:pt x="0" y="128016"/>
                  </a:moveTo>
                  <a:lnTo>
                    <a:pt x="9144" y="128016"/>
                  </a:lnTo>
                </a:path>
                <a:path w="868680" h="502920">
                  <a:moveTo>
                    <a:pt x="768096" y="128016"/>
                  </a:moveTo>
                  <a:lnTo>
                    <a:pt x="777240" y="128016"/>
                  </a:lnTo>
                </a:path>
                <a:path w="868680" h="502920">
                  <a:moveTo>
                    <a:pt x="0" y="137159"/>
                  </a:moveTo>
                  <a:lnTo>
                    <a:pt x="9144" y="137159"/>
                  </a:lnTo>
                </a:path>
                <a:path w="868680" h="502920">
                  <a:moveTo>
                    <a:pt x="768096" y="137159"/>
                  </a:moveTo>
                  <a:lnTo>
                    <a:pt x="777240" y="137159"/>
                  </a:lnTo>
                </a:path>
                <a:path w="868680" h="502920">
                  <a:moveTo>
                    <a:pt x="0" y="146303"/>
                  </a:moveTo>
                  <a:lnTo>
                    <a:pt x="9144" y="146303"/>
                  </a:lnTo>
                </a:path>
                <a:path w="868680" h="502920">
                  <a:moveTo>
                    <a:pt x="768096" y="146303"/>
                  </a:moveTo>
                  <a:lnTo>
                    <a:pt x="777240" y="146303"/>
                  </a:lnTo>
                </a:path>
                <a:path w="868680" h="502920">
                  <a:moveTo>
                    <a:pt x="91439" y="155448"/>
                  </a:moveTo>
                  <a:lnTo>
                    <a:pt x="100584" y="155448"/>
                  </a:lnTo>
                </a:path>
                <a:path w="868680" h="502920">
                  <a:moveTo>
                    <a:pt x="91439" y="164592"/>
                  </a:moveTo>
                  <a:lnTo>
                    <a:pt x="100584" y="164592"/>
                  </a:lnTo>
                </a:path>
                <a:path w="868680" h="502920">
                  <a:moveTo>
                    <a:pt x="91439" y="173736"/>
                  </a:moveTo>
                  <a:lnTo>
                    <a:pt x="100584" y="173736"/>
                  </a:lnTo>
                </a:path>
                <a:path w="868680" h="502920">
                  <a:moveTo>
                    <a:pt x="82296" y="182879"/>
                  </a:moveTo>
                  <a:lnTo>
                    <a:pt x="91440" y="182879"/>
                  </a:lnTo>
                </a:path>
                <a:path w="868680" h="502920">
                  <a:moveTo>
                    <a:pt x="82296" y="192024"/>
                  </a:moveTo>
                  <a:lnTo>
                    <a:pt x="91440" y="192024"/>
                  </a:lnTo>
                </a:path>
                <a:path w="868680" h="502920">
                  <a:moveTo>
                    <a:pt x="73151" y="201168"/>
                  </a:moveTo>
                  <a:lnTo>
                    <a:pt x="82296" y="201168"/>
                  </a:lnTo>
                </a:path>
                <a:path w="868680" h="502920">
                  <a:moveTo>
                    <a:pt x="73151" y="210312"/>
                  </a:moveTo>
                  <a:lnTo>
                    <a:pt x="82296" y="210312"/>
                  </a:lnTo>
                </a:path>
                <a:path w="868680" h="502920">
                  <a:moveTo>
                    <a:pt x="73151" y="219455"/>
                  </a:moveTo>
                  <a:lnTo>
                    <a:pt x="82296" y="219455"/>
                  </a:lnTo>
                </a:path>
                <a:path w="868680" h="502920">
                  <a:moveTo>
                    <a:pt x="64008" y="228600"/>
                  </a:moveTo>
                  <a:lnTo>
                    <a:pt x="73152" y="228600"/>
                  </a:lnTo>
                </a:path>
                <a:path w="868680" h="502920">
                  <a:moveTo>
                    <a:pt x="64008" y="237744"/>
                  </a:moveTo>
                  <a:lnTo>
                    <a:pt x="73152" y="237744"/>
                  </a:lnTo>
                </a:path>
                <a:path w="868680" h="502920">
                  <a:moveTo>
                    <a:pt x="54863" y="246888"/>
                  </a:moveTo>
                  <a:lnTo>
                    <a:pt x="64008" y="246888"/>
                  </a:lnTo>
                </a:path>
                <a:path w="868680" h="502920">
                  <a:moveTo>
                    <a:pt x="54863" y="256031"/>
                  </a:moveTo>
                  <a:lnTo>
                    <a:pt x="64008" y="256031"/>
                  </a:lnTo>
                </a:path>
                <a:path w="868680" h="502920">
                  <a:moveTo>
                    <a:pt x="45720" y="265175"/>
                  </a:moveTo>
                  <a:lnTo>
                    <a:pt x="54864" y="265175"/>
                  </a:lnTo>
                </a:path>
                <a:path w="868680" h="502920">
                  <a:moveTo>
                    <a:pt x="45720" y="274320"/>
                  </a:moveTo>
                  <a:lnTo>
                    <a:pt x="54864" y="274320"/>
                  </a:lnTo>
                </a:path>
                <a:path w="868680" h="502920">
                  <a:moveTo>
                    <a:pt x="36575" y="283464"/>
                  </a:moveTo>
                  <a:lnTo>
                    <a:pt x="45720" y="283464"/>
                  </a:lnTo>
                </a:path>
                <a:path w="868680" h="502920">
                  <a:moveTo>
                    <a:pt x="36575" y="292607"/>
                  </a:moveTo>
                  <a:lnTo>
                    <a:pt x="45720" y="292607"/>
                  </a:lnTo>
                </a:path>
                <a:path w="868680" h="502920">
                  <a:moveTo>
                    <a:pt x="27432" y="301751"/>
                  </a:moveTo>
                  <a:lnTo>
                    <a:pt x="128016" y="301751"/>
                  </a:lnTo>
                </a:path>
                <a:path w="868680" h="502920">
                  <a:moveTo>
                    <a:pt x="118872" y="310896"/>
                  </a:moveTo>
                  <a:lnTo>
                    <a:pt x="128016" y="310896"/>
                  </a:lnTo>
                </a:path>
                <a:path w="868680" h="502920">
                  <a:moveTo>
                    <a:pt x="118872" y="320040"/>
                  </a:moveTo>
                  <a:lnTo>
                    <a:pt x="128016" y="320040"/>
                  </a:lnTo>
                </a:path>
                <a:path w="868680" h="502920">
                  <a:moveTo>
                    <a:pt x="109727" y="347472"/>
                  </a:moveTo>
                  <a:lnTo>
                    <a:pt x="118872" y="347472"/>
                  </a:lnTo>
                </a:path>
                <a:path w="868680" h="502920">
                  <a:moveTo>
                    <a:pt x="109727" y="356616"/>
                  </a:moveTo>
                  <a:lnTo>
                    <a:pt x="118872" y="356616"/>
                  </a:lnTo>
                </a:path>
                <a:path w="868680" h="502920">
                  <a:moveTo>
                    <a:pt x="109727" y="365759"/>
                  </a:moveTo>
                  <a:lnTo>
                    <a:pt x="118872" y="365759"/>
                  </a:lnTo>
                </a:path>
                <a:path w="868680" h="502920">
                  <a:moveTo>
                    <a:pt x="100584" y="374903"/>
                  </a:moveTo>
                  <a:lnTo>
                    <a:pt x="109728" y="374903"/>
                  </a:lnTo>
                </a:path>
                <a:path w="868680" h="502920">
                  <a:moveTo>
                    <a:pt x="91439" y="384048"/>
                  </a:moveTo>
                  <a:lnTo>
                    <a:pt x="100584" y="384048"/>
                  </a:lnTo>
                </a:path>
                <a:path w="868680" h="502920">
                  <a:moveTo>
                    <a:pt x="54863" y="393192"/>
                  </a:moveTo>
                  <a:lnTo>
                    <a:pt x="64008" y="393192"/>
                  </a:lnTo>
                </a:path>
                <a:path w="868680" h="502920">
                  <a:moveTo>
                    <a:pt x="91439" y="393192"/>
                  </a:moveTo>
                  <a:lnTo>
                    <a:pt x="100584" y="393192"/>
                  </a:lnTo>
                </a:path>
                <a:path w="868680" h="502920">
                  <a:moveTo>
                    <a:pt x="54864" y="402336"/>
                  </a:moveTo>
                  <a:lnTo>
                    <a:pt x="91440" y="402336"/>
                  </a:lnTo>
                </a:path>
                <a:path w="868680" h="502920">
                  <a:moveTo>
                    <a:pt x="54864" y="411479"/>
                  </a:moveTo>
                  <a:lnTo>
                    <a:pt x="109728" y="411479"/>
                  </a:lnTo>
                </a:path>
                <a:path w="868680" h="502920">
                  <a:moveTo>
                    <a:pt x="45720" y="420624"/>
                  </a:moveTo>
                  <a:lnTo>
                    <a:pt x="118872" y="420624"/>
                  </a:lnTo>
                </a:path>
                <a:path w="868680" h="502920">
                  <a:moveTo>
                    <a:pt x="45720" y="429768"/>
                  </a:moveTo>
                  <a:lnTo>
                    <a:pt x="118872" y="429768"/>
                  </a:lnTo>
                </a:path>
                <a:path w="868680" h="502920">
                  <a:moveTo>
                    <a:pt x="45720" y="438912"/>
                  </a:moveTo>
                  <a:lnTo>
                    <a:pt x="109728" y="438912"/>
                  </a:lnTo>
                </a:path>
                <a:path w="868680" h="502920">
                  <a:moveTo>
                    <a:pt x="45720" y="448055"/>
                  </a:moveTo>
                  <a:lnTo>
                    <a:pt x="100584" y="448055"/>
                  </a:lnTo>
                </a:path>
                <a:path w="868680" h="502920">
                  <a:moveTo>
                    <a:pt x="45720" y="457200"/>
                  </a:moveTo>
                  <a:lnTo>
                    <a:pt x="91440" y="457200"/>
                  </a:lnTo>
                </a:path>
                <a:path w="868680" h="502920">
                  <a:moveTo>
                    <a:pt x="45720" y="466344"/>
                  </a:moveTo>
                  <a:lnTo>
                    <a:pt x="82296" y="466344"/>
                  </a:lnTo>
                </a:path>
                <a:path w="868680" h="502920">
                  <a:moveTo>
                    <a:pt x="45720" y="475488"/>
                  </a:moveTo>
                  <a:lnTo>
                    <a:pt x="73152" y="475488"/>
                  </a:lnTo>
                </a:path>
                <a:path w="868680" h="502920">
                  <a:moveTo>
                    <a:pt x="45720" y="484631"/>
                  </a:moveTo>
                  <a:lnTo>
                    <a:pt x="64008" y="484631"/>
                  </a:lnTo>
                </a:path>
                <a:path w="868680" h="502920">
                  <a:moveTo>
                    <a:pt x="36576" y="493775"/>
                  </a:moveTo>
                  <a:lnTo>
                    <a:pt x="54864" y="493775"/>
                  </a:lnTo>
                </a:path>
                <a:path w="868680" h="502920">
                  <a:moveTo>
                    <a:pt x="36575" y="502920"/>
                  </a:moveTo>
                  <a:lnTo>
                    <a:pt x="45720" y="50292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5" name="object 3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084832" y="3026658"/>
            <a:ext cx="118871" cy="82296"/>
          </a:xfrm>
          <a:prstGeom prst="rect">
            <a:avLst/>
          </a:prstGeom>
        </p:spPr>
      </p:pic>
      <p:grpSp>
        <p:nvGrpSpPr>
          <p:cNvPr id="36" name="object 36"/>
          <p:cNvGrpSpPr/>
          <p:nvPr/>
        </p:nvGrpSpPr>
        <p:grpSpPr>
          <a:xfrm>
            <a:off x="1051560" y="3108955"/>
            <a:ext cx="165100" cy="155575"/>
            <a:chOff x="1051560" y="3108955"/>
            <a:chExt cx="165100" cy="155575"/>
          </a:xfrm>
        </p:grpSpPr>
        <p:sp>
          <p:nvSpPr>
            <p:cNvPr id="37" name="object 37"/>
            <p:cNvSpPr/>
            <p:nvPr/>
          </p:nvSpPr>
          <p:spPr>
            <a:xfrm>
              <a:off x="1069848" y="3122671"/>
              <a:ext cx="128270" cy="27940"/>
            </a:xfrm>
            <a:custGeom>
              <a:avLst/>
              <a:gdLst/>
              <a:ahLst/>
              <a:cxnLst/>
              <a:rect l="l" t="t" r="r" b="b"/>
              <a:pathLst>
                <a:path w="128269" h="27939">
                  <a:moveTo>
                    <a:pt x="18287" y="0"/>
                  </a:moveTo>
                  <a:lnTo>
                    <a:pt x="36575" y="0"/>
                  </a:lnTo>
                </a:path>
                <a:path w="128269" h="27939">
                  <a:moveTo>
                    <a:pt x="0" y="18288"/>
                  </a:moveTo>
                  <a:lnTo>
                    <a:pt x="9143" y="18288"/>
                  </a:lnTo>
                </a:path>
                <a:path w="128269" h="27939">
                  <a:moveTo>
                    <a:pt x="0" y="27431"/>
                  </a:moveTo>
                  <a:lnTo>
                    <a:pt x="9143" y="27431"/>
                  </a:lnTo>
                </a:path>
                <a:path w="128269" h="27939">
                  <a:moveTo>
                    <a:pt x="100584" y="0"/>
                  </a:moveTo>
                  <a:lnTo>
                    <a:pt x="109728" y="0"/>
                  </a:lnTo>
                </a:path>
                <a:path w="128269" h="27939">
                  <a:moveTo>
                    <a:pt x="109728" y="9144"/>
                  </a:moveTo>
                  <a:lnTo>
                    <a:pt x="118872" y="9144"/>
                  </a:lnTo>
                </a:path>
                <a:path w="128269" h="27939">
                  <a:moveTo>
                    <a:pt x="118872" y="18288"/>
                  </a:moveTo>
                  <a:lnTo>
                    <a:pt x="128015" y="1828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06424" y="3108955"/>
              <a:ext cx="64008" cy="45720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1060704" y="3150103"/>
              <a:ext cx="146685" cy="9525"/>
            </a:xfrm>
            <a:custGeom>
              <a:avLst/>
              <a:gdLst/>
              <a:ahLst/>
              <a:cxnLst/>
              <a:rect l="l" t="t" r="r" b="b"/>
              <a:pathLst>
                <a:path w="146684" h="9525">
                  <a:moveTo>
                    <a:pt x="137159" y="0"/>
                  </a:moveTo>
                  <a:lnTo>
                    <a:pt x="146303" y="0"/>
                  </a:lnTo>
                </a:path>
                <a:path w="146684" h="9525">
                  <a:moveTo>
                    <a:pt x="0" y="9144"/>
                  </a:moveTo>
                  <a:lnTo>
                    <a:pt x="9143" y="91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120140" y="3154674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4571" y="4572"/>
                  </a:moveTo>
                  <a:lnTo>
                    <a:pt x="4571" y="4572"/>
                  </a:lnTo>
                </a:path>
              </a:pathLst>
            </a:custGeom>
            <a:ln w="9144">
              <a:solidFill>
                <a:srgbClr val="A7A7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138428" y="3154674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4571" y="4572"/>
                  </a:moveTo>
                  <a:lnTo>
                    <a:pt x="4571" y="4572"/>
                  </a:lnTo>
                </a:path>
              </a:pathLst>
            </a:custGeom>
            <a:ln w="9144">
              <a:solidFill>
                <a:srgbClr val="83838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060704" y="3159247"/>
              <a:ext cx="155575" cy="9525"/>
            </a:xfrm>
            <a:custGeom>
              <a:avLst/>
              <a:gdLst/>
              <a:ahLst/>
              <a:cxnLst/>
              <a:rect l="l" t="t" r="r" b="b"/>
              <a:pathLst>
                <a:path w="155575" h="9525">
                  <a:moveTo>
                    <a:pt x="146303" y="0"/>
                  </a:moveTo>
                  <a:lnTo>
                    <a:pt x="155447" y="0"/>
                  </a:lnTo>
                </a:path>
                <a:path w="155575" h="9525">
                  <a:moveTo>
                    <a:pt x="0" y="9144"/>
                  </a:moveTo>
                  <a:lnTo>
                    <a:pt x="9143" y="91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138428" y="316381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4571" y="4572"/>
                  </a:moveTo>
                  <a:lnTo>
                    <a:pt x="4571" y="4572"/>
                  </a:lnTo>
                </a:path>
              </a:pathLst>
            </a:custGeom>
            <a:ln w="9144">
              <a:solidFill>
                <a:srgbClr val="83838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060704" y="3168390"/>
              <a:ext cx="155575" cy="9525"/>
            </a:xfrm>
            <a:custGeom>
              <a:avLst/>
              <a:gdLst/>
              <a:ahLst/>
              <a:cxnLst/>
              <a:rect l="l" t="t" r="r" b="b"/>
              <a:pathLst>
                <a:path w="155575" h="9525">
                  <a:moveTo>
                    <a:pt x="146303" y="0"/>
                  </a:moveTo>
                  <a:lnTo>
                    <a:pt x="155447" y="0"/>
                  </a:lnTo>
                </a:path>
                <a:path w="155575" h="9525">
                  <a:moveTo>
                    <a:pt x="0" y="9144"/>
                  </a:moveTo>
                  <a:lnTo>
                    <a:pt x="9143" y="91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138428" y="3172962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4571" y="4572"/>
                  </a:moveTo>
                  <a:lnTo>
                    <a:pt x="4571" y="4572"/>
                  </a:lnTo>
                </a:path>
              </a:pathLst>
            </a:custGeom>
            <a:ln w="9144">
              <a:solidFill>
                <a:srgbClr val="83838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051560" y="3177535"/>
              <a:ext cx="165100" cy="9525"/>
            </a:xfrm>
            <a:custGeom>
              <a:avLst/>
              <a:gdLst/>
              <a:ahLst/>
              <a:cxnLst/>
              <a:rect l="l" t="t" r="r" b="b"/>
              <a:pathLst>
                <a:path w="165100" h="9525">
                  <a:moveTo>
                    <a:pt x="155447" y="0"/>
                  </a:moveTo>
                  <a:lnTo>
                    <a:pt x="164591" y="0"/>
                  </a:lnTo>
                </a:path>
                <a:path w="165100" h="9525">
                  <a:moveTo>
                    <a:pt x="0" y="9143"/>
                  </a:moveTo>
                  <a:lnTo>
                    <a:pt x="9143" y="9143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138428" y="3182107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4571" y="4572"/>
                  </a:moveTo>
                  <a:lnTo>
                    <a:pt x="4571" y="4572"/>
                  </a:lnTo>
                </a:path>
              </a:pathLst>
            </a:custGeom>
            <a:ln w="9144">
              <a:solidFill>
                <a:srgbClr val="83838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060704" y="3186678"/>
              <a:ext cx="155575" cy="9525"/>
            </a:xfrm>
            <a:custGeom>
              <a:avLst/>
              <a:gdLst/>
              <a:ahLst/>
              <a:cxnLst/>
              <a:rect l="l" t="t" r="r" b="b"/>
              <a:pathLst>
                <a:path w="155575" h="9525">
                  <a:moveTo>
                    <a:pt x="146303" y="0"/>
                  </a:moveTo>
                  <a:lnTo>
                    <a:pt x="155447" y="0"/>
                  </a:lnTo>
                </a:path>
                <a:path w="155575" h="9525">
                  <a:moveTo>
                    <a:pt x="0" y="9144"/>
                  </a:moveTo>
                  <a:lnTo>
                    <a:pt x="9143" y="91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138428" y="3191251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4571" y="4572"/>
                  </a:moveTo>
                  <a:lnTo>
                    <a:pt x="4571" y="4572"/>
                  </a:lnTo>
                </a:path>
              </a:pathLst>
            </a:custGeom>
            <a:ln w="9144">
              <a:solidFill>
                <a:srgbClr val="83838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060704" y="3195823"/>
              <a:ext cx="155575" cy="9525"/>
            </a:xfrm>
            <a:custGeom>
              <a:avLst/>
              <a:gdLst/>
              <a:ahLst/>
              <a:cxnLst/>
              <a:rect l="l" t="t" r="r" b="b"/>
              <a:pathLst>
                <a:path w="155575" h="9525">
                  <a:moveTo>
                    <a:pt x="146303" y="0"/>
                  </a:moveTo>
                  <a:lnTo>
                    <a:pt x="155447" y="0"/>
                  </a:lnTo>
                </a:path>
                <a:path w="155575" h="9525">
                  <a:moveTo>
                    <a:pt x="0" y="9144"/>
                  </a:moveTo>
                  <a:lnTo>
                    <a:pt x="9143" y="91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138428" y="3200394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4571" y="4572"/>
                  </a:moveTo>
                  <a:lnTo>
                    <a:pt x="4571" y="4572"/>
                  </a:lnTo>
                </a:path>
              </a:pathLst>
            </a:custGeom>
            <a:ln w="9144">
              <a:solidFill>
                <a:srgbClr val="83838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060704" y="3204966"/>
              <a:ext cx="155575" cy="9525"/>
            </a:xfrm>
            <a:custGeom>
              <a:avLst/>
              <a:gdLst/>
              <a:ahLst/>
              <a:cxnLst/>
              <a:rect l="l" t="t" r="r" b="b"/>
              <a:pathLst>
                <a:path w="155575" h="9525">
                  <a:moveTo>
                    <a:pt x="146303" y="0"/>
                  </a:moveTo>
                  <a:lnTo>
                    <a:pt x="155447" y="0"/>
                  </a:lnTo>
                </a:path>
                <a:path w="155575" h="9525">
                  <a:moveTo>
                    <a:pt x="0" y="9144"/>
                  </a:moveTo>
                  <a:lnTo>
                    <a:pt x="9143" y="91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138428" y="320953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4571" y="4572"/>
                  </a:moveTo>
                  <a:lnTo>
                    <a:pt x="4571" y="4572"/>
                  </a:lnTo>
                </a:path>
              </a:pathLst>
            </a:custGeom>
            <a:ln w="9144">
              <a:solidFill>
                <a:srgbClr val="83838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060704" y="3214110"/>
              <a:ext cx="155575" cy="9525"/>
            </a:xfrm>
            <a:custGeom>
              <a:avLst/>
              <a:gdLst/>
              <a:ahLst/>
              <a:cxnLst/>
              <a:rect l="l" t="t" r="r" b="b"/>
              <a:pathLst>
                <a:path w="155575" h="9525">
                  <a:moveTo>
                    <a:pt x="146303" y="0"/>
                  </a:moveTo>
                  <a:lnTo>
                    <a:pt x="155447" y="0"/>
                  </a:lnTo>
                </a:path>
                <a:path w="155575" h="9525">
                  <a:moveTo>
                    <a:pt x="0" y="9144"/>
                  </a:moveTo>
                  <a:lnTo>
                    <a:pt x="9143" y="91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138428" y="321868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4571" y="4572"/>
                  </a:moveTo>
                  <a:lnTo>
                    <a:pt x="4571" y="4572"/>
                  </a:lnTo>
                </a:path>
              </a:pathLst>
            </a:custGeom>
            <a:ln w="9144">
              <a:solidFill>
                <a:srgbClr val="83838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069848" y="3223255"/>
              <a:ext cx="146685" cy="36830"/>
            </a:xfrm>
            <a:custGeom>
              <a:avLst/>
              <a:gdLst/>
              <a:ahLst/>
              <a:cxnLst/>
              <a:rect l="l" t="t" r="r" b="b"/>
              <a:pathLst>
                <a:path w="146684" h="36829">
                  <a:moveTo>
                    <a:pt x="137159" y="0"/>
                  </a:moveTo>
                  <a:lnTo>
                    <a:pt x="146303" y="0"/>
                  </a:lnTo>
                </a:path>
                <a:path w="146684" h="36829">
                  <a:moveTo>
                    <a:pt x="0" y="9143"/>
                  </a:moveTo>
                  <a:lnTo>
                    <a:pt x="9143" y="9143"/>
                  </a:lnTo>
                </a:path>
                <a:path w="146684" h="36829">
                  <a:moveTo>
                    <a:pt x="118872" y="9143"/>
                  </a:moveTo>
                  <a:lnTo>
                    <a:pt x="128015" y="9143"/>
                  </a:lnTo>
                </a:path>
                <a:path w="146684" h="36829">
                  <a:moveTo>
                    <a:pt x="18287" y="18287"/>
                  </a:moveTo>
                  <a:lnTo>
                    <a:pt x="27431" y="18287"/>
                  </a:lnTo>
                </a:path>
                <a:path w="146684" h="36829">
                  <a:moveTo>
                    <a:pt x="109728" y="18287"/>
                  </a:moveTo>
                  <a:lnTo>
                    <a:pt x="118872" y="18287"/>
                  </a:lnTo>
                </a:path>
                <a:path w="146684" h="36829">
                  <a:moveTo>
                    <a:pt x="27431" y="27431"/>
                  </a:moveTo>
                  <a:lnTo>
                    <a:pt x="36575" y="27431"/>
                  </a:lnTo>
                </a:path>
                <a:path w="146684" h="36829">
                  <a:moveTo>
                    <a:pt x="100584" y="27431"/>
                  </a:moveTo>
                  <a:lnTo>
                    <a:pt x="109728" y="27431"/>
                  </a:lnTo>
                </a:path>
                <a:path w="146684" h="36829">
                  <a:moveTo>
                    <a:pt x="36575" y="36575"/>
                  </a:moveTo>
                  <a:lnTo>
                    <a:pt x="100584" y="36575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/>
          <p:nvPr/>
        </p:nvSpPr>
        <p:spPr>
          <a:xfrm>
            <a:off x="1719072" y="4128510"/>
            <a:ext cx="192405" cy="55244"/>
          </a:xfrm>
          <a:custGeom>
            <a:avLst/>
            <a:gdLst/>
            <a:ahLst/>
            <a:cxnLst/>
            <a:rect l="l" t="t" r="r" b="b"/>
            <a:pathLst>
              <a:path w="192405" h="55245">
                <a:moveTo>
                  <a:pt x="0" y="0"/>
                </a:moveTo>
                <a:lnTo>
                  <a:pt x="192024" y="0"/>
                </a:lnTo>
              </a:path>
              <a:path w="192405" h="55245">
                <a:moveTo>
                  <a:pt x="27431" y="27431"/>
                </a:moveTo>
                <a:lnTo>
                  <a:pt x="155448" y="27431"/>
                </a:lnTo>
              </a:path>
              <a:path w="192405" h="55245">
                <a:moveTo>
                  <a:pt x="54864" y="54863"/>
                </a:moveTo>
                <a:lnTo>
                  <a:pt x="137160" y="54863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8" name="object 58"/>
          <p:cNvGrpSpPr/>
          <p:nvPr/>
        </p:nvGrpSpPr>
        <p:grpSpPr>
          <a:xfrm>
            <a:off x="2919983" y="1871467"/>
            <a:ext cx="3912235" cy="2313940"/>
            <a:chOff x="2919983" y="1871467"/>
            <a:chExt cx="3912235" cy="2313940"/>
          </a:xfrm>
        </p:grpSpPr>
        <p:pic>
          <p:nvPicPr>
            <p:cNvPr id="59" name="object 5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926080" y="1877562"/>
              <a:ext cx="3899916" cy="2301240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2919984" y="1871471"/>
              <a:ext cx="3912235" cy="2313940"/>
            </a:xfrm>
            <a:custGeom>
              <a:avLst/>
              <a:gdLst/>
              <a:ahLst/>
              <a:cxnLst/>
              <a:rect l="l" t="t" r="r" b="b"/>
              <a:pathLst>
                <a:path w="3912234" h="2313940">
                  <a:moveTo>
                    <a:pt x="3912108" y="0"/>
                  </a:moveTo>
                  <a:lnTo>
                    <a:pt x="3906012" y="0"/>
                  </a:lnTo>
                  <a:lnTo>
                    <a:pt x="3906012" y="6096"/>
                  </a:lnTo>
                  <a:lnTo>
                    <a:pt x="3906012" y="2307336"/>
                  </a:lnTo>
                  <a:lnTo>
                    <a:pt x="6096" y="2307336"/>
                  </a:lnTo>
                  <a:lnTo>
                    <a:pt x="6096" y="6096"/>
                  </a:lnTo>
                  <a:lnTo>
                    <a:pt x="3906012" y="6096"/>
                  </a:lnTo>
                  <a:lnTo>
                    <a:pt x="3906012" y="0"/>
                  </a:ln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0" y="2307336"/>
                  </a:lnTo>
                  <a:lnTo>
                    <a:pt x="0" y="2313432"/>
                  </a:lnTo>
                  <a:lnTo>
                    <a:pt x="6096" y="2313432"/>
                  </a:lnTo>
                  <a:lnTo>
                    <a:pt x="3906012" y="2313432"/>
                  </a:lnTo>
                  <a:lnTo>
                    <a:pt x="3912108" y="2313432"/>
                  </a:lnTo>
                  <a:lnTo>
                    <a:pt x="3912108" y="2307336"/>
                  </a:lnTo>
                  <a:lnTo>
                    <a:pt x="3912108" y="6096"/>
                  </a:lnTo>
                  <a:lnTo>
                    <a:pt x="39121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/>
          <p:cNvSpPr txBox="1"/>
          <p:nvPr/>
        </p:nvSpPr>
        <p:spPr>
          <a:xfrm>
            <a:off x="681224" y="4381598"/>
            <a:ext cx="6198870" cy="380301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8100" marR="92075">
              <a:lnSpc>
                <a:spcPct val="113999"/>
              </a:lnSpc>
              <a:spcBef>
                <a:spcPts val="50"/>
              </a:spcBef>
              <a:buChar char="-"/>
              <a:tabLst>
                <a:tab pos="147955" algn="l"/>
              </a:tabLst>
            </a:pP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produce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falla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trifásica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mitad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línea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2.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generador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no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entrega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nada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energía al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sistema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infinito,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por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que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</a:t>
            </a:r>
            <a:r>
              <a:rPr sz="1250" i="1" spc="-30" dirty="0">
                <a:latin typeface="Comic Sans MS"/>
                <a:cs typeface="Comic Sans MS"/>
              </a:rPr>
              <a:t>Pe</a:t>
            </a:r>
            <a:r>
              <a:rPr sz="1250" i="1" spc="-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va a</a:t>
            </a:r>
            <a:r>
              <a:rPr sz="1200" dirty="0">
                <a:latin typeface="Comic Sans MS"/>
                <a:cs typeface="Comic Sans MS"/>
              </a:rPr>
              <a:t> cero</a:t>
            </a:r>
            <a:r>
              <a:rPr sz="1200" spc="-5" dirty="0">
                <a:latin typeface="Comic Sans MS"/>
                <a:cs typeface="Comic Sans MS"/>
              </a:rPr>
              <a:t> y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sistema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comienza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acelerarse,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spc="-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su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ángulo</a:t>
            </a:r>
            <a:r>
              <a:rPr sz="1200" spc="135" dirty="0">
                <a:latin typeface="Comic Sans MS"/>
                <a:cs typeface="Comic Sans MS"/>
              </a:rPr>
              <a:t> </a:t>
            </a:r>
            <a:r>
              <a:rPr sz="2550" spc="37" baseline="6535" dirty="0">
                <a:latin typeface="Symbol"/>
                <a:cs typeface="Symbol"/>
              </a:rPr>
              <a:t></a:t>
            </a:r>
            <a:r>
              <a:rPr sz="1425" spc="37" baseline="-11695" dirty="0">
                <a:latin typeface="Times New Roman"/>
                <a:cs typeface="Times New Roman"/>
              </a:rPr>
              <a:t>0</a:t>
            </a:r>
            <a:r>
              <a:rPr sz="1425" spc="165" baseline="-116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comienza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 crecer</a:t>
            </a:r>
            <a:r>
              <a:rPr sz="1200" spc="-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hsta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.</a:t>
            </a:r>
            <a:endParaRPr sz="1200">
              <a:latin typeface="Comic Sans MS"/>
              <a:cs typeface="Comic Sans MS"/>
            </a:endParaRPr>
          </a:p>
          <a:p>
            <a:pPr marL="38100" marR="30480" algn="just">
              <a:lnSpc>
                <a:spcPct val="118100"/>
              </a:lnSpc>
              <a:spcBef>
                <a:spcPts val="60"/>
              </a:spcBef>
              <a:buChar char="-"/>
              <a:tabLst>
                <a:tab pos="184785" algn="l"/>
              </a:tabLst>
            </a:pPr>
            <a:r>
              <a:rPr sz="1200" spc="-5" dirty="0">
                <a:latin typeface="Comic Sans MS"/>
                <a:cs typeface="Comic Sans MS"/>
              </a:rPr>
              <a:t>Luego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cierto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tiempo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(algunos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ciclos)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correspondiente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al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ángulo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2550" spc="15" baseline="8169" dirty="0">
                <a:latin typeface="Symbol"/>
                <a:cs typeface="Symbol"/>
              </a:rPr>
              <a:t></a:t>
            </a:r>
            <a:r>
              <a:rPr sz="1425" i="1" spc="15" baseline="-8771" dirty="0">
                <a:latin typeface="Times New Roman"/>
                <a:cs typeface="Times New Roman"/>
              </a:rPr>
              <a:t>despeje </a:t>
            </a:r>
            <a:r>
              <a:rPr sz="1425" i="1" spc="22" baseline="-8771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(punto “c”), el sistema de protección provoca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desconexión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de</a:t>
            </a:r>
            <a:r>
              <a:rPr sz="1200" spc="-5" dirty="0">
                <a:latin typeface="Comic Sans MS"/>
                <a:cs typeface="Comic Sans MS"/>
              </a:rPr>
              <a:t> 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línea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2. En este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tiempo,</a:t>
            </a:r>
            <a:r>
              <a:rPr sz="1200" spc="5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spc="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sistema</a:t>
            </a:r>
            <a:r>
              <a:rPr sz="1200" spc="5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aceleró,</a:t>
            </a:r>
            <a:r>
              <a:rPr sz="1200" spc="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ganando</a:t>
            </a:r>
            <a:r>
              <a:rPr sz="1200" spc="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una</a:t>
            </a:r>
            <a:r>
              <a:rPr sz="1200" spc="5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energía</a:t>
            </a:r>
            <a:r>
              <a:rPr sz="1200" spc="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cinética</a:t>
            </a:r>
            <a:r>
              <a:rPr sz="1200" spc="5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valor</a:t>
            </a:r>
            <a:r>
              <a:rPr sz="1200" spc="55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A1.</a:t>
            </a:r>
            <a:r>
              <a:rPr sz="1200" spc="5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spc="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despeje</a:t>
            </a:r>
            <a:r>
              <a:rPr sz="1200" spc="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 </a:t>
            </a:r>
            <a:r>
              <a:rPr sz="1200" spc="-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falla lleva al sistema a un nuevo punto de funcionamiento sobre la </a:t>
            </a:r>
            <a:r>
              <a:rPr sz="1200" dirty="0">
                <a:latin typeface="Comic Sans MS"/>
                <a:cs typeface="Comic Sans MS"/>
              </a:rPr>
              <a:t>curva </a:t>
            </a:r>
            <a:r>
              <a:rPr sz="1200" spc="-5" dirty="0">
                <a:latin typeface="Comic Sans MS"/>
                <a:cs typeface="Comic Sans MS"/>
              </a:rPr>
              <a:t>Pe </a:t>
            </a:r>
            <a:r>
              <a:rPr sz="1200" spc="-7" baseline="-10416" dirty="0">
                <a:latin typeface="Comic Sans MS"/>
                <a:cs typeface="Comic Sans MS"/>
              </a:rPr>
              <a:t>después </a:t>
            </a:r>
            <a:r>
              <a:rPr sz="1200" baseline="-10416" dirty="0">
                <a:latin typeface="Comic Sans MS"/>
                <a:cs typeface="Comic Sans MS"/>
              </a:rPr>
              <a:t>del </a:t>
            </a:r>
            <a:r>
              <a:rPr sz="1200" spc="7" baseline="-10416" dirty="0">
                <a:latin typeface="Comic Sans MS"/>
                <a:cs typeface="Comic Sans MS"/>
              </a:rPr>
              <a:t> </a:t>
            </a:r>
            <a:r>
              <a:rPr sz="1200" spc="-7" baseline="-10416" dirty="0">
                <a:latin typeface="Comic Sans MS"/>
                <a:cs typeface="Comic Sans MS"/>
              </a:rPr>
              <a:t>fallo</a:t>
            </a:r>
            <a:r>
              <a:rPr sz="1200" spc="172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(punto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“d”).</a:t>
            </a:r>
            <a:endParaRPr sz="1200">
              <a:latin typeface="Comic Sans MS"/>
              <a:cs typeface="Comic Sans MS"/>
            </a:endParaRPr>
          </a:p>
          <a:p>
            <a:pPr marL="38100" marR="31115" algn="just">
              <a:lnSpc>
                <a:spcPct val="111100"/>
              </a:lnSpc>
              <a:spcBef>
                <a:spcPts val="605"/>
              </a:spcBef>
              <a:buChar char="-"/>
              <a:tabLst>
                <a:tab pos="163195" algn="l"/>
              </a:tabLst>
            </a:pP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spc="1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ángulo</a:t>
            </a:r>
            <a:r>
              <a:rPr sz="1200" spc="290" dirty="0">
                <a:latin typeface="Comic Sans MS"/>
                <a:cs typeface="Comic Sans MS"/>
              </a:rPr>
              <a:t> </a:t>
            </a:r>
            <a:r>
              <a:rPr sz="2550" spc="-67" baseline="3267" dirty="0">
                <a:latin typeface="Symbol"/>
                <a:cs typeface="Symbol"/>
              </a:rPr>
              <a:t></a:t>
            </a:r>
            <a:r>
              <a:rPr sz="2550" spc="359" baseline="3267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continúa</a:t>
            </a:r>
            <a:r>
              <a:rPr sz="1200" spc="1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aumentando</a:t>
            </a:r>
            <a:r>
              <a:rPr sz="1200" spc="1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pero</a:t>
            </a:r>
            <a:r>
              <a:rPr sz="1200" spc="1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ahora</a:t>
            </a:r>
            <a:r>
              <a:rPr sz="1200" spc="1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</a:t>
            </a:r>
            <a:r>
              <a:rPr sz="1200" spc="1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velocidad</a:t>
            </a:r>
            <a:r>
              <a:rPr sz="1200" spc="114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decreciente,</a:t>
            </a:r>
            <a:r>
              <a:rPr sz="1200" spc="1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hasta</a:t>
            </a:r>
            <a:r>
              <a:rPr sz="1200" spc="1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 </a:t>
            </a:r>
            <a:r>
              <a:rPr sz="1200" spc="-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2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encuentra</a:t>
            </a:r>
            <a:r>
              <a:rPr sz="1200" spc="2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una</a:t>
            </a:r>
            <a:r>
              <a:rPr sz="1200" spc="2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energía</a:t>
            </a:r>
            <a:r>
              <a:rPr sz="1200" spc="2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2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frenado</a:t>
            </a:r>
            <a:r>
              <a:rPr sz="1200" spc="229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A2</a:t>
            </a:r>
            <a:r>
              <a:rPr sz="1200" spc="2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2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igual</a:t>
            </a:r>
            <a:r>
              <a:rPr sz="1200" spc="229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valor</a:t>
            </a:r>
            <a:r>
              <a:rPr sz="1200" spc="2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235" dirty="0">
                <a:latin typeface="Comic Sans MS"/>
                <a:cs typeface="Comic Sans MS"/>
              </a:rPr>
              <a:t> </a:t>
            </a:r>
            <a:r>
              <a:rPr sz="1200" spc="-15" dirty="0">
                <a:latin typeface="Comic Sans MS"/>
                <a:cs typeface="Comic Sans MS"/>
              </a:rPr>
              <a:t>la</a:t>
            </a:r>
            <a:r>
              <a:rPr sz="1200" spc="235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A1,</a:t>
            </a:r>
            <a:r>
              <a:rPr sz="1200" spc="2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2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hace</a:t>
            </a:r>
            <a:r>
              <a:rPr sz="1200" spc="2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2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ángulo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no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siga creciendo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más (punto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“e”).</a:t>
            </a:r>
            <a:endParaRPr sz="1200">
              <a:latin typeface="Comic Sans MS"/>
              <a:cs typeface="Comic Sans MS"/>
            </a:endParaRPr>
          </a:p>
          <a:p>
            <a:pPr marL="38100" marR="32384" algn="just">
              <a:lnSpc>
                <a:spcPct val="116700"/>
              </a:lnSpc>
              <a:spcBef>
                <a:spcPts val="830"/>
              </a:spcBef>
              <a:buChar char="-"/>
              <a:tabLst>
                <a:tab pos="177165" algn="l"/>
              </a:tabLst>
            </a:pPr>
            <a:r>
              <a:rPr sz="1200" spc="-5" dirty="0">
                <a:latin typeface="Comic Sans MS"/>
                <a:cs typeface="Comic Sans MS"/>
              </a:rPr>
              <a:t>El punto de funcionamiento comienza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oscilar entonces alrededor del punto “f” y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termina estabilizándose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 este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punto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 operación estacionario.</a:t>
            </a:r>
            <a:endParaRPr sz="1200">
              <a:latin typeface="Comic Sans MS"/>
              <a:cs typeface="Comic Sans MS"/>
            </a:endParaRPr>
          </a:p>
          <a:p>
            <a:pPr marL="38100" marR="113030" algn="just">
              <a:lnSpc>
                <a:spcPct val="115799"/>
              </a:lnSpc>
              <a:spcBef>
                <a:spcPts val="1150"/>
              </a:spcBef>
            </a:pPr>
            <a:r>
              <a:rPr sz="1200" spc="-5" dirty="0">
                <a:latin typeface="Comic Sans MS"/>
                <a:cs typeface="Comic Sans MS"/>
              </a:rPr>
              <a:t>Nota: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distintas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curvas 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potencia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pueden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encontrar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por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medio del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análisis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impedancia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transferencia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cada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situación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(normal,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falla,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despejada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falla).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62" name="object 6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63" name="object 6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33</a:t>
            </a:fld>
            <a:endParaRPr spc="-5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1025147"/>
            <a:ext cx="162813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Comic Sans MS"/>
                <a:cs typeface="Comic Sans MS"/>
              </a:rPr>
              <a:t>Angulo</a:t>
            </a:r>
            <a:r>
              <a:rPr sz="1200" b="1" spc="-20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crítico</a:t>
            </a:r>
            <a:r>
              <a:rPr sz="1200" b="1" spc="-15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caso</a:t>
            </a:r>
            <a:r>
              <a:rPr sz="1200" b="1" spc="-15" dirty="0">
                <a:latin typeface="Comic Sans MS"/>
                <a:cs typeface="Comic Sans MS"/>
              </a:rPr>
              <a:t> </a:t>
            </a:r>
            <a:r>
              <a:rPr sz="1200" b="1" dirty="0">
                <a:latin typeface="Comic Sans MS"/>
                <a:cs typeface="Comic Sans MS"/>
              </a:rPr>
              <a:t>b)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964435" y="1446271"/>
            <a:ext cx="3629025" cy="2380615"/>
            <a:chOff x="1964435" y="1446271"/>
            <a:chExt cx="3629025" cy="238061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70531" y="1452366"/>
              <a:ext cx="3616452" cy="236829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964436" y="1446275"/>
              <a:ext cx="3629025" cy="2380615"/>
            </a:xfrm>
            <a:custGeom>
              <a:avLst/>
              <a:gdLst/>
              <a:ahLst/>
              <a:cxnLst/>
              <a:rect l="l" t="t" r="r" b="b"/>
              <a:pathLst>
                <a:path w="3629025" h="2380615">
                  <a:moveTo>
                    <a:pt x="3628644" y="0"/>
                  </a:moveTo>
                  <a:lnTo>
                    <a:pt x="3622548" y="0"/>
                  </a:lnTo>
                  <a:lnTo>
                    <a:pt x="3622548" y="6096"/>
                  </a:lnTo>
                  <a:lnTo>
                    <a:pt x="3622548" y="2374392"/>
                  </a:lnTo>
                  <a:lnTo>
                    <a:pt x="6096" y="2374392"/>
                  </a:lnTo>
                  <a:lnTo>
                    <a:pt x="6096" y="6096"/>
                  </a:lnTo>
                  <a:lnTo>
                    <a:pt x="3622548" y="6096"/>
                  </a:lnTo>
                  <a:lnTo>
                    <a:pt x="3622548" y="0"/>
                  </a:ln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0" y="2374392"/>
                  </a:lnTo>
                  <a:lnTo>
                    <a:pt x="0" y="2380488"/>
                  </a:lnTo>
                  <a:lnTo>
                    <a:pt x="6096" y="2380488"/>
                  </a:lnTo>
                  <a:lnTo>
                    <a:pt x="3622548" y="2380488"/>
                  </a:lnTo>
                  <a:lnTo>
                    <a:pt x="3628644" y="2380488"/>
                  </a:lnTo>
                  <a:lnTo>
                    <a:pt x="3628644" y="2374392"/>
                  </a:lnTo>
                  <a:lnTo>
                    <a:pt x="3628644" y="6096"/>
                  </a:lnTo>
                  <a:lnTo>
                    <a:pt x="36286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06622" y="4012186"/>
            <a:ext cx="6057900" cy="16884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16300"/>
              </a:lnSpc>
              <a:spcBef>
                <a:spcPts val="105"/>
              </a:spcBef>
            </a:pP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puede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calcular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ángulo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crítico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para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despeje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falla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su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correspondiente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tiempo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crítico.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ángulo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máximo valor</a:t>
            </a:r>
            <a:r>
              <a:rPr sz="1200" spc="2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que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puede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alcanzar</a:t>
            </a:r>
            <a:r>
              <a:rPr sz="1200" spc="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para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que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área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spc="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pueda igualar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al </a:t>
            </a:r>
            <a:r>
              <a:rPr sz="1200" spc="-10" dirty="0">
                <a:latin typeface="Comic Sans MS"/>
                <a:cs typeface="Comic Sans MS"/>
              </a:rPr>
              <a:t>área</a:t>
            </a:r>
            <a:r>
              <a:rPr sz="1200" spc="-5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A.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Comic Sans MS"/>
              <a:cs typeface="Comic Sans MS"/>
            </a:endParaRPr>
          </a:p>
          <a:p>
            <a:pPr marL="12700" marR="36195">
              <a:lnSpc>
                <a:spcPct val="115799"/>
              </a:lnSpc>
            </a:pP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pueden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determinar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analíticamente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ángulo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tiempo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críticos de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reconexión </a:t>
            </a:r>
            <a:r>
              <a:rPr sz="1200" spc="-5" dirty="0">
                <a:latin typeface="Comic Sans MS"/>
                <a:cs typeface="Comic Sans MS"/>
              </a:rPr>
              <a:t>dado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 tiempo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despeje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falla.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latin typeface="Comic Sans MS"/>
                <a:cs typeface="Comic Sans MS"/>
              </a:rPr>
              <a:t>Si se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pasa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ángulo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crítico,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sistema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se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vuelve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inestable.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979675" y="5807959"/>
            <a:ext cx="3598545" cy="2414270"/>
            <a:chOff x="1979675" y="5807959"/>
            <a:chExt cx="3598545" cy="241427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85771" y="5814054"/>
              <a:ext cx="3585972" cy="240182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979676" y="5807963"/>
              <a:ext cx="3598545" cy="2414270"/>
            </a:xfrm>
            <a:custGeom>
              <a:avLst/>
              <a:gdLst/>
              <a:ahLst/>
              <a:cxnLst/>
              <a:rect l="l" t="t" r="r" b="b"/>
              <a:pathLst>
                <a:path w="3598545" h="2414270">
                  <a:moveTo>
                    <a:pt x="3598164" y="0"/>
                  </a:moveTo>
                  <a:lnTo>
                    <a:pt x="3592068" y="0"/>
                  </a:lnTo>
                  <a:lnTo>
                    <a:pt x="3592068" y="6096"/>
                  </a:lnTo>
                  <a:lnTo>
                    <a:pt x="3592068" y="2407920"/>
                  </a:lnTo>
                  <a:lnTo>
                    <a:pt x="6096" y="2407920"/>
                  </a:lnTo>
                  <a:lnTo>
                    <a:pt x="6096" y="6096"/>
                  </a:lnTo>
                  <a:lnTo>
                    <a:pt x="3592068" y="6096"/>
                  </a:lnTo>
                  <a:lnTo>
                    <a:pt x="3592068" y="0"/>
                  </a:ln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0" y="2407920"/>
                  </a:lnTo>
                  <a:lnTo>
                    <a:pt x="0" y="2414016"/>
                  </a:lnTo>
                  <a:lnTo>
                    <a:pt x="6096" y="2414016"/>
                  </a:lnTo>
                  <a:lnTo>
                    <a:pt x="3592068" y="2414016"/>
                  </a:lnTo>
                  <a:lnTo>
                    <a:pt x="3598164" y="2414016"/>
                  </a:lnTo>
                  <a:lnTo>
                    <a:pt x="3598164" y="2407920"/>
                  </a:lnTo>
                  <a:lnTo>
                    <a:pt x="3598164" y="6096"/>
                  </a:lnTo>
                  <a:lnTo>
                    <a:pt x="35981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706627" y="8582660"/>
            <a:ext cx="4593590" cy="909319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>
              <a:lnSpc>
                <a:spcPts val="1380"/>
              </a:lnSpc>
              <a:spcBef>
                <a:spcPts val="195"/>
              </a:spcBef>
            </a:pP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e) </a:t>
            </a:r>
            <a:r>
              <a:rPr sz="1200" dirty="0">
                <a:solidFill>
                  <a:srgbClr val="0000FF"/>
                </a:solidFill>
                <a:latin typeface="Times New Roman"/>
                <a:cs typeface="Times New Roman"/>
              </a:rPr>
              <a:t>Si</a:t>
            </a:r>
            <a:r>
              <a:rPr sz="1200" spc="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se</a:t>
            </a:r>
            <a:r>
              <a:rPr sz="12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llega</a:t>
            </a:r>
            <a:r>
              <a:rPr sz="12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al</a:t>
            </a:r>
            <a:r>
              <a:rPr sz="1200" spc="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punto</a:t>
            </a:r>
            <a:r>
              <a:rPr sz="1200" spc="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7d</a:t>
            </a:r>
            <a:r>
              <a:rPr sz="1200" spc="1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límite</a:t>
            </a:r>
            <a:r>
              <a:rPr sz="12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con</a:t>
            </a:r>
            <a:r>
              <a:rPr sz="1200" spc="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7d&gt;</a:t>
            </a:r>
            <a:r>
              <a:rPr sz="12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0</a:t>
            </a:r>
            <a:r>
              <a:rPr sz="1200" spc="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,</a:t>
            </a:r>
            <a:r>
              <a:rPr sz="1200" spc="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el</a:t>
            </a:r>
            <a:r>
              <a:rPr sz="1200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FF"/>
                </a:solidFill>
                <a:latin typeface="Times New Roman"/>
                <a:cs typeface="Times New Roman"/>
              </a:rPr>
              <a:t>ángulo</a:t>
            </a:r>
            <a:r>
              <a:rPr sz="1200" spc="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7d</a:t>
            </a:r>
            <a:r>
              <a:rPr sz="1200" spc="1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se</a:t>
            </a:r>
            <a:r>
              <a:rPr sz="1200" spc="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incrementará </a:t>
            </a:r>
            <a:r>
              <a:rPr sz="1200" spc="-28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indefinidamente,</a:t>
            </a:r>
            <a:r>
              <a:rPr sz="12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en</a:t>
            </a:r>
            <a:r>
              <a:rPr sz="1200" spc="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cuyo</a:t>
            </a:r>
            <a:r>
              <a:rPr sz="1200" spc="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caso</a:t>
            </a:r>
            <a:r>
              <a:rPr sz="1200" spc="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el</a:t>
            </a:r>
            <a:r>
              <a:rPr sz="12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sistema es</a:t>
            </a:r>
            <a:r>
              <a:rPr sz="12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inestable.</a:t>
            </a:r>
            <a:endParaRPr sz="1200">
              <a:latin typeface="Times New Roman"/>
              <a:cs typeface="Times New Roman"/>
            </a:endParaRPr>
          </a:p>
          <a:p>
            <a:pPr marL="12700" marR="300355">
              <a:lnSpc>
                <a:spcPts val="1380"/>
              </a:lnSpc>
            </a:pP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El</a:t>
            </a:r>
            <a:r>
              <a:rPr sz="12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criterio</a:t>
            </a:r>
            <a:r>
              <a:rPr sz="1200" spc="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de</a:t>
            </a:r>
            <a:r>
              <a:rPr sz="12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áreas</a:t>
            </a:r>
            <a:r>
              <a:rPr sz="1200" spc="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FF"/>
                </a:solidFill>
                <a:latin typeface="Times New Roman"/>
                <a:cs typeface="Times New Roman"/>
              </a:rPr>
              <a:t>iguales</a:t>
            </a:r>
            <a:r>
              <a:rPr sz="1200" spc="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me</a:t>
            </a:r>
            <a:r>
              <a:rPr sz="12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dice que</a:t>
            </a:r>
            <a:r>
              <a:rPr sz="12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la</a:t>
            </a:r>
            <a:r>
              <a:rPr sz="1200" spc="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FF"/>
                </a:solidFill>
                <a:latin typeface="Times New Roman"/>
                <a:cs typeface="Times New Roman"/>
              </a:rPr>
              <a:t>condición</a:t>
            </a:r>
            <a:r>
              <a:rPr sz="1200" spc="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de</a:t>
            </a:r>
            <a:r>
              <a:rPr sz="12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estabilidad</a:t>
            </a:r>
            <a:r>
              <a:rPr sz="1200" spc="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es: </a:t>
            </a:r>
            <a:r>
              <a:rPr sz="1200" spc="-28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es</a:t>
            </a:r>
            <a:r>
              <a:rPr sz="12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decir</a:t>
            </a:r>
            <a:r>
              <a:rPr sz="1200" dirty="0">
                <a:solidFill>
                  <a:srgbClr val="0000FF"/>
                </a:solidFill>
                <a:latin typeface="Times New Roman"/>
                <a:cs typeface="Times New Roman"/>
              </a:rPr>
              <a:t> que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la</a:t>
            </a:r>
            <a:r>
              <a:rPr sz="12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integral</a:t>
            </a:r>
            <a:r>
              <a:rPr sz="1200" spc="1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representa</a:t>
            </a:r>
            <a:r>
              <a:rPr sz="1200" spc="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el</a:t>
            </a:r>
            <a:r>
              <a:rPr sz="1200" spc="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área</a:t>
            </a:r>
            <a:r>
              <a:rPr sz="12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entre</a:t>
            </a:r>
            <a:r>
              <a:rPr sz="12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P</a:t>
            </a:r>
            <a:r>
              <a:rPr sz="12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y</a:t>
            </a:r>
            <a:r>
              <a:rPr sz="12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P</a:t>
            </a:r>
            <a:r>
              <a:rPr sz="1200" spc="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,</a:t>
            </a:r>
            <a:r>
              <a:rPr sz="1200" spc="1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pudiendo</a:t>
            </a:r>
            <a:r>
              <a:rPr sz="1200" spc="1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ser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45"/>
              </a:lnSpc>
            </a:pP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descompuesta</a:t>
            </a:r>
            <a:r>
              <a:rPr sz="12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en</a:t>
            </a:r>
            <a:r>
              <a:rPr sz="1200" spc="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dos</a:t>
            </a:r>
            <a:r>
              <a:rPr sz="1200" spc="1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áreas,</a:t>
            </a:r>
            <a:r>
              <a:rPr sz="1200" spc="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una</a:t>
            </a:r>
            <a:r>
              <a:rPr sz="12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acelerante</a:t>
            </a:r>
            <a:r>
              <a:rPr sz="1200" spc="3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(A</a:t>
            </a:r>
            <a:r>
              <a:rPr sz="1200" spc="1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)</a:t>
            </a:r>
            <a:r>
              <a:rPr sz="1200" spc="33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y</a:t>
            </a:r>
            <a:r>
              <a:rPr sz="1200" spc="3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la</a:t>
            </a:r>
            <a:r>
              <a:rPr sz="1200" spc="3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otra</a:t>
            </a:r>
            <a:r>
              <a:rPr sz="1200" spc="30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imes New Roman"/>
                <a:cs typeface="Times New Roman"/>
              </a:rPr>
              <a:t>desacelerante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34</a:t>
            </a:fld>
            <a:endParaRPr spc="-5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1025147"/>
            <a:ext cx="38144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Comic Sans MS"/>
                <a:cs typeface="Comic Sans MS"/>
              </a:rPr>
              <a:t>b)</a:t>
            </a:r>
            <a:r>
              <a:rPr sz="1200" b="1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Ctocto</a:t>
            </a:r>
            <a:r>
              <a:rPr sz="1200" b="1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en</a:t>
            </a:r>
            <a:r>
              <a:rPr sz="1200" b="1" spc="-10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la</a:t>
            </a:r>
            <a:r>
              <a:rPr sz="1200" b="1" spc="5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L2</a:t>
            </a:r>
            <a:r>
              <a:rPr sz="1200" b="1" spc="5" dirty="0">
                <a:latin typeface="Comic Sans MS"/>
                <a:cs typeface="Comic Sans MS"/>
              </a:rPr>
              <a:t> </a:t>
            </a:r>
            <a:r>
              <a:rPr sz="1200" b="1" dirty="0">
                <a:latin typeface="Comic Sans MS"/>
                <a:cs typeface="Comic Sans MS"/>
              </a:rPr>
              <a:t>en</a:t>
            </a:r>
            <a:r>
              <a:rPr sz="1200" b="1" spc="-10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un</a:t>
            </a:r>
            <a:r>
              <a:rPr sz="1200" b="1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punto</a:t>
            </a:r>
            <a:r>
              <a:rPr sz="1200" b="1" spc="5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entre el</a:t>
            </a:r>
            <a:r>
              <a:rPr sz="1200" b="1" spc="15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nodo</a:t>
            </a:r>
            <a:r>
              <a:rPr sz="1200" b="1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2</a:t>
            </a:r>
            <a:r>
              <a:rPr sz="1200" b="1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y</a:t>
            </a:r>
            <a:r>
              <a:rPr sz="1200" b="1" spc="-10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3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804672" y="2450586"/>
            <a:ext cx="2112645" cy="1298575"/>
            <a:chOff x="804672" y="2450586"/>
            <a:chExt cx="2112645" cy="1298575"/>
          </a:xfrm>
        </p:grpSpPr>
        <p:sp>
          <p:nvSpPr>
            <p:cNvPr id="4" name="object 4"/>
            <p:cNvSpPr/>
            <p:nvPr/>
          </p:nvSpPr>
          <p:spPr>
            <a:xfrm>
              <a:off x="1865375" y="2455158"/>
              <a:ext cx="165100" cy="55244"/>
            </a:xfrm>
            <a:custGeom>
              <a:avLst/>
              <a:gdLst/>
              <a:ahLst/>
              <a:cxnLst/>
              <a:rect l="l" t="t" r="r" b="b"/>
              <a:pathLst>
                <a:path w="165100" h="55244">
                  <a:moveTo>
                    <a:pt x="64007" y="0"/>
                  </a:moveTo>
                  <a:lnTo>
                    <a:pt x="100583" y="0"/>
                  </a:lnTo>
                </a:path>
                <a:path w="165100" h="55244">
                  <a:moveTo>
                    <a:pt x="45719" y="9143"/>
                  </a:moveTo>
                  <a:lnTo>
                    <a:pt x="64007" y="9143"/>
                  </a:lnTo>
                </a:path>
                <a:path w="165100" h="55244">
                  <a:moveTo>
                    <a:pt x="100583" y="9143"/>
                  </a:moveTo>
                  <a:lnTo>
                    <a:pt x="128015" y="9143"/>
                  </a:lnTo>
                </a:path>
                <a:path w="165100" h="55244">
                  <a:moveTo>
                    <a:pt x="27431" y="18287"/>
                  </a:moveTo>
                  <a:lnTo>
                    <a:pt x="45719" y="18287"/>
                  </a:lnTo>
                </a:path>
                <a:path w="165100" h="55244">
                  <a:moveTo>
                    <a:pt x="128015" y="18287"/>
                  </a:moveTo>
                  <a:lnTo>
                    <a:pt x="137160" y="18287"/>
                  </a:lnTo>
                </a:path>
                <a:path w="165100" h="55244">
                  <a:moveTo>
                    <a:pt x="27431" y="27431"/>
                  </a:moveTo>
                  <a:lnTo>
                    <a:pt x="45719" y="27431"/>
                  </a:lnTo>
                </a:path>
                <a:path w="165100" h="55244">
                  <a:moveTo>
                    <a:pt x="128015" y="27431"/>
                  </a:moveTo>
                  <a:lnTo>
                    <a:pt x="137160" y="27431"/>
                  </a:lnTo>
                </a:path>
                <a:path w="165100" h="55244">
                  <a:moveTo>
                    <a:pt x="18287" y="36575"/>
                  </a:moveTo>
                  <a:lnTo>
                    <a:pt x="27432" y="36575"/>
                  </a:lnTo>
                </a:path>
                <a:path w="165100" h="55244">
                  <a:moveTo>
                    <a:pt x="137160" y="36575"/>
                  </a:moveTo>
                  <a:lnTo>
                    <a:pt x="146304" y="36575"/>
                  </a:lnTo>
                </a:path>
                <a:path w="165100" h="55244">
                  <a:moveTo>
                    <a:pt x="18287" y="45719"/>
                  </a:moveTo>
                  <a:lnTo>
                    <a:pt x="27432" y="45719"/>
                  </a:lnTo>
                </a:path>
                <a:path w="165100" h="55244">
                  <a:moveTo>
                    <a:pt x="146303" y="45719"/>
                  </a:moveTo>
                  <a:lnTo>
                    <a:pt x="155448" y="45719"/>
                  </a:lnTo>
                </a:path>
                <a:path w="165100" h="55244">
                  <a:moveTo>
                    <a:pt x="0" y="54863"/>
                  </a:moveTo>
                  <a:lnTo>
                    <a:pt x="18287" y="54863"/>
                  </a:lnTo>
                </a:path>
                <a:path w="165100" h="55244">
                  <a:moveTo>
                    <a:pt x="155448" y="54863"/>
                  </a:moveTo>
                  <a:lnTo>
                    <a:pt x="164592" y="54863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20239" y="2505450"/>
              <a:ext cx="54863" cy="182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856232" y="2519166"/>
              <a:ext cx="173990" cy="9525"/>
            </a:xfrm>
            <a:custGeom>
              <a:avLst/>
              <a:gdLst/>
              <a:ahLst/>
              <a:cxnLst/>
              <a:rect l="l" t="t" r="r" b="b"/>
              <a:pathLst>
                <a:path w="173989" h="9525">
                  <a:moveTo>
                    <a:pt x="0" y="0"/>
                  </a:moveTo>
                  <a:lnTo>
                    <a:pt x="9144" y="0"/>
                  </a:lnTo>
                </a:path>
                <a:path w="173989" h="9525">
                  <a:moveTo>
                    <a:pt x="164592" y="0"/>
                  </a:moveTo>
                  <a:lnTo>
                    <a:pt x="173736" y="0"/>
                  </a:lnTo>
                </a:path>
                <a:path w="173989" h="9525">
                  <a:moveTo>
                    <a:pt x="0" y="9144"/>
                  </a:moveTo>
                  <a:lnTo>
                    <a:pt x="9144" y="91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924811" y="2523738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4572" y="4572"/>
                  </a:moveTo>
                  <a:lnTo>
                    <a:pt x="4572" y="4572"/>
                  </a:lnTo>
                </a:path>
              </a:pathLst>
            </a:custGeom>
            <a:ln w="9144">
              <a:solidFill>
                <a:srgbClr val="6B6B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856232" y="2528310"/>
              <a:ext cx="182880" cy="9525"/>
            </a:xfrm>
            <a:custGeom>
              <a:avLst/>
              <a:gdLst/>
              <a:ahLst/>
              <a:cxnLst/>
              <a:rect l="l" t="t" r="r" b="b"/>
              <a:pathLst>
                <a:path w="182880" h="9525">
                  <a:moveTo>
                    <a:pt x="164592" y="0"/>
                  </a:moveTo>
                  <a:lnTo>
                    <a:pt x="173736" y="0"/>
                  </a:lnTo>
                </a:path>
                <a:path w="182880" h="9525">
                  <a:moveTo>
                    <a:pt x="0" y="9144"/>
                  </a:moveTo>
                  <a:lnTo>
                    <a:pt x="9144" y="9144"/>
                  </a:lnTo>
                </a:path>
                <a:path w="182880" h="9525">
                  <a:moveTo>
                    <a:pt x="173736" y="9144"/>
                  </a:moveTo>
                  <a:lnTo>
                    <a:pt x="182880" y="91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47672" y="2523738"/>
              <a:ext cx="27431" cy="3657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856232" y="2546598"/>
              <a:ext cx="182880" cy="18415"/>
            </a:xfrm>
            <a:custGeom>
              <a:avLst/>
              <a:gdLst/>
              <a:ahLst/>
              <a:cxnLst/>
              <a:rect l="l" t="t" r="r" b="b"/>
              <a:pathLst>
                <a:path w="182880" h="18414">
                  <a:moveTo>
                    <a:pt x="0" y="0"/>
                  </a:moveTo>
                  <a:lnTo>
                    <a:pt x="9144" y="0"/>
                  </a:lnTo>
                </a:path>
                <a:path w="182880" h="18414">
                  <a:moveTo>
                    <a:pt x="173736" y="0"/>
                  </a:moveTo>
                  <a:lnTo>
                    <a:pt x="182880" y="0"/>
                  </a:lnTo>
                </a:path>
                <a:path w="182880" h="18414">
                  <a:moveTo>
                    <a:pt x="0" y="9144"/>
                  </a:moveTo>
                  <a:lnTo>
                    <a:pt x="9144" y="9144"/>
                  </a:lnTo>
                </a:path>
                <a:path w="182880" h="18414">
                  <a:moveTo>
                    <a:pt x="173736" y="9144"/>
                  </a:moveTo>
                  <a:lnTo>
                    <a:pt x="182880" y="9144"/>
                  </a:lnTo>
                </a:path>
                <a:path w="182880" h="18414">
                  <a:moveTo>
                    <a:pt x="0" y="18288"/>
                  </a:moveTo>
                  <a:lnTo>
                    <a:pt x="9144" y="1828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952244" y="2560314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4572" y="4572"/>
                  </a:moveTo>
                  <a:lnTo>
                    <a:pt x="4572" y="4572"/>
                  </a:lnTo>
                </a:path>
              </a:pathLst>
            </a:custGeom>
            <a:ln w="9144">
              <a:solidFill>
                <a:srgbClr val="6B6B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856232" y="2564886"/>
              <a:ext cx="173990" cy="9525"/>
            </a:xfrm>
            <a:custGeom>
              <a:avLst/>
              <a:gdLst/>
              <a:ahLst/>
              <a:cxnLst/>
              <a:rect l="l" t="t" r="r" b="b"/>
              <a:pathLst>
                <a:path w="173989" h="9525">
                  <a:moveTo>
                    <a:pt x="164592" y="0"/>
                  </a:moveTo>
                  <a:lnTo>
                    <a:pt x="173736" y="0"/>
                  </a:lnTo>
                </a:path>
                <a:path w="173989" h="9525">
                  <a:moveTo>
                    <a:pt x="0" y="9144"/>
                  </a:moveTo>
                  <a:lnTo>
                    <a:pt x="9144" y="91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943100" y="2569458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4572" y="4572"/>
                  </a:moveTo>
                  <a:lnTo>
                    <a:pt x="4572" y="4572"/>
                  </a:lnTo>
                </a:path>
              </a:pathLst>
            </a:custGeom>
            <a:ln w="9144">
              <a:solidFill>
                <a:srgbClr val="83838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979675" y="2569458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4572" y="4572"/>
                  </a:moveTo>
                  <a:lnTo>
                    <a:pt x="4572" y="4572"/>
                  </a:lnTo>
                </a:path>
              </a:pathLst>
            </a:custGeom>
            <a:ln w="9144">
              <a:solidFill>
                <a:srgbClr val="A7A7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865375" y="2574030"/>
              <a:ext cx="165100" cy="9525"/>
            </a:xfrm>
            <a:custGeom>
              <a:avLst/>
              <a:gdLst/>
              <a:ahLst/>
              <a:cxnLst/>
              <a:rect l="l" t="t" r="r" b="b"/>
              <a:pathLst>
                <a:path w="165100" h="9525">
                  <a:moveTo>
                    <a:pt x="155448" y="0"/>
                  </a:moveTo>
                  <a:lnTo>
                    <a:pt x="164592" y="0"/>
                  </a:lnTo>
                </a:path>
                <a:path w="165100" h="9525">
                  <a:moveTo>
                    <a:pt x="0" y="9143"/>
                  </a:moveTo>
                  <a:lnTo>
                    <a:pt x="18287" y="9143"/>
                  </a:lnTo>
                </a:path>
                <a:path w="165100" h="9525">
                  <a:moveTo>
                    <a:pt x="155448" y="9143"/>
                  </a:moveTo>
                  <a:lnTo>
                    <a:pt x="164592" y="9143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20239" y="2578602"/>
              <a:ext cx="64007" cy="1828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865375" y="2592318"/>
              <a:ext cx="155575" cy="173990"/>
            </a:xfrm>
            <a:custGeom>
              <a:avLst/>
              <a:gdLst/>
              <a:ahLst/>
              <a:cxnLst/>
              <a:rect l="l" t="t" r="r" b="b"/>
              <a:pathLst>
                <a:path w="155575" h="173989">
                  <a:moveTo>
                    <a:pt x="0" y="0"/>
                  </a:moveTo>
                  <a:lnTo>
                    <a:pt x="18287" y="0"/>
                  </a:lnTo>
                </a:path>
                <a:path w="155575" h="173989">
                  <a:moveTo>
                    <a:pt x="146303" y="0"/>
                  </a:moveTo>
                  <a:lnTo>
                    <a:pt x="155448" y="0"/>
                  </a:lnTo>
                </a:path>
                <a:path w="155575" h="173989">
                  <a:moveTo>
                    <a:pt x="18287" y="9144"/>
                  </a:moveTo>
                  <a:lnTo>
                    <a:pt x="27432" y="9144"/>
                  </a:lnTo>
                </a:path>
                <a:path w="155575" h="173989">
                  <a:moveTo>
                    <a:pt x="146303" y="9144"/>
                  </a:moveTo>
                  <a:lnTo>
                    <a:pt x="155448" y="9144"/>
                  </a:lnTo>
                </a:path>
                <a:path w="155575" h="173989">
                  <a:moveTo>
                    <a:pt x="27431" y="18288"/>
                  </a:moveTo>
                  <a:lnTo>
                    <a:pt x="45719" y="18288"/>
                  </a:lnTo>
                </a:path>
                <a:path w="155575" h="173989">
                  <a:moveTo>
                    <a:pt x="128016" y="18288"/>
                  </a:moveTo>
                  <a:lnTo>
                    <a:pt x="146304" y="18288"/>
                  </a:lnTo>
                </a:path>
                <a:path w="155575" h="173989">
                  <a:moveTo>
                    <a:pt x="45719" y="27431"/>
                  </a:moveTo>
                  <a:lnTo>
                    <a:pt x="54863" y="27431"/>
                  </a:lnTo>
                </a:path>
                <a:path w="155575" h="173989">
                  <a:moveTo>
                    <a:pt x="109727" y="27431"/>
                  </a:moveTo>
                  <a:lnTo>
                    <a:pt x="128015" y="27431"/>
                  </a:lnTo>
                </a:path>
                <a:path w="155575" h="173989">
                  <a:moveTo>
                    <a:pt x="54863" y="36575"/>
                  </a:moveTo>
                  <a:lnTo>
                    <a:pt x="109727" y="36575"/>
                  </a:lnTo>
                </a:path>
                <a:path w="155575" h="173989">
                  <a:moveTo>
                    <a:pt x="82295" y="73151"/>
                  </a:moveTo>
                  <a:lnTo>
                    <a:pt x="91439" y="73151"/>
                  </a:lnTo>
                </a:path>
                <a:path w="155575" h="173989">
                  <a:moveTo>
                    <a:pt x="82295" y="82296"/>
                  </a:moveTo>
                  <a:lnTo>
                    <a:pt x="91439" y="82296"/>
                  </a:lnTo>
                </a:path>
                <a:path w="155575" h="173989">
                  <a:moveTo>
                    <a:pt x="82295" y="91440"/>
                  </a:moveTo>
                  <a:lnTo>
                    <a:pt x="91439" y="91440"/>
                  </a:lnTo>
                </a:path>
                <a:path w="155575" h="173989">
                  <a:moveTo>
                    <a:pt x="82295" y="100583"/>
                  </a:moveTo>
                  <a:lnTo>
                    <a:pt x="91439" y="100583"/>
                  </a:lnTo>
                </a:path>
                <a:path w="155575" h="173989">
                  <a:moveTo>
                    <a:pt x="82295" y="109727"/>
                  </a:moveTo>
                  <a:lnTo>
                    <a:pt x="91439" y="109727"/>
                  </a:lnTo>
                </a:path>
                <a:path w="155575" h="173989">
                  <a:moveTo>
                    <a:pt x="82295" y="118872"/>
                  </a:moveTo>
                  <a:lnTo>
                    <a:pt x="91439" y="118872"/>
                  </a:lnTo>
                </a:path>
                <a:path w="155575" h="173989">
                  <a:moveTo>
                    <a:pt x="82295" y="128016"/>
                  </a:moveTo>
                  <a:lnTo>
                    <a:pt x="91439" y="128016"/>
                  </a:lnTo>
                </a:path>
                <a:path w="155575" h="173989">
                  <a:moveTo>
                    <a:pt x="82295" y="137159"/>
                  </a:moveTo>
                  <a:lnTo>
                    <a:pt x="91439" y="137159"/>
                  </a:lnTo>
                </a:path>
                <a:path w="155575" h="173989">
                  <a:moveTo>
                    <a:pt x="82295" y="146303"/>
                  </a:moveTo>
                  <a:lnTo>
                    <a:pt x="91439" y="146303"/>
                  </a:lnTo>
                </a:path>
                <a:path w="155575" h="173989">
                  <a:moveTo>
                    <a:pt x="82295" y="155448"/>
                  </a:moveTo>
                  <a:lnTo>
                    <a:pt x="91439" y="155448"/>
                  </a:lnTo>
                </a:path>
                <a:path w="155575" h="173989">
                  <a:moveTo>
                    <a:pt x="82295" y="164592"/>
                  </a:moveTo>
                  <a:lnTo>
                    <a:pt x="91439" y="164592"/>
                  </a:lnTo>
                </a:path>
                <a:path w="155575" h="173989">
                  <a:moveTo>
                    <a:pt x="82295" y="173736"/>
                  </a:moveTo>
                  <a:lnTo>
                    <a:pt x="91439" y="17373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24911" y="2450586"/>
              <a:ext cx="164591" cy="73151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724911" y="2519166"/>
              <a:ext cx="173990" cy="9525"/>
            </a:xfrm>
            <a:custGeom>
              <a:avLst/>
              <a:gdLst/>
              <a:ahLst/>
              <a:cxnLst/>
              <a:rect l="l" t="t" r="r" b="b"/>
              <a:pathLst>
                <a:path w="173989" h="9525">
                  <a:moveTo>
                    <a:pt x="0" y="0"/>
                  </a:moveTo>
                  <a:lnTo>
                    <a:pt x="9144" y="0"/>
                  </a:lnTo>
                </a:path>
                <a:path w="173989" h="9525">
                  <a:moveTo>
                    <a:pt x="164591" y="0"/>
                  </a:moveTo>
                  <a:lnTo>
                    <a:pt x="173736" y="0"/>
                  </a:lnTo>
                </a:path>
                <a:path w="173989" h="9525">
                  <a:moveTo>
                    <a:pt x="0" y="9144"/>
                  </a:moveTo>
                  <a:lnTo>
                    <a:pt x="9144" y="91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775204" y="2523738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4572" y="4572"/>
                  </a:moveTo>
                  <a:lnTo>
                    <a:pt x="4572" y="4572"/>
                  </a:lnTo>
                </a:path>
              </a:pathLst>
            </a:custGeom>
            <a:ln w="9144">
              <a:solidFill>
                <a:srgbClr val="A7A7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715767" y="2528310"/>
              <a:ext cx="182880" cy="18415"/>
            </a:xfrm>
            <a:custGeom>
              <a:avLst/>
              <a:gdLst/>
              <a:ahLst/>
              <a:cxnLst/>
              <a:rect l="l" t="t" r="r" b="b"/>
              <a:pathLst>
                <a:path w="182880" h="18414">
                  <a:moveTo>
                    <a:pt x="173736" y="0"/>
                  </a:moveTo>
                  <a:lnTo>
                    <a:pt x="182880" y="0"/>
                  </a:lnTo>
                </a:path>
                <a:path w="182880" h="18414">
                  <a:moveTo>
                    <a:pt x="9144" y="9144"/>
                  </a:moveTo>
                  <a:lnTo>
                    <a:pt x="18288" y="9144"/>
                  </a:lnTo>
                </a:path>
                <a:path w="182880" h="18414">
                  <a:moveTo>
                    <a:pt x="173736" y="9144"/>
                  </a:moveTo>
                  <a:lnTo>
                    <a:pt x="182880" y="9144"/>
                  </a:lnTo>
                </a:path>
                <a:path w="182880" h="18414">
                  <a:moveTo>
                    <a:pt x="0" y="18287"/>
                  </a:moveTo>
                  <a:lnTo>
                    <a:pt x="9144" y="18287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98064" y="2523738"/>
              <a:ext cx="45719" cy="4572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2724911" y="2546598"/>
              <a:ext cx="173990" cy="27940"/>
            </a:xfrm>
            <a:custGeom>
              <a:avLst/>
              <a:gdLst/>
              <a:ahLst/>
              <a:cxnLst/>
              <a:rect l="l" t="t" r="r" b="b"/>
              <a:pathLst>
                <a:path w="173989" h="27939">
                  <a:moveTo>
                    <a:pt x="164591" y="0"/>
                  </a:moveTo>
                  <a:lnTo>
                    <a:pt x="173736" y="0"/>
                  </a:lnTo>
                </a:path>
                <a:path w="173989" h="27939">
                  <a:moveTo>
                    <a:pt x="0" y="9144"/>
                  </a:moveTo>
                  <a:lnTo>
                    <a:pt x="9144" y="9144"/>
                  </a:lnTo>
                </a:path>
                <a:path w="173989" h="27939">
                  <a:moveTo>
                    <a:pt x="164591" y="9144"/>
                  </a:moveTo>
                  <a:lnTo>
                    <a:pt x="173736" y="9144"/>
                  </a:lnTo>
                </a:path>
                <a:path w="173989" h="27939">
                  <a:moveTo>
                    <a:pt x="0" y="18288"/>
                  </a:moveTo>
                  <a:lnTo>
                    <a:pt x="9144" y="18288"/>
                  </a:lnTo>
                </a:path>
                <a:path w="173989" h="27939">
                  <a:moveTo>
                    <a:pt x="164591" y="18288"/>
                  </a:moveTo>
                  <a:lnTo>
                    <a:pt x="173736" y="18288"/>
                  </a:lnTo>
                </a:path>
                <a:path w="173989" h="27939">
                  <a:moveTo>
                    <a:pt x="0" y="27432"/>
                  </a:moveTo>
                  <a:lnTo>
                    <a:pt x="9144" y="2743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839211" y="2569458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4572" y="4572"/>
                  </a:moveTo>
                  <a:lnTo>
                    <a:pt x="4572" y="4572"/>
                  </a:lnTo>
                </a:path>
              </a:pathLst>
            </a:custGeom>
            <a:ln w="9144">
              <a:solidFill>
                <a:srgbClr val="1717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724911" y="2574030"/>
              <a:ext cx="173990" cy="9525"/>
            </a:xfrm>
            <a:custGeom>
              <a:avLst/>
              <a:gdLst/>
              <a:ahLst/>
              <a:cxnLst/>
              <a:rect l="l" t="t" r="r" b="b"/>
              <a:pathLst>
                <a:path w="173989" h="9525">
                  <a:moveTo>
                    <a:pt x="164591" y="0"/>
                  </a:moveTo>
                  <a:lnTo>
                    <a:pt x="173736" y="0"/>
                  </a:lnTo>
                </a:path>
                <a:path w="173989" h="9525">
                  <a:moveTo>
                    <a:pt x="0" y="9143"/>
                  </a:moveTo>
                  <a:lnTo>
                    <a:pt x="9144" y="9143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779776" y="2583174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9144">
              <a:solidFill>
                <a:srgbClr val="8F8F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825495" y="2583174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9144">
              <a:solidFill>
                <a:srgbClr val="5F5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880360" y="2583174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734055" y="2587746"/>
              <a:ext cx="100584" cy="9144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947672" y="2592318"/>
              <a:ext cx="969644" cy="182880"/>
            </a:xfrm>
            <a:custGeom>
              <a:avLst/>
              <a:gdLst/>
              <a:ahLst/>
              <a:cxnLst/>
              <a:rect l="l" t="t" r="r" b="b"/>
              <a:pathLst>
                <a:path w="969644" h="182880">
                  <a:moveTo>
                    <a:pt x="932687" y="0"/>
                  </a:moveTo>
                  <a:lnTo>
                    <a:pt x="941832" y="0"/>
                  </a:lnTo>
                </a:path>
                <a:path w="969644" h="182880">
                  <a:moveTo>
                    <a:pt x="795528" y="9144"/>
                  </a:moveTo>
                  <a:lnTo>
                    <a:pt x="804672" y="9144"/>
                  </a:lnTo>
                </a:path>
                <a:path w="969644" h="182880">
                  <a:moveTo>
                    <a:pt x="923544" y="9144"/>
                  </a:moveTo>
                  <a:lnTo>
                    <a:pt x="932688" y="9144"/>
                  </a:lnTo>
                </a:path>
                <a:path w="969644" h="182880">
                  <a:moveTo>
                    <a:pt x="804671" y="18288"/>
                  </a:moveTo>
                  <a:lnTo>
                    <a:pt x="813816" y="18288"/>
                  </a:lnTo>
                </a:path>
                <a:path w="969644" h="182880">
                  <a:moveTo>
                    <a:pt x="914399" y="18288"/>
                  </a:moveTo>
                  <a:lnTo>
                    <a:pt x="923544" y="18288"/>
                  </a:lnTo>
                </a:path>
                <a:path w="969644" h="182880">
                  <a:moveTo>
                    <a:pt x="813816" y="27431"/>
                  </a:moveTo>
                  <a:lnTo>
                    <a:pt x="832104" y="27431"/>
                  </a:lnTo>
                </a:path>
                <a:path w="969644" h="182880">
                  <a:moveTo>
                    <a:pt x="896112" y="27431"/>
                  </a:moveTo>
                  <a:lnTo>
                    <a:pt x="914400" y="27431"/>
                  </a:lnTo>
                </a:path>
                <a:path w="969644" h="182880">
                  <a:moveTo>
                    <a:pt x="832104" y="36575"/>
                  </a:moveTo>
                  <a:lnTo>
                    <a:pt x="896112" y="36575"/>
                  </a:lnTo>
                </a:path>
                <a:path w="969644" h="182880">
                  <a:moveTo>
                    <a:pt x="859535" y="73151"/>
                  </a:moveTo>
                  <a:lnTo>
                    <a:pt x="868680" y="73151"/>
                  </a:lnTo>
                </a:path>
                <a:path w="969644" h="182880">
                  <a:moveTo>
                    <a:pt x="859535" y="82296"/>
                  </a:moveTo>
                  <a:lnTo>
                    <a:pt x="868680" y="82296"/>
                  </a:lnTo>
                </a:path>
                <a:path w="969644" h="182880">
                  <a:moveTo>
                    <a:pt x="859535" y="91440"/>
                  </a:moveTo>
                  <a:lnTo>
                    <a:pt x="868680" y="91440"/>
                  </a:lnTo>
                </a:path>
                <a:path w="969644" h="182880">
                  <a:moveTo>
                    <a:pt x="859535" y="100583"/>
                  </a:moveTo>
                  <a:lnTo>
                    <a:pt x="868680" y="100583"/>
                  </a:lnTo>
                </a:path>
                <a:path w="969644" h="182880">
                  <a:moveTo>
                    <a:pt x="859535" y="109727"/>
                  </a:moveTo>
                  <a:lnTo>
                    <a:pt x="868680" y="109727"/>
                  </a:lnTo>
                </a:path>
                <a:path w="969644" h="182880">
                  <a:moveTo>
                    <a:pt x="960119" y="109727"/>
                  </a:moveTo>
                  <a:lnTo>
                    <a:pt x="969264" y="109727"/>
                  </a:lnTo>
                </a:path>
                <a:path w="969644" h="182880">
                  <a:moveTo>
                    <a:pt x="859535" y="118872"/>
                  </a:moveTo>
                  <a:lnTo>
                    <a:pt x="868680" y="118872"/>
                  </a:lnTo>
                </a:path>
                <a:path w="969644" h="182880">
                  <a:moveTo>
                    <a:pt x="960119" y="118872"/>
                  </a:moveTo>
                  <a:lnTo>
                    <a:pt x="969264" y="118872"/>
                  </a:lnTo>
                </a:path>
                <a:path w="969644" h="182880">
                  <a:moveTo>
                    <a:pt x="859535" y="128016"/>
                  </a:moveTo>
                  <a:lnTo>
                    <a:pt x="868680" y="128016"/>
                  </a:lnTo>
                </a:path>
                <a:path w="969644" h="182880">
                  <a:moveTo>
                    <a:pt x="950975" y="128016"/>
                  </a:moveTo>
                  <a:lnTo>
                    <a:pt x="960119" y="128016"/>
                  </a:lnTo>
                </a:path>
                <a:path w="969644" h="182880">
                  <a:moveTo>
                    <a:pt x="859535" y="137159"/>
                  </a:moveTo>
                  <a:lnTo>
                    <a:pt x="868680" y="137159"/>
                  </a:lnTo>
                </a:path>
                <a:path w="969644" h="182880">
                  <a:moveTo>
                    <a:pt x="941832" y="137159"/>
                  </a:moveTo>
                  <a:lnTo>
                    <a:pt x="950976" y="137159"/>
                  </a:lnTo>
                </a:path>
                <a:path w="969644" h="182880">
                  <a:moveTo>
                    <a:pt x="859535" y="146303"/>
                  </a:moveTo>
                  <a:lnTo>
                    <a:pt x="868680" y="146303"/>
                  </a:lnTo>
                </a:path>
                <a:path w="969644" h="182880">
                  <a:moveTo>
                    <a:pt x="932687" y="146303"/>
                  </a:moveTo>
                  <a:lnTo>
                    <a:pt x="941832" y="146303"/>
                  </a:lnTo>
                </a:path>
                <a:path w="969644" h="182880">
                  <a:moveTo>
                    <a:pt x="859535" y="155448"/>
                  </a:moveTo>
                  <a:lnTo>
                    <a:pt x="868680" y="155448"/>
                  </a:lnTo>
                </a:path>
                <a:path w="969644" h="182880">
                  <a:moveTo>
                    <a:pt x="923544" y="155448"/>
                  </a:moveTo>
                  <a:lnTo>
                    <a:pt x="932688" y="155448"/>
                  </a:lnTo>
                </a:path>
                <a:path w="969644" h="182880">
                  <a:moveTo>
                    <a:pt x="859535" y="164592"/>
                  </a:moveTo>
                  <a:lnTo>
                    <a:pt x="868680" y="164592"/>
                  </a:lnTo>
                </a:path>
                <a:path w="969644" h="182880">
                  <a:moveTo>
                    <a:pt x="914399" y="164592"/>
                  </a:moveTo>
                  <a:lnTo>
                    <a:pt x="923544" y="164592"/>
                  </a:lnTo>
                </a:path>
                <a:path w="969644" h="182880">
                  <a:moveTo>
                    <a:pt x="859535" y="173736"/>
                  </a:moveTo>
                  <a:lnTo>
                    <a:pt x="868680" y="173736"/>
                  </a:lnTo>
                </a:path>
                <a:path w="969644" h="182880">
                  <a:moveTo>
                    <a:pt x="905256" y="173736"/>
                  </a:moveTo>
                  <a:lnTo>
                    <a:pt x="914400" y="173736"/>
                  </a:lnTo>
                </a:path>
                <a:path w="969644" h="182880">
                  <a:moveTo>
                    <a:pt x="0" y="182879"/>
                  </a:moveTo>
                  <a:lnTo>
                    <a:pt x="868680" y="182879"/>
                  </a:lnTo>
                </a:path>
                <a:path w="969644" h="182880">
                  <a:moveTo>
                    <a:pt x="896111" y="182879"/>
                  </a:moveTo>
                  <a:lnTo>
                    <a:pt x="905256" y="182879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952244" y="2779770"/>
              <a:ext cx="0" cy="228600"/>
            </a:xfrm>
            <a:custGeom>
              <a:avLst/>
              <a:gdLst/>
              <a:ahLst/>
              <a:cxnLst/>
              <a:rect l="l" t="t" r="r" b="b"/>
              <a:pathLst>
                <a:path h="228600">
                  <a:moveTo>
                    <a:pt x="0" y="0"/>
                  </a:moveTo>
                  <a:lnTo>
                    <a:pt x="0" y="22860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179576" y="2720334"/>
              <a:ext cx="1737360" cy="283845"/>
            </a:xfrm>
            <a:custGeom>
              <a:avLst/>
              <a:gdLst/>
              <a:ahLst/>
              <a:cxnLst/>
              <a:rect l="l" t="t" r="r" b="b"/>
              <a:pathLst>
                <a:path w="1737360" h="283844">
                  <a:moveTo>
                    <a:pt x="1627631" y="64007"/>
                  </a:moveTo>
                  <a:lnTo>
                    <a:pt x="1636776" y="64007"/>
                  </a:lnTo>
                </a:path>
                <a:path w="1737360" h="283844">
                  <a:moveTo>
                    <a:pt x="1655064" y="64007"/>
                  </a:moveTo>
                  <a:lnTo>
                    <a:pt x="1664208" y="64007"/>
                  </a:lnTo>
                </a:path>
                <a:path w="1737360" h="283844">
                  <a:moveTo>
                    <a:pt x="1627631" y="73151"/>
                  </a:moveTo>
                  <a:lnTo>
                    <a:pt x="1636776" y="73151"/>
                  </a:lnTo>
                </a:path>
                <a:path w="1737360" h="283844">
                  <a:moveTo>
                    <a:pt x="1645919" y="73151"/>
                  </a:moveTo>
                  <a:lnTo>
                    <a:pt x="1655064" y="73151"/>
                  </a:lnTo>
                </a:path>
                <a:path w="1737360" h="283844">
                  <a:moveTo>
                    <a:pt x="1627632" y="82296"/>
                  </a:moveTo>
                  <a:lnTo>
                    <a:pt x="1645920" y="82296"/>
                  </a:lnTo>
                </a:path>
                <a:path w="1737360" h="283844">
                  <a:moveTo>
                    <a:pt x="1627631" y="91439"/>
                  </a:moveTo>
                  <a:lnTo>
                    <a:pt x="1636776" y="91439"/>
                  </a:lnTo>
                </a:path>
                <a:path w="1737360" h="283844">
                  <a:moveTo>
                    <a:pt x="1728215" y="91439"/>
                  </a:moveTo>
                  <a:lnTo>
                    <a:pt x="1737360" y="91439"/>
                  </a:lnTo>
                </a:path>
                <a:path w="1737360" h="283844">
                  <a:moveTo>
                    <a:pt x="1627631" y="100583"/>
                  </a:moveTo>
                  <a:lnTo>
                    <a:pt x="1636776" y="100583"/>
                  </a:lnTo>
                </a:path>
                <a:path w="1737360" h="283844">
                  <a:moveTo>
                    <a:pt x="1719071" y="100583"/>
                  </a:moveTo>
                  <a:lnTo>
                    <a:pt x="1728215" y="100583"/>
                  </a:lnTo>
                </a:path>
                <a:path w="1737360" h="283844">
                  <a:moveTo>
                    <a:pt x="1627631" y="109727"/>
                  </a:moveTo>
                  <a:lnTo>
                    <a:pt x="1636776" y="109727"/>
                  </a:lnTo>
                </a:path>
                <a:path w="1737360" h="283844">
                  <a:moveTo>
                    <a:pt x="1709927" y="109727"/>
                  </a:moveTo>
                  <a:lnTo>
                    <a:pt x="1719072" y="109727"/>
                  </a:lnTo>
                </a:path>
                <a:path w="1737360" h="283844">
                  <a:moveTo>
                    <a:pt x="1627631" y="118872"/>
                  </a:moveTo>
                  <a:lnTo>
                    <a:pt x="1636776" y="118872"/>
                  </a:lnTo>
                </a:path>
                <a:path w="1737360" h="283844">
                  <a:moveTo>
                    <a:pt x="1700783" y="118872"/>
                  </a:moveTo>
                  <a:lnTo>
                    <a:pt x="1709927" y="118872"/>
                  </a:lnTo>
                </a:path>
                <a:path w="1737360" h="283844">
                  <a:moveTo>
                    <a:pt x="1627631" y="128015"/>
                  </a:moveTo>
                  <a:lnTo>
                    <a:pt x="1636776" y="128015"/>
                  </a:lnTo>
                </a:path>
                <a:path w="1737360" h="283844">
                  <a:moveTo>
                    <a:pt x="1691639" y="128015"/>
                  </a:moveTo>
                  <a:lnTo>
                    <a:pt x="1700784" y="128015"/>
                  </a:lnTo>
                </a:path>
                <a:path w="1737360" h="283844">
                  <a:moveTo>
                    <a:pt x="1627631" y="137159"/>
                  </a:moveTo>
                  <a:lnTo>
                    <a:pt x="1636776" y="137159"/>
                  </a:lnTo>
                </a:path>
                <a:path w="1737360" h="283844">
                  <a:moveTo>
                    <a:pt x="1682495" y="137159"/>
                  </a:moveTo>
                  <a:lnTo>
                    <a:pt x="1691639" y="137159"/>
                  </a:lnTo>
                </a:path>
                <a:path w="1737360" h="283844">
                  <a:moveTo>
                    <a:pt x="1627631" y="146303"/>
                  </a:moveTo>
                  <a:lnTo>
                    <a:pt x="1636776" y="146303"/>
                  </a:lnTo>
                </a:path>
                <a:path w="1737360" h="283844">
                  <a:moveTo>
                    <a:pt x="1673352" y="146303"/>
                  </a:moveTo>
                  <a:lnTo>
                    <a:pt x="1682496" y="146303"/>
                  </a:lnTo>
                </a:path>
                <a:path w="1737360" h="283844">
                  <a:moveTo>
                    <a:pt x="1627631" y="155448"/>
                  </a:moveTo>
                  <a:lnTo>
                    <a:pt x="1636776" y="155448"/>
                  </a:lnTo>
                </a:path>
                <a:path w="1737360" h="283844">
                  <a:moveTo>
                    <a:pt x="1664207" y="155448"/>
                  </a:moveTo>
                  <a:lnTo>
                    <a:pt x="1673352" y="155448"/>
                  </a:lnTo>
                </a:path>
                <a:path w="1737360" h="283844">
                  <a:moveTo>
                    <a:pt x="1627631" y="164591"/>
                  </a:moveTo>
                  <a:lnTo>
                    <a:pt x="1636776" y="164591"/>
                  </a:lnTo>
                </a:path>
                <a:path w="1737360" h="283844">
                  <a:moveTo>
                    <a:pt x="1655064" y="164591"/>
                  </a:moveTo>
                  <a:lnTo>
                    <a:pt x="1664208" y="164591"/>
                  </a:lnTo>
                </a:path>
                <a:path w="1737360" h="283844">
                  <a:moveTo>
                    <a:pt x="1627631" y="173735"/>
                  </a:moveTo>
                  <a:lnTo>
                    <a:pt x="1636776" y="173735"/>
                  </a:lnTo>
                </a:path>
                <a:path w="1737360" h="283844">
                  <a:moveTo>
                    <a:pt x="1645919" y="173735"/>
                  </a:moveTo>
                  <a:lnTo>
                    <a:pt x="1655064" y="173735"/>
                  </a:lnTo>
                </a:path>
                <a:path w="1737360" h="283844">
                  <a:moveTo>
                    <a:pt x="1627632" y="182879"/>
                  </a:moveTo>
                  <a:lnTo>
                    <a:pt x="1645920" y="182879"/>
                  </a:lnTo>
                </a:path>
                <a:path w="1737360" h="283844">
                  <a:moveTo>
                    <a:pt x="1627631" y="192024"/>
                  </a:moveTo>
                  <a:lnTo>
                    <a:pt x="1636776" y="192024"/>
                  </a:lnTo>
                </a:path>
                <a:path w="1737360" h="283844">
                  <a:moveTo>
                    <a:pt x="1719071" y="192024"/>
                  </a:moveTo>
                  <a:lnTo>
                    <a:pt x="1728215" y="192024"/>
                  </a:lnTo>
                </a:path>
                <a:path w="1737360" h="283844">
                  <a:moveTo>
                    <a:pt x="1627631" y="201167"/>
                  </a:moveTo>
                  <a:lnTo>
                    <a:pt x="1636776" y="201167"/>
                  </a:lnTo>
                </a:path>
                <a:path w="1737360" h="283844">
                  <a:moveTo>
                    <a:pt x="1709927" y="201167"/>
                  </a:moveTo>
                  <a:lnTo>
                    <a:pt x="1719072" y="201167"/>
                  </a:lnTo>
                </a:path>
                <a:path w="1737360" h="283844">
                  <a:moveTo>
                    <a:pt x="1627631" y="210311"/>
                  </a:moveTo>
                  <a:lnTo>
                    <a:pt x="1636776" y="210311"/>
                  </a:lnTo>
                </a:path>
                <a:path w="1737360" h="283844">
                  <a:moveTo>
                    <a:pt x="1700783" y="210311"/>
                  </a:moveTo>
                  <a:lnTo>
                    <a:pt x="1709927" y="210311"/>
                  </a:lnTo>
                </a:path>
                <a:path w="1737360" h="283844">
                  <a:moveTo>
                    <a:pt x="1627631" y="219455"/>
                  </a:moveTo>
                  <a:lnTo>
                    <a:pt x="1636776" y="219455"/>
                  </a:lnTo>
                </a:path>
                <a:path w="1737360" h="283844">
                  <a:moveTo>
                    <a:pt x="1700783" y="219455"/>
                  </a:moveTo>
                  <a:lnTo>
                    <a:pt x="1709927" y="219455"/>
                  </a:lnTo>
                </a:path>
                <a:path w="1737360" h="283844">
                  <a:moveTo>
                    <a:pt x="1627631" y="228600"/>
                  </a:moveTo>
                  <a:lnTo>
                    <a:pt x="1636776" y="228600"/>
                  </a:lnTo>
                </a:path>
                <a:path w="1737360" h="283844">
                  <a:moveTo>
                    <a:pt x="1691639" y="228600"/>
                  </a:moveTo>
                  <a:lnTo>
                    <a:pt x="1700784" y="228600"/>
                  </a:lnTo>
                </a:path>
                <a:path w="1737360" h="283844">
                  <a:moveTo>
                    <a:pt x="1627631" y="237743"/>
                  </a:moveTo>
                  <a:lnTo>
                    <a:pt x="1636776" y="237743"/>
                  </a:lnTo>
                </a:path>
                <a:path w="1737360" h="283844">
                  <a:moveTo>
                    <a:pt x="1682495" y="237743"/>
                  </a:moveTo>
                  <a:lnTo>
                    <a:pt x="1691639" y="237743"/>
                  </a:lnTo>
                </a:path>
                <a:path w="1737360" h="283844">
                  <a:moveTo>
                    <a:pt x="1627631" y="246887"/>
                  </a:moveTo>
                  <a:lnTo>
                    <a:pt x="1636776" y="246887"/>
                  </a:lnTo>
                </a:path>
                <a:path w="1737360" h="283844">
                  <a:moveTo>
                    <a:pt x="1673352" y="246887"/>
                  </a:moveTo>
                  <a:lnTo>
                    <a:pt x="1682496" y="246887"/>
                  </a:lnTo>
                </a:path>
                <a:path w="1737360" h="283844">
                  <a:moveTo>
                    <a:pt x="1627631" y="256031"/>
                  </a:moveTo>
                  <a:lnTo>
                    <a:pt x="1636776" y="256031"/>
                  </a:lnTo>
                </a:path>
                <a:path w="1737360" h="283844">
                  <a:moveTo>
                    <a:pt x="1664207" y="256031"/>
                  </a:moveTo>
                  <a:lnTo>
                    <a:pt x="1673352" y="256031"/>
                  </a:lnTo>
                </a:path>
                <a:path w="1737360" h="283844">
                  <a:moveTo>
                    <a:pt x="1627631" y="265175"/>
                  </a:moveTo>
                  <a:lnTo>
                    <a:pt x="1636776" y="265175"/>
                  </a:lnTo>
                </a:path>
                <a:path w="1737360" h="283844">
                  <a:moveTo>
                    <a:pt x="1655064" y="265175"/>
                  </a:moveTo>
                  <a:lnTo>
                    <a:pt x="1664208" y="265175"/>
                  </a:lnTo>
                </a:path>
                <a:path w="1737360" h="283844">
                  <a:moveTo>
                    <a:pt x="1627631" y="274320"/>
                  </a:moveTo>
                  <a:lnTo>
                    <a:pt x="1636776" y="274320"/>
                  </a:lnTo>
                </a:path>
                <a:path w="1737360" h="283844">
                  <a:moveTo>
                    <a:pt x="1645919" y="274320"/>
                  </a:moveTo>
                  <a:lnTo>
                    <a:pt x="1655064" y="274320"/>
                  </a:lnTo>
                </a:path>
                <a:path w="1737360" h="283844">
                  <a:moveTo>
                    <a:pt x="1627632" y="283463"/>
                  </a:moveTo>
                  <a:lnTo>
                    <a:pt x="1645920" y="283463"/>
                  </a:lnTo>
                </a:path>
                <a:path w="1737360" h="283844">
                  <a:moveTo>
                    <a:pt x="27431" y="0"/>
                  </a:moveTo>
                  <a:lnTo>
                    <a:pt x="45719" y="0"/>
                  </a:lnTo>
                </a:path>
                <a:path w="1737360" h="283844">
                  <a:moveTo>
                    <a:pt x="0" y="18287"/>
                  </a:moveTo>
                  <a:lnTo>
                    <a:pt x="9143" y="18287"/>
                  </a:lnTo>
                </a:path>
                <a:path w="1737360" h="283844">
                  <a:moveTo>
                    <a:pt x="0" y="27431"/>
                  </a:moveTo>
                  <a:lnTo>
                    <a:pt x="9143" y="27431"/>
                  </a:lnTo>
                </a:path>
                <a:path w="1737360" h="283844">
                  <a:moveTo>
                    <a:pt x="118872" y="0"/>
                  </a:moveTo>
                  <a:lnTo>
                    <a:pt x="128015" y="0"/>
                  </a:lnTo>
                </a:path>
                <a:path w="1737360" h="283844">
                  <a:moveTo>
                    <a:pt x="128015" y="9143"/>
                  </a:moveTo>
                  <a:lnTo>
                    <a:pt x="137159" y="9143"/>
                  </a:lnTo>
                </a:path>
                <a:path w="1737360" h="283844">
                  <a:moveTo>
                    <a:pt x="137159" y="18287"/>
                  </a:moveTo>
                  <a:lnTo>
                    <a:pt x="146303" y="18287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25295" y="2697474"/>
              <a:ext cx="73152" cy="54864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1170431" y="2747766"/>
              <a:ext cx="165100" cy="9525"/>
            </a:xfrm>
            <a:custGeom>
              <a:avLst/>
              <a:gdLst/>
              <a:ahLst/>
              <a:cxnLst/>
              <a:rect l="l" t="t" r="r" b="b"/>
              <a:pathLst>
                <a:path w="165100" h="9525">
                  <a:moveTo>
                    <a:pt x="155447" y="0"/>
                  </a:moveTo>
                  <a:lnTo>
                    <a:pt x="164591" y="0"/>
                  </a:lnTo>
                </a:path>
                <a:path w="165100" h="9525">
                  <a:moveTo>
                    <a:pt x="0" y="9144"/>
                  </a:moveTo>
                  <a:lnTo>
                    <a:pt x="9143" y="91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239012" y="2752338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4571" y="4572"/>
                  </a:moveTo>
                  <a:lnTo>
                    <a:pt x="4571" y="4572"/>
                  </a:lnTo>
                </a:path>
              </a:pathLst>
            </a:custGeom>
            <a:ln w="9144">
              <a:solidFill>
                <a:srgbClr val="A7A7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161288" y="2756910"/>
              <a:ext cx="182880" cy="36830"/>
            </a:xfrm>
            <a:custGeom>
              <a:avLst/>
              <a:gdLst/>
              <a:ahLst/>
              <a:cxnLst/>
              <a:rect l="l" t="t" r="r" b="b"/>
              <a:pathLst>
                <a:path w="182880" h="36830">
                  <a:moveTo>
                    <a:pt x="173735" y="0"/>
                  </a:moveTo>
                  <a:lnTo>
                    <a:pt x="182879" y="0"/>
                  </a:lnTo>
                </a:path>
                <a:path w="182880" h="36830">
                  <a:moveTo>
                    <a:pt x="9143" y="9144"/>
                  </a:moveTo>
                  <a:lnTo>
                    <a:pt x="18287" y="9144"/>
                  </a:lnTo>
                </a:path>
                <a:path w="182880" h="36830">
                  <a:moveTo>
                    <a:pt x="173735" y="9144"/>
                  </a:moveTo>
                  <a:lnTo>
                    <a:pt x="182879" y="9144"/>
                  </a:lnTo>
                </a:path>
                <a:path w="182880" h="36830">
                  <a:moveTo>
                    <a:pt x="9143" y="18287"/>
                  </a:moveTo>
                  <a:lnTo>
                    <a:pt x="18287" y="18287"/>
                  </a:lnTo>
                </a:path>
                <a:path w="182880" h="36830">
                  <a:moveTo>
                    <a:pt x="173735" y="18287"/>
                  </a:moveTo>
                  <a:lnTo>
                    <a:pt x="182879" y="18287"/>
                  </a:lnTo>
                </a:path>
                <a:path w="182880" h="36830">
                  <a:moveTo>
                    <a:pt x="0" y="27431"/>
                  </a:moveTo>
                  <a:lnTo>
                    <a:pt x="9143" y="27431"/>
                  </a:lnTo>
                </a:path>
                <a:path w="182880" h="36830">
                  <a:moveTo>
                    <a:pt x="173735" y="27431"/>
                  </a:moveTo>
                  <a:lnTo>
                    <a:pt x="182879" y="27431"/>
                  </a:lnTo>
                </a:path>
                <a:path w="182880" h="36830">
                  <a:moveTo>
                    <a:pt x="9143" y="36575"/>
                  </a:moveTo>
                  <a:lnTo>
                    <a:pt x="18287" y="36575"/>
                  </a:lnTo>
                </a:path>
                <a:path w="182880" h="36830">
                  <a:moveTo>
                    <a:pt x="173735" y="36575"/>
                  </a:moveTo>
                  <a:lnTo>
                    <a:pt x="182879" y="36575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34440" y="2752338"/>
              <a:ext cx="45719" cy="82296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804672" y="2802630"/>
              <a:ext cx="2011680" cy="219710"/>
            </a:xfrm>
            <a:custGeom>
              <a:avLst/>
              <a:gdLst/>
              <a:ahLst/>
              <a:cxnLst/>
              <a:rect l="l" t="t" r="r" b="b"/>
              <a:pathLst>
                <a:path w="2011680" h="219710">
                  <a:moveTo>
                    <a:pt x="365759" y="0"/>
                  </a:moveTo>
                  <a:lnTo>
                    <a:pt x="374903" y="0"/>
                  </a:lnTo>
                </a:path>
                <a:path w="2011680" h="219710">
                  <a:moveTo>
                    <a:pt x="530351" y="0"/>
                  </a:moveTo>
                  <a:lnTo>
                    <a:pt x="539495" y="0"/>
                  </a:lnTo>
                </a:path>
                <a:path w="2011680" h="219710">
                  <a:moveTo>
                    <a:pt x="365759" y="9143"/>
                  </a:moveTo>
                  <a:lnTo>
                    <a:pt x="374903" y="9143"/>
                  </a:lnTo>
                </a:path>
                <a:path w="2011680" h="219710">
                  <a:moveTo>
                    <a:pt x="530351" y="9143"/>
                  </a:moveTo>
                  <a:lnTo>
                    <a:pt x="539495" y="9143"/>
                  </a:lnTo>
                </a:path>
                <a:path w="2011680" h="219710">
                  <a:moveTo>
                    <a:pt x="365759" y="18287"/>
                  </a:moveTo>
                  <a:lnTo>
                    <a:pt x="374903" y="18287"/>
                  </a:lnTo>
                </a:path>
                <a:path w="2011680" h="219710">
                  <a:moveTo>
                    <a:pt x="530351" y="18287"/>
                  </a:moveTo>
                  <a:lnTo>
                    <a:pt x="539495" y="18287"/>
                  </a:lnTo>
                </a:path>
                <a:path w="2011680" h="219710">
                  <a:moveTo>
                    <a:pt x="374903" y="27431"/>
                  </a:moveTo>
                  <a:lnTo>
                    <a:pt x="384047" y="27431"/>
                  </a:lnTo>
                </a:path>
                <a:path w="2011680" h="219710">
                  <a:moveTo>
                    <a:pt x="521207" y="27431"/>
                  </a:moveTo>
                  <a:lnTo>
                    <a:pt x="530351" y="27431"/>
                  </a:lnTo>
                </a:path>
                <a:path w="2011680" h="219710">
                  <a:moveTo>
                    <a:pt x="374903" y="36575"/>
                  </a:moveTo>
                  <a:lnTo>
                    <a:pt x="384047" y="36575"/>
                  </a:lnTo>
                </a:path>
                <a:path w="2011680" h="219710">
                  <a:moveTo>
                    <a:pt x="512063" y="36575"/>
                  </a:moveTo>
                  <a:lnTo>
                    <a:pt x="521207" y="36575"/>
                  </a:lnTo>
                </a:path>
                <a:path w="2011680" h="219710">
                  <a:moveTo>
                    <a:pt x="402335" y="45719"/>
                  </a:moveTo>
                  <a:lnTo>
                    <a:pt x="411479" y="45719"/>
                  </a:lnTo>
                </a:path>
                <a:path w="2011680" h="219710">
                  <a:moveTo>
                    <a:pt x="502919" y="45719"/>
                  </a:moveTo>
                  <a:lnTo>
                    <a:pt x="512063" y="45719"/>
                  </a:lnTo>
                </a:path>
                <a:path w="2011680" h="219710">
                  <a:moveTo>
                    <a:pt x="411479" y="54863"/>
                  </a:moveTo>
                  <a:lnTo>
                    <a:pt x="420623" y="54863"/>
                  </a:lnTo>
                </a:path>
                <a:path w="2011680" h="219710">
                  <a:moveTo>
                    <a:pt x="493775" y="54863"/>
                  </a:moveTo>
                  <a:lnTo>
                    <a:pt x="502919" y="54863"/>
                  </a:lnTo>
                </a:path>
                <a:path w="2011680" h="219710">
                  <a:moveTo>
                    <a:pt x="420623" y="64007"/>
                  </a:moveTo>
                  <a:lnTo>
                    <a:pt x="493775" y="64007"/>
                  </a:lnTo>
                </a:path>
                <a:path w="2011680" h="219710">
                  <a:moveTo>
                    <a:pt x="448056" y="100583"/>
                  </a:moveTo>
                  <a:lnTo>
                    <a:pt x="457200" y="100583"/>
                  </a:lnTo>
                </a:path>
                <a:path w="2011680" h="219710">
                  <a:moveTo>
                    <a:pt x="448056" y="109727"/>
                  </a:moveTo>
                  <a:lnTo>
                    <a:pt x="457200" y="109727"/>
                  </a:lnTo>
                </a:path>
                <a:path w="2011680" h="219710">
                  <a:moveTo>
                    <a:pt x="448056" y="118871"/>
                  </a:moveTo>
                  <a:lnTo>
                    <a:pt x="457200" y="118871"/>
                  </a:lnTo>
                </a:path>
                <a:path w="2011680" h="219710">
                  <a:moveTo>
                    <a:pt x="448056" y="128015"/>
                  </a:moveTo>
                  <a:lnTo>
                    <a:pt x="457200" y="128015"/>
                  </a:lnTo>
                </a:path>
                <a:path w="2011680" h="219710">
                  <a:moveTo>
                    <a:pt x="448056" y="137159"/>
                  </a:moveTo>
                  <a:lnTo>
                    <a:pt x="457200" y="137159"/>
                  </a:lnTo>
                </a:path>
                <a:path w="2011680" h="219710">
                  <a:moveTo>
                    <a:pt x="448056" y="146303"/>
                  </a:moveTo>
                  <a:lnTo>
                    <a:pt x="457200" y="146303"/>
                  </a:lnTo>
                </a:path>
                <a:path w="2011680" h="219710">
                  <a:moveTo>
                    <a:pt x="448056" y="155447"/>
                  </a:moveTo>
                  <a:lnTo>
                    <a:pt x="457200" y="155447"/>
                  </a:lnTo>
                </a:path>
                <a:path w="2011680" h="219710">
                  <a:moveTo>
                    <a:pt x="448056" y="164591"/>
                  </a:moveTo>
                  <a:lnTo>
                    <a:pt x="457200" y="164591"/>
                  </a:lnTo>
                </a:path>
                <a:path w="2011680" h="219710">
                  <a:moveTo>
                    <a:pt x="448056" y="173735"/>
                  </a:moveTo>
                  <a:lnTo>
                    <a:pt x="457200" y="173735"/>
                  </a:lnTo>
                </a:path>
                <a:path w="2011680" h="219710">
                  <a:moveTo>
                    <a:pt x="448056" y="182879"/>
                  </a:moveTo>
                  <a:lnTo>
                    <a:pt x="457200" y="182879"/>
                  </a:lnTo>
                </a:path>
                <a:path w="2011680" h="219710">
                  <a:moveTo>
                    <a:pt x="448056" y="192024"/>
                  </a:moveTo>
                  <a:lnTo>
                    <a:pt x="457200" y="192024"/>
                  </a:lnTo>
                </a:path>
                <a:path w="2011680" h="219710">
                  <a:moveTo>
                    <a:pt x="448056" y="201167"/>
                  </a:moveTo>
                  <a:lnTo>
                    <a:pt x="457200" y="201167"/>
                  </a:lnTo>
                </a:path>
                <a:path w="2011680" h="219710">
                  <a:moveTo>
                    <a:pt x="91440" y="73151"/>
                  </a:moveTo>
                  <a:lnTo>
                    <a:pt x="192024" y="73151"/>
                  </a:lnTo>
                </a:path>
                <a:path w="2011680" h="219710">
                  <a:moveTo>
                    <a:pt x="73152" y="82295"/>
                  </a:moveTo>
                  <a:lnTo>
                    <a:pt x="91440" y="82295"/>
                  </a:lnTo>
                </a:path>
                <a:path w="2011680" h="219710">
                  <a:moveTo>
                    <a:pt x="192024" y="82295"/>
                  </a:moveTo>
                  <a:lnTo>
                    <a:pt x="210312" y="82295"/>
                  </a:lnTo>
                </a:path>
                <a:path w="2011680" h="219710">
                  <a:moveTo>
                    <a:pt x="64007" y="91439"/>
                  </a:moveTo>
                  <a:lnTo>
                    <a:pt x="73151" y="91439"/>
                  </a:lnTo>
                </a:path>
                <a:path w="2011680" h="219710">
                  <a:moveTo>
                    <a:pt x="210312" y="91439"/>
                  </a:moveTo>
                  <a:lnTo>
                    <a:pt x="228600" y="91439"/>
                  </a:lnTo>
                </a:path>
                <a:path w="2011680" h="219710">
                  <a:moveTo>
                    <a:pt x="45719" y="100583"/>
                  </a:moveTo>
                  <a:lnTo>
                    <a:pt x="64007" y="100583"/>
                  </a:lnTo>
                </a:path>
                <a:path w="2011680" h="219710">
                  <a:moveTo>
                    <a:pt x="228600" y="100583"/>
                  </a:moveTo>
                  <a:lnTo>
                    <a:pt x="237744" y="100583"/>
                  </a:lnTo>
                </a:path>
                <a:path w="2011680" h="219710">
                  <a:moveTo>
                    <a:pt x="36575" y="109727"/>
                  </a:moveTo>
                  <a:lnTo>
                    <a:pt x="45719" y="109727"/>
                  </a:lnTo>
                </a:path>
                <a:path w="2011680" h="219710">
                  <a:moveTo>
                    <a:pt x="237744" y="109727"/>
                  </a:moveTo>
                  <a:lnTo>
                    <a:pt x="246887" y="109727"/>
                  </a:lnTo>
                </a:path>
                <a:path w="2011680" h="219710">
                  <a:moveTo>
                    <a:pt x="36575" y="118871"/>
                  </a:moveTo>
                  <a:lnTo>
                    <a:pt x="45719" y="118871"/>
                  </a:lnTo>
                </a:path>
                <a:path w="2011680" h="219710">
                  <a:moveTo>
                    <a:pt x="246887" y="118871"/>
                  </a:moveTo>
                  <a:lnTo>
                    <a:pt x="256031" y="118871"/>
                  </a:lnTo>
                </a:path>
                <a:path w="2011680" h="219710">
                  <a:moveTo>
                    <a:pt x="27431" y="128015"/>
                  </a:moveTo>
                  <a:lnTo>
                    <a:pt x="36575" y="128015"/>
                  </a:lnTo>
                </a:path>
                <a:path w="2011680" h="219710">
                  <a:moveTo>
                    <a:pt x="256031" y="128015"/>
                  </a:moveTo>
                  <a:lnTo>
                    <a:pt x="265175" y="128015"/>
                  </a:lnTo>
                </a:path>
                <a:path w="2011680" h="219710">
                  <a:moveTo>
                    <a:pt x="27431" y="137159"/>
                  </a:moveTo>
                  <a:lnTo>
                    <a:pt x="36575" y="137159"/>
                  </a:lnTo>
                </a:path>
                <a:path w="2011680" h="219710">
                  <a:moveTo>
                    <a:pt x="256031" y="137159"/>
                  </a:moveTo>
                  <a:lnTo>
                    <a:pt x="265175" y="137159"/>
                  </a:lnTo>
                </a:path>
                <a:path w="2011680" h="219710">
                  <a:moveTo>
                    <a:pt x="18287" y="146303"/>
                  </a:moveTo>
                  <a:lnTo>
                    <a:pt x="27431" y="146303"/>
                  </a:lnTo>
                </a:path>
                <a:path w="2011680" h="219710">
                  <a:moveTo>
                    <a:pt x="256031" y="146303"/>
                  </a:moveTo>
                  <a:lnTo>
                    <a:pt x="265175" y="146303"/>
                  </a:lnTo>
                </a:path>
                <a:path w="2011680" h="219710">
                  <a:moveTo>
                    <a:pt x="9143" y="155447"/>
                  </a:moveTo>
                  <a:lnTo>
                    <a:pt x="27431" y="155447"/>
                  </a:lnTo>
                </a:path>
                <a:path w="2011680" h="219710">
                  <a:moveTo>
                    <a:pt x="265175" y="155447"/>
                  </a:moveTo>
                  <a:lnTo>
                    <a:pt x="274319" y="155447"/>
                  </a:lnTo>
                </a:path>
                <a:path w="2011680" h="219710">
                  <a:moveTo>
                    <a:pt x="9143" y="164591"/>
                  </a:moveTo>
                  <a:lnTo>
                    <a:pt x="18287" y="164591"/>
                  </a:lnTo>
                </a:path>
                <a:path w="2011680" h="219710">
                  <a:moveTo>
                    <a:pt x="265175" y="164591"/>
                  </a:moveTo>
                  <a:lnTo>
                    <a:pt x="274319" y="164591"/>
                  </a:lnTo>
                </a:path>
                <a:path w="2011680" h="219710">
                  <a:moveTo>
                    <a:pt x="9143" y="173735"/>
                  </a:moveTo>
                  <a:lnTo>
                    <a:pt x="18287" y="173735"/>
                  </a:lnTo>
                </a:path>
                <a:path w="2011680" h="219710">
                  <a:moveTo>
                    <a:pt x="274319" y="173735"/>
                  </a:moveTo>
                  <a:lnTo>
                    <a:pt x="283463" y="173735"/>
                  </a:lnTo>
                </a:path>
                <a:path w="2011680" h="219710">
                  <a:moveTo>
                    <a:pt x="9143" y="182879"/>
                  </a:moveTo>
                  <a:lnTo>
                    <a:pt x="18287" y="182879"/>
                  </a:lnTo>
                </a:path>
                <a:path w="2011680" h="219710">
                  <a:moveTo>
                    <a:pt x="274319" y="182879"/>
                  </a:moveTo>
                  <a:lnTo>
                    <a:pt x="283463" y="182879"/>
                  </a:lnTo>
                </a:path>
                <a:path w="2011680" h="219710">
                  <a:moveTo>
                    <a:pt x="9143" y="192024"/>
                  </a:moveTo>
                  <a:lnTo>
                    <a:pt x="18287" y="192024"/>
                  </a:lnTo>
                </a:path>
                <a:path w="2011680" h="219710">
                  <a:moveTo>
                    <a:pt x="274319" y="192024"/>
                  </a:moveTo>
                  <a:lnTo>
                    <a:pt x="283463" y="192024"/>
                  </a:lnTo>
                </a:path>
                <a:path w="2011680" h="219710">
                  <a:moveTo>
                    <a:pt x="0" y="201167"/>
                  </a:moveTo>
                  <a:lnTo>
                    <a:pt x="9143" y="201167"/>
                  </a:lnTo>
                </a:path>
                <a:path w="2011680" h="219710">
                  <a:moveTo>
                    <a:pt x="274319" y="201167"/>
                  </a:moveTo>
                  <a:lnTo>
                    <a:pt x="283463" y="201167"/>
                  </a:lnTo>
                </a:path>
                <a:path w="2011680" h="219710">
                  <a:moveTo>
                    <a:pt x="0" y="210311"/>
                  </a:moveTo>
                  <a:lnTo>
                    <a:pt x="9143" y="210311"/>
                  </a:lnTo>
                </a:path>
                <a:path w="2011680" h="219710">
                  <a:moveTo>
                    <a:pt x="859535" y="100583"/>
                  </a:moveTo>
                  <a:lnTo>
                    <a:pt x="886967" y="100583"/>
                  </a:lnTo>
                </a:path>
                <a:path w="2011680" h="219710">
                  <a:moveTo>
                    <a:pt x="813816" y="109727"/>
                  </a:moveTo>
                  <a:lnTo>
                    <a:pt x="859535" y="109727"/>
                  </a:lnTo>
                </a:path>
                <a:path w="2011680" h="219710">
                  <a:moveTo>
                    <a:pt x="886967" y="109727"/>
                  </a:moveTo>
                  <a:lnTo>
                    <a:pt x="914399" y="109727"/>
                  </a:lnTo>
                </a:path>
                <a:path w="2011680" h="219710">
                  <a:moveTo>
                    <a:pt x="694944" y="109727"/>
                  </a:moveTo>
                  <a:lnTo>
                    <a:pt x="768096" y="109727"/>
                  </a:lnTo>
                </a:path>
                <a:path w="2011680" h="219710">
                  <a:moveTo>
                    <a:pt x="676656" y="118871"/>
                  </a:moveTo>
                  <a:lnTo>
                    <a:pt x="694944" y="118871"/>
                  </a:lnTo>
                </a:path>
                <a:path w="2011680" h="219710">
                  <a:moveTo>
                    <a:pt x="768095" y="118871"/>
                  </a:moveTo>
                  <a:lnTo>
                    <a:pt x="786383" y="118871"/>
                  </a:lnTo>
                </a:path>
                <a:path w="2011680" h="219710">
                  <a:moveTo>
                    <a:pt x="804672" y="118871"/>
                  </a:moveTo>
                  <a:lnTo>
                    <a:pt x="813816" y="118871"/>
                  </a:lnTo>
                </a:path>
                <a:path w="2011680" h="219710">
                  <a:moveTo>
                    <a:pt x="914399" y="118871"/>
                  </a:moveTo>
                  <a:lnTo>
                    <a:pt x="932687" y="118871"/>
                  </a:lnTo>
                </a:path>
                <a:path w="2011680" h="219710">
                  <a:moveTo>
                    <a:pt x="667512" y="128015"/>
                  </a:moveTo>
                  <a:lnTo>
                    <a:pt x="676656" y="128015"/>
                  </a:lnTo>
                </a:path>
                <a:path w="2011680" h="219710">
                  <a:moveTo>
                    <a:pt x="786384" y="128015"/>
                  </a:moveTo>
                  <a:lnTo>
                    <a:pt x="804672" y="128015"/>
                  </a:lnTo>
                </a:path>
                <a:path w="2011680" h="219710">
                  <a:moveTo>
                    <a:pt x="932687" y="128015"/>
                  </a:moveTo>
                  <a:lnTo>
                    <a:pt x="941831" y="128015"/>
                  </a:lnTo>
                </a:path>
                <a:path w="2011680" h="219710">
                  <a:moveTo>
                    <a:pt x="667512" y="137159"/>
                  </a:moveTo>
                  <a:lnTo>
                    <a:pt x="676656" y="137159"/>
                  </a:lnTo>
                </a:path>
                <a:path w="2011680" h="219710">
                  <a:moveTo>
                    <a:pt x="786384" y="137159"/>
                  </a:moveTo>
                  <a:lnTo>
                    <a:pt x="804672" y="137159"/>
                  </a:lnTo>
                </a:path>
                <a:path w="2011680" h="219710">
                  <a:moveTo>
                    <a:pt x="932687" y="137159"/>
                  </a:moveTo>
                  <a:lnTo>
                    <a:pt x="941831" y="137159"/>
                  </a:lnTo>
                </a:path>
                <a:path w="2011680" h="219710">
                  <a:moveTo>
                    <a:pt x="658367" y="146303"/>
                  </a:moveTo>
                  <a:lnTo>
                    <a:pt x="667511" y="146303"/>
                  </a:lnTo>
                </a:path>
                <a:path w="2011680" h="219710">
                  <a:moveTo>
                    <a:pt x="786384" y="146303"/>
                  </a:moveTo>
                  <a:lnTo>
                    <a:pt x="804672" y="146303"/>
                  </a:lnTo>
                </a:path>
                <a:path w="2011680" h="219710">
                  <a:moveTo>
                    <a:pt x="941831" y="146303"/>
                  </a:moveTo>
                  <a:lnTo>
                    <a:pt x="950976" y="146303"/>
                  </a:lnTo>
                </a:path>
                <a:path w="2011680" h="219710">
                  <a:moveTo>
                    <a:pt x="649223" y="155447"/>
                  </a:moveTo>
                  <a:lnTo>
                    <a:pt x="658367" y="155447"/>
                  </a:lnTo>
                </a:path>
                <a:path w="2011680" h="219710">
                  <a:moveTo>
                    <a:pt x="777240" y="155447"/>
                  </a:moveTo>
                  <a:lnTo>
                    <a:pt x="786384" y="155447"/>
                  </a:lnTo>
                </a:path>
                <a:path w="2011680" h="219710">
                  <a:moveTo>
                    <a:pt x="804672" y="155447"/>
                  </a:moveTo>
                  <a:lnTo>
                    <a:pt x="813816" y="155447"/>
                  </a:lnTo>
                </a:path>
                <a:path w="2011680" h="219710">
                  <a:moveTo>
                    <a:pt x="950976" y="155447"/>
                  </a:moveTo>
                  <a:lnTo>
                    <a:pt x="960120" y="155447"/>
                  </a:lnTo>
                </a:path>
                <a:path w="2011680" h="219710">
                  <a:moveTo>
                    <a:pt x="640079" y="164591"/>
                  </a:moveTo>
                  <a:lnTo>
                    <a:pt x="649223" y="164591"/>
                  </a:lnTo>
                </a:path>
                <a:path w="2011680" h="219710">
                  <a:moveTo>
                    <a:pt x="768095" y="164591"/>
                  </a:moveTo>
                  <a:lnTo>
                    <a:pt x="777239" y="164591"/>
                  </a:lnTo>
                </a:path>
                <a:path w="2011680" h="219710">
                  <a:moveTo>
                    <a:pt x="813816" y="164591"/>
                  </a:moveTo>
                  <a:lnTo>
                    <a:pt x="822960" y="164591"/>
                  </a:lnTo>
                </a:path>
                <a:path w="2011680" h="219710">
                  <a:moveTo>
                    <a:pt x="950976" y="164591"/>
                  </a:moveTo>
                  <a:lnTo>
                    <a:pt x="960120" y="164591"/>
                  </a:lnTo>
                </a:path>
                <a:path w="2011680" h="219710">
                  <a:moveTo>
                    <a:pt x="640079" y="173735"/>
                  </a:moveTo>
                  <a:lnTo>
                    <a:pt x="649223" y="173735"/>
                  </a:lnTo>
                </a:path>
                <a:path w="2011680" h="219710">
                  <a:moveTo>
                    <a:pt x="768095" y="173735"/>
                  </a:moveTo>
                  <a:lnTo>
                    <a:pt x="777239" y="173735"/>
                  </a:lnTo>
                </a:path>
                <a:path w="2011680" h="219710">
                  <a:moveTo>
                    <a:pt x="813816" y="173735"/>
                  </a:moveTo>
                  <a:lnTo>
                    <a:pt x="832104" y="173735"/>
                  </a:lnTo>
                </a:path>
                <a:path w="2011680" h="219710">
                  <a:moveTo>
                    <a:pt x="960119" y="173735"/>
                  </a:moveTo>
                  <a:lnTo>
                    <a:pt x="969264" y="173735"/>
                  </a:lnTo>
                </a:path>
                <a:path w="2011680" h="219710">
                  <a:moveTo>
                    <a:pt x="630935" y="182879"/>
                  </a:moveTo>
                  <a:lnTo>
                    <a:pt x="640079" y="182879"/>
                  </a:lnTo>
                </a:path>
                <a:path w="2011680" h="219710">
                  <a:moveTo>
                    <a:pt x="768095" y="182879"/>
                  </a:moveTo>
                  <a:lnTo>
                    <a:pt x="777239" y="182879"/>
                  </a:lnTo>
                </a:path>
                <a:path w="2011680" h="219710">
                  <a:moveTo>
                    <a:pt x="822959" y="182879"/>
                  </a:moveTo>
                  <a:lnTo>
                    <a:pt x="832104" y="182879"/>
                  </a:lnTo>
                </a:path>
                <a:path w="2011680" h="219710">
                  <a:moveTo>
                    <a:pt x="960119" y="182879"/>
                  </a:moveTo>
                  <a:lnTo>
                    <a:pt x="969264" y="182879"/>
                  </a:lnTo>
                </a:path>
                <a:path w="2011680" h="219710">
                  <a:moveTo>
                    <a:pt x="630935" y="192024"/>
                  </a:moveTo>
                  <a:lnTo>
                    <a:pt x="640079" y="192024"/>
                  </a:lnTo>
                </a:path>
                <a:path w="2011680" h="219710">
                  <a:moveTo>
                    <a:pt x="758951" y="192024"/>
                  </a:moveTo>
                  <a:lnTo>
                    <a:pt x="768095" y="192024"/>
                  </a:lnTo>
                </a:path>
                <a:path w="2011680" h="219710">
                  <a:moveTo>
                    <a:pt x="822959" y="192024"/>
                  </a:moveTo>
                  <a:lnTo>
                    <a:pt x="832104" y="192024"/>
                  </a:lnTo>
                </a:path>
                <a:path w="2011680" h="219710">
                  <a:moveTo>
                    <a:pt x="960119" y="192024"/>
                  </a:moveTo>
                  <a:lnTo>
                    <a:pt x="969264" y="192024"/>
                  </a:lnTo>
                </a:path>
                <a:path w="2011680" h="219710">
                  <a:moveTo>
                    <a:pt x="630935" y="201167"/>
                  </a:moveTo>
                  <a:lnTo>
                    <a:pt x="640079" y="201167"/>
                  </a:lnTo>
                </a:path>
                <a:path w="2011680" h="219710">
                  <a:moveTo>
                    <a:pt x="758951" y="201167"/>
                  </a:moveTo>
                  <a:lnTo>
                    <a:pt x="768095" y="201167"/>
                  </a:lnTo>
                </a:path>
                <a:path w="2011680" h="219710">
                  <a:moveTo>
                    <a:pt x="822959" y="201167"/>
                  </a:moveTo>
                  <a:lnTo>
                    <a:pt x="832104" y="201167"/>
                  </a:lnTo>
                </a:path>
                <a:path w="2011680" h="219710">
                  <a:moveTo>
                    <a:pt x="969264" y="201167"/>
                  </a:moveTo>
                  <a:lnTo>
                    <a:pt x="978408" y="201167"/>
                  </a:lnTo>
                </a:path>
                <a:path w="2011680" h="219710">
                  <a:moveTo>
                    <a:pt x="274319" y="210311"/>
                  </a:moveTo>
                  <a:lnTo>
                    <a:pt x="640079" y="210311"/>
                  </a:lnTo>
                </a:path>
                <a:path w="2011680" h="219710">
                  <a:moveTo>
                    <a:pt x="758951" y="210311"/>
                  </a:moveTo>
                  <a:lnTo>
                    <a:pt x="768095" y="210311"/>
                  </a:lnTo>
                </a:path>
                <a:path w="2011680" h="219710">
                  <a:moveTo>
                    <a:pt x="822959" y="210311"/>
                  </a:moveTo>
                  <a:lnTo>
                    <a:pt x="832104" y="210311"/>
                  </a:lnTo>
                </a:path>
                <a:path w="2011680" h="219710">
                  <a:moveTo>
                    <a:pt x="969264" y="210311"/>
                  </a:moveTo>
                  <a:lnTo>
                    <a:pt x="1152144" y="210311"/>
                  </a:lnTo>
                </a:path>
                <a:path w="2011680" h="219710">
                  <a:moveTo>
                    <a:pt x="2002535" y="210311"/>
                  </a:moveTo>
                  <a:lnTo>
                    <a:pt x="2011679" y="210311"/>
                  </a:lnTo>
                </a:path>
                <a:path w="2011680" h="219710">
                  <a:moveTo>
                    <a:pt x="0" y="219455"/>
                  </a:moveTo>
                  <a:lnTo>
                    <a:pt x="9143" y="219455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05256" y="2971794"/>
              <a:ext cx="109727" cy="91440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813816" y="3022086"/>
              <a:ext cx="2094230" cy="27940"/>
            </a:xfrm>
            <a:custGeom>
              <a:avLst/>
              <a:gdLst/>
              <a:ahLst/>
              <a:cxnLst/>
              <a:rect l="l" t="t" r="r" b="b"/>
              <a:pathLst>
                <a:path w="2094230" h="27939">
                  <a:moveTo>
                    <a:pt x="265175" y="0"/>
                  </a:moveTo>
                  <a:lnTo>
                    <a:pt x="274319" y="0"/>
                  </a:lnTo>
                </a:path>
                <a:path w="2094230" h="27939">
                  <a:moveTo>
                    <a:pt x="438912" y="0"/>
                  </a:moveTo>
                  <a:lnTo>
                    <a:pt x="448056" y="0"/>
                  </a:lnTo>
                </a:path>
                <a:path w="2094230" h="27939">
                  <a:moveTo>
                    <a:pt x="621791" y="0"/>
                  </a:moveTo>
                  <a:lnTo>
                    <a:pt x="630935" y="0"/>
                  </a:lnTo>
                </a:path>
                <a:path w="2094230" h="27939">
                  <a:moveTo>
                    <a:pt x="749807" y="0"/>
                  </a:moveTo>
                  <a:lnTo>
                    <a:pt x="758951" y="0"/>
                  </a:lnTo>
                </a:path>
                <a:path w="2094230" h="27939">
                  <a:moveTo>
                    <a:pt x="813815" y="0"/>
                  </a:moveTo>
                  <a:lnTo>
                    <a:pt x="822960" y="0"/>
                  </a:lnTo>
                </a:path>
                <a:path w="2094230" h="27939">
                  <a:moveTo>
                    <a:pt x="960120" y="0"/>
                  </a:moveTo>
                  <a:lnTo>
                    <a:pt x="969264" y="0"/>
                  </a:lnTo>
                </a:path>
                <a:path w="2094230" h="27939">
                  <a:moveTo>
                    <a:pt x="1133855" y="0"/>
                  </a:moveTo>
                  <a:lnTo>
                    <a:pt x="1142999" y="0"/>
                  </a:lnTo>
                </a:path>
                <a:path w="2094230" h="27939">
                  <a:moveTo>
                    <a:pt x="1993391" y="0"/>
                  </a:moveTo>
                  <a:lnTo>
                    <a:pt x="2002536" y="0"/>
                  </a:lnTo>
                </a:path>
                <a:path w="2094230" h="27939">
                  <a:moveTo>
                    <a:pt x="2084831" y="0"/>
                  </a:moveTo>
                  <a:lnTo>
                    <a:pt x="2093976" y="0"/>
                  </a:lnTo>
                </a:path>
                <a:path w="2094230" h="27939">
                  <a:moveTo>
                    <a:pt x="0" y="9144"/>
                  </a:moveTo>
                  <a:lnTo>
                    <a:pt x="9143" y="9144"/>
                  </a:lnTo>
                </a:path>
                <a:path w="2094230" h="27939">
                  <a:moveTo>
                    <a:pt x="265175" y="9144"/>
                  </a:moveTo>
                  <a:lnTo>
                    <a:pt x="274319" y="9144"/>
                  </a:lnTo>
                </a:path>
                <a:path w="2094230" h="27939">
                  <a:moveTo>
                    <a:pt x="438912" y="9144"/>
                  </a:moveTo>
                  <a:lnTo>
                    <a:pt x="448056" y="9144"/>
                  </a:lnTo>
                </a:path>
                <a:path w="2094230" h="27939">
                  <a:moveTo>
                    <a:pt x="621791" y="9144"/>
                  </a:moveTo>
                  <a:lnTo>
                    <a:pt x="630935" y="9144"/>
                  </a:lnTo>
                </a:path>
                <a:path w="2094230" h="27939">
                  <a:moveTo>
                    <a:pt x="749807" y="9144"/>
                  </a:moveTo>
                  <a:lnTo>
                    <a:pt x="758951" y="9144"/>
                  </a:lnTo>
                </a:path>
                <a:path w="2094230" h="27939">
                  <a:moveTo>
                    <a:pt x="813815" y="9144"/>
                  </a:moveTo>
                  <a:lnTo>
                    <a:pt x="822960" y="9144"/>
                  </a:lnTo>
                </a:path>
                <a:path w="2094230" h="27939">
                  <a:moveTo>
                    <a:pt x="950975" y="9144"/>
                  </a:moveTo>
                  <a:lnTo>
                    <a:pt x="960120" y="9144"/>
                  </a:lnTo>
                </a:path>
                <a:path w="2094230" h="27939">
                  <a:moveTo>
                    <a:pt x="1133855" y="9144"/>
                  </a:moveTo>
                  <a:lnTo>
                    <a:pt x="1142999" y="9144"/>
                  </a:lnTo>
                </a:path>
                <a:path w="2094230" h="27939">
                  <a:moveTo>
                    <a:pt x="1993391" y="9144"/>
                  </a:moveTo>
                  <a:lnTo>
                    <a:pt x="2002536" y="9144"/>
                  </a:lnTo>
                </a:path>
                <a:path w="2094230" h="27939">
                  <a:moveTo>
                    <a:pt x="2075688" y="9144"/>
                  </a:moveTo>
                  <a:lnTo>
                    <a:pt x="2084832" y="9144"/>
                  </a:lnTo>
                </a:path>
                <a:path w="2094230" h="27939">
                  <a:moveTo>
                    <a:pt x="0" y="18287"/>
                  </a:moveTo>
                  <a:lnTo>
                    <a:pt x="9143" y="18287"/>
                  </a:lnTo>
                </a:path>
                <a:path w="2094230" h="27939">
                  <a:moveTo>
                    <a:pt x="265175" y="18287"/>
                  </a:moveTo>
                  <a:lnTo>
                    <a:pt x="274319" y="18287"/>
                  </a:lnTo>
                </a:path>
                <a:path w="2094230" h="27939">
                  <a:moveTo>
                    <a:pt x="438912" y="18287"/>
                  </a:moveTo>
                  <a:lnTo>
                    <a:pt x="448056" y="18287"/>
                  </a:lnTo>
                </a:path>
                <a:path w="2094230" h="27939">
                  <a:moveTo>
                    <a:pt x="621791" y="18287"/>
                  </a:moveTo>
                  <a:lnTo>
                    <a:pt x="630935" y="18287"/>
                  </a:lnTo>
                </a:path>
                <a:path w="2094230" h="27939">
                  <a:moveTo>
                    <a:pt x="758951" y="18287"/>
                  </a:moveTo>
                  <a:lnTo>
                    <a:pt x="768095" y="18287"/>
                  </a:lnTo>
                </a:path>
                <a:path w="2094230" h="27939">
                  <a:moveTo>
                    <a:pt x="813815" y="18287"/>
                  </a:moveTo>
                  <a:lnTo>
                    <a:pt x="822960" y="18287"/>
                  </a:lnTo>
                </a:path>
                <a:path w="2094230" h="27939">
                  <a:moveTo>
                    <a:pt x="950975" y="18287"/>
                  </a:moveTo>
                  <a:lnTo>
                    <a:pt x="960120" y="18287"/>
                  </a:lnTo>
                </a:path>
                <a:path w="2094230" h="27939">
                  <a:moveTo>
                    <a:pt x="1133855" y="18287"/>
                  </a:moveTo>
                  <a:lnTo>
                    <a:pt x="1142999" y="18287"/>
                  </a:lnTo>
                </a:path>
                <a:path w="2094230" h="27939">
                  <a:moveTo>
                    <a:pt x="1993391" y="18287"/>
                  </a:moveTo>
                  <a:lnTo>
                    <a:pt x="2002536" y="18287"/>
                  </a:lnTo>
                </a:path>
                <a:path w="2094230" h="27939">
                  <a:moveTo>
                    <a:pt x="2066543" y="18287"/>
                  </a:moveTo>
                  <a:lnTo>
                    <a:pt x="2075688" y="18287"/>
                  </a:lnTo>
                </a:path>
                <a:path w="2094230" h="27939">
                  <a:moveTo>
                    <a:pt x="0" y="27431"/>
                  </a:moveTo>
                  <a:lnTo>
                    <a:pt x="9143" y="27431"/>
                  </a:lnTo>
                </a:path>
                <a:path w="2094230" h="27939">
                  <a:moveTo>
                    <a:pt x="265175" y="27431"/>
                  </a:moveTo>
                  <a:lnTo>
                    <a:pt x="274319" y="27431"/>
                  </a:lnTo>
                </a:path>
                <a:path w="2094230" h="27939">
                  <a:moveTo>
                    <a:pt x="438912" y="27431"/>
                  </a:moveTo>
                  <a:lnTo>
                    <a:pt x="448056" y="27431"/>
                  </a:lnTo>
                </a:path>
                <a:path w="2094230" h="27939">
                  <a:moveTo>
                    <a:pt x="621791" y="27431"/>
                  </a:moveTo>
                  <a:lnTo>
                    <a:pt x="630935" y="27431"/>
                  </a:lnTo>
                </a:path>
                <a:path w="2094230" h="27939">
                  <a:moveTo>
                    <a:pt x="758951" y="27431"/>
                  </a:moveTo>
                  <a:lnTo>
                    <a:pt x="768095" y="27431"/>
                  </a:lnTo>
                </a:path>
                <a:path w="2094230" h="27939">
                  <a:moveTo>
                    <a:pt x="813815" y="27431"/>
                  </a:moveTo>
                  <a:lnTo>
                    <a:pt x="822960" y="27431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13432" y="3017514"/>
              <a:ext cx="155447" cy="73151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813816" y="3049518"/>
              <a:ext cx="2066925" cy="55244"/>
            </a:xfrm>
            <a:custGeom>
              <a:avLst/>
              <a:gdLst/>
              <a:ahLst/>
              <a:cxnLst/>
              <a:rect l="l" t="t" r="r" b="b"/>
              <a:pathLst>
                <a:path w="2066925" h="55244">
                  <a:moveTo>
                    <a:pt x="950975" y="0"/>
                  </a:moveTo>
                  <a:lnTo>
                    <a:pt x="960120" y="0"/>
                  </a:lnTo>
                </a:path>
                <a:path w="2066925" h="55244">
                  <a:moveTo>
                    <a:pt x="1133855" y="0"/>
                  </a:moveTo>
                  <a:lnTo>
                    <a:pt x="1142999" y="0"/>
                  </a:lnTo>
                </a:path>
                <a:path w="2066925" h="55244">
                  <a:moveTo>
                    <a:pt x="1993391" y="0"/>
                  </a:moveTo>
                  <a:lnTo>
                    <a:pt x="2002536" y="0"/>
                  </a:lnTo>
                </a:path>
                <a:path w="2066925" h="55244">
                  <a:moveTo>
                    <a:pt x="2057400" y="0"/>
                  </a:moveTo>
                  <a:lnTo>
                    <a:pt x="2066544" y="0"/>
                  </a:lnTo>
                </a:path>
                <a:path w="2066925" h="55244">
                  <a:moveTo>
                    <a:pt x="0" y="9144"/>
                  </a:moveTo>
                  <a:lnTo>
                    <a:pt x="9143" y="9144"/>
                  </a:lnTo>
                </a:path>
                <a:path w="2066925" h="55244">
                  <a:moveTo>
                    <a:pt x="256031" y="9144"/>
                  </a:moveTo>
                  <a:lnTo>
                    <a:pt x="265175" y="9144"/>
                  </a:lnTo>
                </a:path>
                <a:path w="2066925" h="55244">
                  <a:moveTo>
                    <a:pt x="438912" y="9144"/>
                  </a:moveTo>
                  <a:lnTo>
                    <a:pt x="448056" y="9144"/>
                  </a:lnTo>
                </a:path>
                <a:path w="2066925" h="55244">
                  <a:moveTo>
                    <a:pt x="630935" y="9144"/>
                  </a:moveTo>
                  <a:lnTo>
                    <a:pt x="640079" y="9144"/>
                  </a:lnTo>
                </a:path>
                <a:path w="2066925" h="55244">
                  <a:moveTo>
                    <a:pt x="758951" y="9144"/>
                  </a:moveTo>
                  <a:lnTo>
                    <a:pt x="768095" y="9144"/>
                  </a:lnTo>
                </a:path>
                <a:path w="2066925" h="55244">
                  <a:moveTo>
                    <a:pt x="804672" y="9144"/>
                  </a:moveTo>
                  <a:lnTo>
                    <a:pt x="822960" y="9144"/>
                  </a:lnTo>
                </a:path>
                <a:path w="2066925" h="55244">
                  <a:moveTo>
                    <a:pt x="941832" y="9144"/>
                  </a:moveTo>
                  <a:lnTo>
                    <a:pt x="950976" y="9144"/>
                  </a:lnTo>
                </a:path>
                <a:path w="2066925" h="55244">
                  <a:moveTo>
                    <a:pt x="1133855" y="9144"/>
                  </a:moveTo>
                  <a:lnTo>
                    <a:pt x="1142999" y="9144"/>
                  </a:lnTo>
                </a:path>
                <a:path w="2066925" h="55244">
                  <a:moveTo>
                    <a:pt x="1993391" y="9144"/>
                  </a:moveTo>
                  <a:lnTo>
                    <a:pt x="2002536" y="9144"/>
                  </a:lnTo>
                </a:path>
                <a:path w="2066925" h="55244">
                  <a:moveTo>
                    <a:pt x="2048255" y="9144"/>
                  </a:moveTo>
                  <a:lnTo>
                    <a:pt x="2057400" y="9144"/>
                  </a:lnTo>
                </a:path>
                <a:path w="2066925" h="55244">
                  <a:moveTo>
                    <a:pt x="0" y="18288"/>
                  </a:moveTo>
                  <a:lnTo>
                    <a:pt x="18287" y="18288"/>
                  </a:lnTo>
                </a:path>
                <a:path w="2066925" h="55244">
                  <a:moveTo>
                    <a:pt x="256031" y="18288"/>
                  </a:moveTo>
                  <a:lnTo>
                    <a:pt x="265175" y="18288"/>
                  </a:lnTo>
                </a:path>
                <a:path w="2066925" h="55244">
                  <a:moveTo>
                    <a:pt x="438912" y="18288"/>
                  </a:moveTo>
                  <a:lnTo>
                    <a:pt x="448056" y="18288"/>
                  </a:lnTo>
                </a:path>
                <a:path w="2066925" h="55244">
                  <a:moveTo>
                    <a:pt x="630935" y="18288"/>
                  </a:moveTo>
                  <a:lnTo>
                    <a:pt x="640079" y="18288"/>
                  </a:lnTo>
                </a:path>
                <a:path w="2066925" h="55244">
                  <a:moveTo>
                    <a:pt x="768096" y="18288"/>
                  </a:moveTo>
                  <a:lnTo>
                    <a:pt x="777240" y="18288"/>
                  </a:lnTo>
                </a:path>
                <a:path w="2066925" h="55244">
                  <a:moveTo>
                    <a:pt x="804672" y="18288"/>
                  </a:moveTo>
                  <a:lnTo>
                    <a:pt x="813816" y="18288"/>
                  </a:lnTo>
                </a:path>
                <a:path w="2066925" h="55244">
                  <a:moveTo>
                    <a:pt x="941832" y="18288"/>
                  </a:moveTo>
                  <a:lnTo>
                    <a:pt x="950976" y="18288"/>
                  </a:lnTo>
                </a:path>
                <a:path w="2066925" h="55244">
                  <a:moveTo>
                    <a:pt x="1133855" y="18288"/>
                  </a:moveTo>
                  <a:lnTo>
                    <a:pt x="1142999" y="18288"/>
                  </a:lnTo>
                </a:path>
                <a:path w="2066925" h="55244">
                  <a:moveTo>
                    <a:pt x="1993391" y="18288"/>
                  </a:moveTo>
                  <a:lnTo>
                    <a:pt x="2002536" y="18288"/>
                  </a:lnTo>
                </a:path>
                <a:path w="2066925" h="55244">
                  <a:moveTo>
                    <a:pt x="2039112" y="18288"/>
                  </a:moveTo>
                  <a:lnTo>
                    <a:pt x="2048256" y="18288"/>
                  </a:lnTo>
                </a:path>
                <a:path w="2066925" h="55244">
                  <a:moveTo>
                    <a:pt x="9143" y="27431"/>
                  </a:moveTo>
                  <a:lnTo>
                    <a:pt x="18287" y="27431"/>
                  </a:lnTo>
                </a:path>
                <a:path w="2066925" h="55244">
                  <a:moveTo>
                    <a:pt x="246887" y="27431"/>
                  </a:moveTo>
                  <a:lnTo>
                    <a:pt x="256031" y="27431"/>
                  </a:lnTo>
                </a:path>
                <a:path w="2066925" h="55244">
                  <a:moveTo>
                    <a:pt x="438912" y="27431"/>
                  </a:moveTo>
                  <a:lnTo>
                    <a:pt x="448056" y="27431"/>
                  </a:lnTo>
                </a:path>
                <a:path w="2066925" h="55244">
                  <a:moveTo>
                    <a:pt x="640079" y="27431"/>
                  </a:moveTo>
                  <a:lnTo>
                    <a:pt x="649223" y="27431"/>
                  </a:lnTo>
                </a:path>
                <a:path w="2066925" h="55244">
                  <a:moveTo>
                    <a:pt x="777240" y="27431"/>
                  </a:moveTo>
                  <a:lnTo>
                    <a:pt x="786384" y="27431"/>
                  </a:lnTo>
                </a:path>
                <a:path w="2066925" h="55244">
                  <a:moveTo>
                    <a:pt x="795528" y="27431"/>
                  </a:moveTo>
                  <a:lnTo>
                    <a:pt x="804672" y="27431"/>
                  </a:lnTo>
                </a:path>
                <a:path w="2066925" h="55244">
                  <a:moveTo>
                    <a:pt x="932687" y="27431"/>
                  </a:moveTo>
                  <a:lnTo>
                    <a:pt x="941832" y="27431"/>
                  </a:lnTo>
                </a:path>
                <a:path w="2066925" h="55244">
                  <a:moveTo>
                    <a:pt x="1133855" y="27431"/>
                  </a:moveTo>
                  <a:lnTo>
                    <a:pt x="1142999" y="27431"/>
                  </a:lnTo>
                </a:path>
                <a:path w="2066925" h="55244">
                  <a:moveTo>
                    <a:pt x="1993391" y="27431"/>
                  </a:moveTo>
                  <a:lnTo>
                    <a:pt x="2002536" y="27431"/>
                  </a:lnTo>
                </a:path>
                <a:path w="2066925" h="55244">
                  <a:moveTo>
                    <a:pt x="2029967" y="27431"/>
                  </a:moveTo>
                  <a:lnTo>
                    <a:pt x="2039112" y="27431"/>
                  </a:lnTo>
                </a:path>
                <a:path w="2066925" h="55244">
                  <a:moveTo>
                    <a:pt x="18287" y="36575"/>
                  </a:moveTo>
                  <a:lnTo>
                    <a:pt x="27431" y="36575"/>
                  </a:lnTo>
                </a:path>
                <a:path w="2066925" h="55244">
                  <a:moveTo>
                    <a:pt x="246887" y="36575"/>
                  </a:moveTo>
                  <a:lnTo>
                    <a:pt x="256031" y="36575"/>
                  </a:lnTo>
                </a:path>
                <a:path w="2066925" h="55244">
                  <a:moveTo>
                    <a:pt x="438912" y="36575"/>
                  </a:moveTo>
                  <a:lnTo>
                    <a:pt x="448056" y="36575"/>
                  </a:lnTo>
                </a:path>
                <a:path w="2066925" h="55244">
                  <a:moveTo>
                    <a:pt x="649223" y="36575"/>
                  </a:moveTo>
                  <a:lnTo>
                    <a:pt x="658367" y="36575"/>
                  </a:lnTo>
                </a:path>
                <a:path w="2066925" h="55244">
                  <a:moveTo>
                    <a:pt x="786384" y="36575"/>
                  </a:moveTo>
                  <a:lnTo>
                    <a:pt x="795528" y="36575"/>
                  </a:lnTo>
                </a:path>
                <a:path w="2066925" h="55244">
                  <a:moveTo>
                    <a:pt x="923543" y="36575"/>
                  </a:moveTo>
                  <a:lnTo>
                    <a:pt x="932687" y="36575"/>
                  </a:lnTo>
                </a:path>
                <a:path w="2066925" h="55244">
                  <a:moveTo>
                    <a:pt x="1133855" y="36575"/>
                  </a:moveTo>
                  <a:lnTo>
                    <a:pt x="1142999" y="36575"/>
                  </a:lnTo>
                </a:path>
                <a:path w="2066925" h="55244">
                  <a:moveTo>
                    <a:pt x="1993391" y="36575"/>
                  </a:moveTo>
                  <a:lnTo>
                    <a:pt x="2002536" y="36575"/>
                  </a:lnTo>
                </a:path>
                <a:path w="2066925" h="55244">
                  <a:moveTo>
                    <a:pt x="2020824" y="36575"/>
                  </a:moveTo>
                  <a:lnTo>
                    <a:pt x="2029968" y="36575"/>
                  </a:lnTo>
                </a:path>
                <a:path w="2066925" h="55244">
                  <a:moveTo>
                    <a:pt x="27431" y="45720"/>
                  </a:moveTo>
                  <a:lnTo>
                    <a:pt x="36575" y="45720"/>
                  </a:lnTo>
                </a:path>
                <a:path w="2066925" h="55244">
                  <a:moveTo>
                    <a:pt x="237744" y="45720"/>
                  </a:moveTo>
                  <a:lnTo>
                    <a:pt x="246887" y="45720"/>
                  </a:lnTo>
                </a:path>
                <a:path w="2066925" h="55244">
                  <a:moveTo>
                    <a:pt x="438912" y="45720"/>
                  </a:moveTo>
                  <a:lnTo>
                    <a:pt x="448056" y="45720"/>
                  </a:lnTo>
                </a:path>
                <a:path w="2066925" h="55244">
                  <a:moveTo>
                    <a:pt x="658368" y="45720"/>
                  </a:moveTo>
                  <a:lnTo>
                    <a:pt x="667512" y="45720"/>
                  </a:lnTo>
                </a:path>
                <a:path w="2066925" h="55244">
                  <a:moveTo>
                    <a:pt x="777240" y="45720"/>
                  </a:moveTo>
                  <a:lnTo>
                    <a:pt x="786384" y="45720"/>
                  </a:lnTo>
                </a:path>
                <a:path w="2066925" h="55244">
                  <a:moveTo>
                    <a:pt x="795528" y="45720"/>
                  </a:moveTo>
                  <a:lnTo>
                    <a:pt x="804672" y="45720"/>
                  </a:lnTo>
                </a:path>
                <a:path w="2066925" h="55244">
                  <a:moveTo>
                    <a:pt x="905255" y="45720"/>
                  </a:moveTo>
                  <a:lnTo>
                    <a:pt x="923543" y="45720"/>
                  </a:lnTo>
                </a:path>
                <a:path w="2066925" h="55244">
                  <a:moveTo>
                    <a:pt x="1133855" y="45720"/>
                  </a:moveTo>
                  <a:lnTo>
                    <a:pt x="1142999" y="45720"/>
                  </a:lnTo>
                </a:path>
                <a:path w="2066925" h="55244">
                  <a:moveTo>
                    <a:pt x="1993391" y="45720"/>
                  </a:moveTo>
                  <a:lnTo>
                    <a:pt x="2002536" y="45720"/>
                  </a:lnTo>
                </a:path>
                <a:path w="2066925" h="55244">
                  <a:moveTo>
                    <a:pt x="2011679" y="45720"/>
                  </a:moveTo>
                  <a:lnTo>
                    <a:pt x="2020824" y="45720"/>
                  </a:lnTo>
                </a:path>
                <a:path w="2066925" h="55244">
                  <a:moveTo>
                    <a:pt x="27431" y="54864"/>
                  </a:moveTo>
                  <a:lnTo>
                    <a:pt x="36575" y="54864"/>
                  </a:lnTo>
                </a:path>
                <a:path w="2066925" h="55244">
                  <a:moveTo>
                    <a:pt x="228600" y="54864"/>
                  </a:moveTo>
                  <a:lnTo>
                    <a:pt x="237744" y="54864"/>
                  </a:lnTo>
                </a:path>
                <a:path w="2066925" h="55244">
                  <a:moveTo>
                    <a:pt x="438912" y="54864"/>
                  </a:moveTo>
                  <a:lnTo>
                    <a:pt x="448056" y="54864"/>
                  </a:lnTo>
                </a:path>
                <a:path w="2066925" h="55244">
                  <a:moveTo>
                    <a:pt x="667512" y="54864"/>
                  </a:moveTo>
                  <a:lnTo>
                    <a:pt x="685800" y="5486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13432" y="3081522"/>
              <a:ext cx="164592" cy="27432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850392" y="3104382"/>
              <a:ext cx="2066925" cy="640080"/>
            </a:xfrm>
            <a:custGeom>
              <a:avLst/>
              <a:gdLst/>
              <a:ahLst/>
              <a:cxnLst/>
              <a:rect l="l" t="t" r="r" b="b"/>
              <a:pathLst>
                <a:path w="2066925" h="640079">
                  <a:moveTo>
                    <a:pt x="722376" y="0"/>
                  </a:moveTo>
                  <a:lnTo>
                    <a:pt x="740663" y="0"/>
                  </a:lnTo>
                </a:path>
                <a:path w="2066925" h="640079">
                  <a:moveTo>
                    <a:pt x="768096" y="0"/>
                  </a:moveTo>
                  <a:lnTo>
                    <a:pt x="795528" y="0"/>
                  </a:lnTo>
                </a:path>
                <a:path w="2066925" h="640079">
                  <a:moveTo>
                    <a:pt x="841247" y="0"/>
                  </a:moveTo>
                  <a:lnTo>
                    <a:pt x="868679" y="0"/>
                  </a:lnTo>
                </a:path>
                <a:path w="2066925" h="640079">
                  <a:moveTo>
                    <a:pt x="1097279" y="0"/>
                  </a:moveTo>
                  <a:lnTo>
                    <a:pt x="1106423" y="0"/>
                  </a:lnTo>
                </a:path>
                <a:path w="2066925" h="640079">
                  <a:moveTo>
                    <a:pt x="1956815" y="0"/>
                  </a:moveTo>
                  <a:lnTo>
                    <a:pt x="1975103" y="0"/>
                  </a:lnTo>
                </a:path>
                <a:path w="2066925" h="640079">
                  <a:moveTo>
                    <a:pt x="0" y="9143"/>
                  </a:moveTo>
                  <a:lnTo>
                    <a:pt x="18287" y="9143"/>
                  </a:lnTo>
                </a:path>
                <a:path w="2066925" h="640079">
                  <a:moveTo>
                    <a:pt x="182880" y="9143"/>
                  </a:moveTo>
                  <a:lnTo>
                    <a:pt x="192024" y="9143"/>
                  </a:lnTo>
                </a:path>
                <a:path w="2066925" h="640079">
                  <a:moveTo>
                    <a:pt x="402336" y="9143"/>
                  </a:moveTo>
                  <a:lnTo>
                    <a:pt x="411480" y="9143"/>
                  </a:lnTo>
                </a:path>
                <a:path w="2066925" h="640079">
                  <a:moveTo>
                    <a:pt x="640080" y="9143"/>
                  </a:moveTo>
                  <a:lnTo>
                    <a:pt x="731520" y="9143"/>
                  </a:lnTo>
                </a:path>
                <a:path w="2066925" h="640079">
                  <a:moveTo>
                    <a:pt x="795528" y="9143"/>
                  </a:moveTo>
                  <a:lnTo>
                    <a:pt x="841247" y="9143"/>
                  </a:lnTo>
                </a:path>
                <a:path w="2066925" h="640079">
                  <a:moveTo>
                    <a:pt x="1097279" y="9143"/>
                  </a:moveTo>
                  <a:lnTo>
                    <a:pt x="1106423" y="9143"/>
                  </a:lnTo>
                </a:path>
                <a:path w="2066925" h="640079">
                  <a:moveTo>
                    <a:pt x="1956815" y="9143"/>
                  </a:moveTo>
                  <a:lnTo>
                    <a:pt x="1965960" y="9143"/>
                  </a:lnTo>
                </a:path>
                <a:path w="2066925" h="640079">
                  <a:moveTo>
                    <a:pt x="2057400" y="9143"/>
                  </a:moveTo>
                  <a:lnTo>
                    <a:pt x="2066544" y="9143"/>
                  </a:lnTo>
                </a:path>
                <a:path w="2066925" h="640079">
                  <a:moveTo>
                    <a:pt x="18287" y="18287"/>
                  </a:moveTo>
                  <a:lnTo>
                    <a:pt x="27431" y="18287"/>
                  </a:lnTo>
                </a:path>
                <a:path w="2066925" h="640079">
                  <a:moveTo>
                    <a:pt x="173736" y="18287"/>
                  </a:moveTo>
                  <a:lnTo>
                    <a:pt x="182880" y="18287"/>
                  </a:lnTo>
                </a:path>
                <a:path w="2066925" h="640079">
                  <a:moveTo>
                    <a:pt x="1097279" y="18287"/>
                  </a:moveTo>
                  <a:lnTo>
                    <a:pt x="1106423" y="18287"/>
                  </a:lnTo>
                </a:path>
                <a:path w="2066925" h="640079">
                  <a:moveTo>
                    <a:pt x="1956815" y="18287"/>
                  </a:moveTo>
                  <a:lnTo>
                    <a:pt x="1965960" y="18287"/>
                  </a:lnTo>
                </a:path>
                <a:path w="2066925" h="640079">
                  <a:moveTo>
                    <a:pt x="2048255" y="18287"/>
                  </a:moveTo>
                  <a:lnTo>
                    <a:pt x="2057400" y="18287"/>
                  </a:lnTo>
                </a:path>
                <a:path w="2066925" h="640079">
                  <a:moveTo>
                    <a:pt x="27432" y="27431"/>
                  </a:moveTo>
                  <a:lnTo>
                    <a:pt x="45720" y="27431"/>
                  </a:lnTo>
                </a:path>
                <a:path w="2066925" h="640079">
                  <a:moveTo>
                    <a:pt x="155448" y="27431"/>
                  </a:moveTo>
                  <a:lnTo>
                    <a:pt x="173736" y="27431"/>
                  </a:lnTo>
                </a:path>
                <a:path w="2066925" h="640079">
                  <a:moveTo>
                    <a:pt x="1097279" y="27431"/>
                  </a:moveTo>
                  <a:lnTo>
                    <a:pt x="1106423" y="27431"/>
                  </a:lnTo>
                </a:path>
                <a:path w="2066925" h="640079">
                  <a:moveTo>
                    <a:pt x="1956815" y="27431"/>
                  </a:moveTo>
                  <a:lnTo>
                    <a:pt x="1965960" y="27431"/>
                  </a:lnTo>
                </a:path>
                <a:path w="2066925" h="640079">
                  <a:moveTo>
                    <a:pt x="2039112" y="27431"/>
                  </a:moveTo>
                  <a:lnTo>
                    <a:pt x="2048256" y="27431"/>
                  </a:lnTo>
                </a:path>
                <a:path w="2066925" h="640079">
                  <a:moveTo>
                    <a:pt x="45720" y="36575"/>
                  </a:moveTo>
                  <a:lnTo>
                    <a:pt x="91440" y="36575"/>
                  </a:lnTo>
                </a:path>
                <a:path w="2066925" h="640079">
                  <a:moveTo>
                    <a:pt x="100584" y="36575"/>
                  </a:moveTo>
                  <a:lnTo>
                    <a:pt x="155447" y="36575"/>
                  </a:lnTo>
                </a:path>
                <a:path w="2066925" h="640079">
                  <a:moveTo>
                    <a:pt x="1097279" y="36575"/>
                  </a:moveTo>
                  <a:lnTo>
                    <a:pt x="1106423" y="36575"/>
                  </a:lnTo>
                </a:path>
                <a:path w="2066925" h="640079">
                  <a:moveTo>
                    <a:pt x="1956815" y="36575"/>
                  </a:moveTo>
                  <a:lnTo>
                    <a:pt x="1965960" y="36575"/>
                  </a:lnTo>
                </a:path>
                <a:path w="2066925" h="640079">
                  <a:moveTo>
                    <a:pt x="2029967" y="36575"/>
                  </a:moveTo>
                  <a:lnTo>
                    <a:pt x="2039112" y="36575"/>
                  </a:lnTo>
                </a:path>
                <a:path w="2066925" h="640079">
                  <a:moveTo>
                    <a:pt x="91440" y="45719"/>
                  </a:moveTo>
                  <a:lnTo>
                    <a:pt x="100584" y="45719"/>
                  </a:lnTo>
                </a:path>
                <a:path w="2066925" h="640079">
                  <a:moveTo>
                    <a:pt x="1097279" y="45719"/>
                  </a:moveTo>
                  <a:lnTo>
                    <a:pt x="1106423" y="45719"/>
                  </a:lnTo>
                </a:path>
                <a:path w="2066925" h="640079">
                  <a:moveTo>
                    <a:pt x="1545336" y="45719"/>
                  </a:moveTo>
                  <a:lnTo>
                    <a:pt x="1554480" y="45719"/>
                  </a:lnTo>
                </a:path>
                <a:path w="2066925" h="640079">
                  <a:moveTo>
                    <a:pt x="1956815" y="45719"/>
                  </a:moveTo>
                  <a:lnTo>
                    <a:pt x="1965960" y="45719"/>
                  </a:lnTo>
                </a:path>
                <a:path w="2066925" h="640079">
                  <a:moveTo>
                    <a:pt x="2020824" y="45719"/>
                  </a:moveTo>
                  <a:lnTo>
                    <a:pt x="2029968" y="45719"/>
                  </a:lnTo>
                </a:path>
                <a:path w="2066925" h="640079">
                  <a:moveTo>
                    <a:pt x="1097279" y="54863"/>
                  </a:moveTo>
                  <a:lnTo>
                    <a:pt x="1106423" y="54863"/>
                  </a:lnTo>
                </a:path>
                <a:path w="2066925" h="640079">
                  <a:moveTo>
                    <a:pt x="1545336" y="54863"/>
                  </a:moveTo>
                  <a:lnTo>
                    <a:pt x="1554480" y="54863"/>
                  </a:lnTo>
                </a:path>
                <a:path w="2066925" h="640079">
                  <a:moveTo>
                    <a:pt x="1956815" y="54863"/>
                  </a:moveTo>
                  <a:lnTo>
                    <a:pt x="1965960" y="54863"/>
                  </a:lnTo>
                </a:path>
                <a:path w="2066925" h="640079">
                  <a:moveTo>
                    <a:pt x="2011679" y="54863"/>
                  </a:moveTo>
                  <a:lnTo>
                    <a:pt x="2020824" y="54863"/>
                  </a:lnTo>
                </a:path>
                <a:path w="2066925" h="640079">
                  <a:moveTo>
                    <a:pt x="1097279" y="64007"/>
                  </a:moveTo>
                  <a:lnTo>
                    <a:pt x="1106423" y="64007"/>
                  </a:lnTo>
                </a:path>
                <a:path w="2066925" h="640079">
                  <a:moveTo>
                    <a:pt x="1545336" y="64007"/>
                  </a:moveTo>
                  <a:lnTo>
                    <a:pt x="1554480" y="64007"/>
                  </a:lnTo>
                </a:path>
                <a:path w="2066925" h="640079">
                  <a:moveTo>
                    <a:pt x="1956815" y="64007"/>
                  </a:moveTo>
                  <a:lnTo>
                    <a:pt x="1965960" y="64007"/>
                  </a:lnTo>
                </a:path>
                <a:path w="2066925" h="640079">
                  <a:moveTo>
                    <a:pt x="2011679" y="64007"/>
                  </a:moveTo>
                  <a:lnTo>
                    <a:pt x="2020824" y="64007"/>
                  </a:lnTo>
                </a:path>
                <a:path w="2066925" h="640079">
                  <a:moveTo>
                    <a:pt x="1097279" y="73151"/>
                  </a:moveTo>
                  <a:lnTo>
                    <a:pt x="1106423" y="73151"/>
                  </a:lnTo>
                </a:path>
                <a:path w="2066925" h="640079">
                  <a:moveTo>
                    <a:pt x="1545336" y="73151"/>
                  </a:moveTo>
                  <a:lnTo>
                    <a:pt x="1554480" y="73151"/>
                  </a:lnTo>
                </a:path>
                <a:path w="2066925" h="640079">
                  <a:moveTo>
                    <a:pt x="1956815" y="73151"/>
                  </a:moveTo>
                  <a:lnTo>
                    <a:pt x="1965960" y="73151"/>
                  </a:lnTo>
                </a:path>
                <a:path w="2066925" h="640079">
                  <a:moveTo>
                    <a:pt x="2002536" y="73151"/>
                  </a:moveTo>
                  <a:lnTo>
                    <a:pt x="2011680" y="73151"/>
                  </a:lnTo>
                </a:path>
                <a:path w="2066925" h="640079">
                  <a:moveTo>
                    <a:pt x="1097279" y="82295"/>
                  </a:moveTo>
                  <a:lnTo>
                    <a:pt x="1106423" y="82295"/>
                  </a:lnTo>
                </a:path>
                <a:path w="2066925" h="640079">
                  <a:moveTo>
                    <a:pt x="1545336" y="82295"/>
                  </a:moveTo>
                  <a:lnTo>
                    <a:pt x="1554480" y="82295"/>
                  </a:lnTo>
                </a:path>
                <a:path w="2066925" h="640079">
                  <a:moveTo>
                    <a:pt x="1956815" y="82295"/>
                  </a:moveTo>
                  <a:lnTo>
                    <a:pt x="1965960" y="82295"/>
                  </a:lnTo>
                </a:path>
                <a:path w="2066925" h="640079">
                  <a:moveTo>
                    <a:pt x="1993391" y="82295"/>
                  </a:moveTo>
                  <a:lnTo>
                    <a:pt x="2002536" y="82295"/>
                  </a:lnTo>
                </a:path>
                <a:path w="2066925" h="640079">
                  <a:moveTo>
                    <a:pt x="1097279" y="91439"/>
                  </a:moveTo>
                  <a:lnTo>
                    <a:pt x="1106423" y="91439"/>
                  </a:lnTo>
                </a:path>
                <a:path w="2066925" h="640079">
                  <a:moveTo>
                    <a:pt x="1490472" y="91439"/>
                  </a:moveTo>
                  <a:lnTo>
                    <a:pt x="1499616" y="91439"/>
                  </a:lnTo>
                </a:path>
                <a:path w="2066925" h="640079">
                  <a:moveTo>
                    <a:pt x="1545336" y="91439"/>
                  </a:moveTo>
                  <a:lnTo>
                    <a:pt x="1554480" y="91439"/>
                  </a:lnTo>
                </a:path>
                <a:path w="2066925" h="640079">
                  <a:moveTo>
                    <a:pt x="1600199" y="91439"/>
                  </a:moveTo>
                  <a:lnTo>
                    <a:pt x="1609344" y="91439"/>
                  </a:lnTo>
                </a:path>
                <a:path w="2066925" h="640079">
                  <a:moveTo>
                    <a:pt x="1956815" y="91439"/>
                  </a:moveTo>
                  <a:lnTo>
                    <a:pt x="1965960" y="91439"/>
                  </a:lnTo>
                </a:path>
                <a:path w="2066925" h="640079">
                  <a:moveTo>
                    <a:pt x="1984248" y="91439"/>
                  </a:moveTo>
                  <a:lnTo>
                    <a:pt x="1993392" y="91439"/>
                  </a:lnTo>
                </a:path>
                <a:path w="2066925" h="640079">
                  <a:moveTo>
                    <a:pt x="1097279" y="100583"/>
                  </a:moveTo>
                  <a:lnTo>
                    <a:pt x="1106423" y="100583"/>
                  </a:lnTo>
                </a:path>
                <a:path w="2066925" h="640079">
                  <a:moveTo>
                    <a:pt x="1499615" y="100583"/>
                  </a:moveTo>
                  <a:lnTo>
                    <a:pt x="1508760" y="100583"/>
                  </a:lnTo>
                </a:path>
                <a:path w="2066925" h="640079">
                  <a:moveTo>
                    <a:pt x="1545336" y="100583"/>
                  </a:moveTo>
                  <a:lnTo>
                    <a:pt x="1554480" y="100583"/>
                  </a:lnTo>
                </a:path>
                <a:path w="2066925" h="640079">
                  <a:moveTo>
                    <a:pt x="1591055" y="100583"/>
                  </a:moveTo>
                  <a:lnTo>
                    <a:pt x="1600199" y="100583"/>
                  </a:lnTo>
                </a:path>
                <a:path w="2066925" h="640079">
                  <a:moveTo>
                    <a:pt x="1956815" y="100583"/>
                  </a:moveTo>
                  <a:lnTo>
                    <a:pt x="1965960" y="100583"/>
                  </a:lnTo>
                </a:path>
                <a:path w="2066925" h="640079">
                  <a:moveTo>
                    <a:pt x="1975103" y="100583"/>
                  </a:moveTo>
                  <a:lnTo>
                    <a:pt x="1984248" y="100583"/>
                  </a:lnTo>
                </a:path>
                <a:path w="2066925" h="640079">
                  <a:moveTo>
                    <a:pt x="1097279" y="109727"/>
                  </a:moveTo>
                  <a:lnTo>
                    <a:pt x="1106423" y="109727"/>
                  </a:lnTo>
                </a:path>
                <a:path w="2066925" h="640079">
                  <a:moveTo>
                    <a:pt x="1508760" y="109727"/>
                  </a:moveTo>
                  <a:lnTo>
                    <a:pt x="1517904" y="109727"/>
                  </a:lnTo>
                </a:path>
                <a:path w="2066925" h="640079">
                  <a:moveTo>
                    <a:pt x="1545336" y="109727"/>
                  </a:moveTo>
                  <a:lnTo>
                    <a:pt x="1554480" y="109727"/>
                  </a:lnTo>
                </a:path>
                <a:path w="2066925" h="640079">
                  <a:moveTo>
                    <a:pt x="1581911" y="109727"/>
                  </a:moveTo>
                  <a:lnTo>
                    <a:pt x="1591056" y="109727"/>
                  </a:lnTo>
                </a:path>
                <a:path w="2066925" h="640079">
                  <a:moveTo>
                    <a:pt x="1956815" y="109727"/>
                  </a:moveTo>
                  <a:lnTo>
                    <a:pt x="1975103" y="109727"/>
                  </a:lnTo>
                </a:path>
                <a:path w="2066925" h="640079">
                  <a:moveTo>
                    <a:pt x="1097279" y="118872"/>
                  </a:moveTo>
                  <a:lnTo>
                    <a:pt x="1106423" y="118872"/>
                  </a:lnTo>
                </a:path>
                <a:path w="2066925" h="640079">
                  <a:moveTo>
                    <a:pt x="1517903" y="118872"/>
                  </a:moveTo>
                  <a:lnTo>
                    <a:pt x="1527048" y="118872"/>
                  </a:lnTo>
                </a:path>
                <a:path w="2066925" h="640079">
                  <a:moveTo>
                    <a:pt x="1545336" y="118872"/>
                  </a:moveTo>
                  <a:lnTo>
                    <a:pt x="1554480" y="118872"/>
                  </a:lnTo>
                </a:path>
                <a:path w="2066925" h="640079">
                  <a:moveTo>
                    <a:pt x="1572767" y="118872"/>
                  </a:moveTo>
                  <a:lnTo>
                    <a:pt x="1581911" y="118872"/>
                  </a:lnTo>
                </a:path>
                <a:path w="2066925" h="640079">
                  <a:moveTo>
                    <a:pt x="1956815" y="118872"/>
                  </a:moveTo>
                  <a:lnTo>
                    <a:pt x="1965960" y="118872"/>
                  </a:lnTo>
                </a:path>
                <a:path w="2066925" h="640079">
                  <a:moveTo>
                    <a:pt x="2057400" y="118872"/>
                  </a:moveTo>
                  <a:lnTo>
                    <a:pt x="2066544" y="118872"/>
                  </a:lnTo>
                </a:path>
                <a:path w="2066925" h="640079">
                  <a:moveTo>
                    <a:pt x="1097279" y="128015"/>
                  </a:moveTo>
                  <a:lnTo>
                    <a:pt x="1106423" y="128015"/>
                  </a:lnTo>
                </a:path>
                <a:path w="2066925" h="640079">
                  <a:moveTo>
                    <a:pt x="1527048" y="128015"/>
                  </a:moveTo>
                  <a:lnTo>
                    <a:pt x="1536192" y="128015"/>
                  </a:lnTo>
                </a:path>
                <a:path w="2066925" h="640079">
                  <a:moveTo>
                    <a:pt x="1545336" y="128015"/>
                  </a:moveTo>
                  <a:lnTo>
                    <a:pt x="1554480" y="128015"/>
                  </a:lnTo>
                </a:path>
                <a:path w="2066925" h="640079">
                  <a:moveTo>
                    <a:pt x="1563623" y="128015"/>
                  </a:moveTo>
                  <a:lnTo>
                    <a:pt x="1572768" y="128015"/>
                  </a:lnTo>
                </a:path>
                <a:path w="2066925" h="640079">
                  <a:moveTo>
                    <a:pt x="1956815" y="128015"/>
                  </a:moveTo>
                  <a:lnTo>
                    <a:pt x="1965960" y="128015"/>
                  </a:lnTo>
                </a:path>
                <a:path w="2066925" h="640079">
                  <a:moveTo>
                    <a:pt x="2048255" y="128015"/>
                  </a:moveTo>
                  <a:lnTo>
                    <a:pt x="2057400" y="128015"/>
                  </a:lnTo>
                </a:path>
                <a:path w="2066925" h="640079">
                  <a:moveTo>
                    <a:pt x="1097279" y="137159"/>
                  </a:moveTo>
                  <a:lnTo>
                    <a:pt x="1106423" y="137159"/>
                  </a:lnTo>
                </a:path>
                <a:path w="2066925" h="640079">
                  <a:moveTo>
                    <a:pt x="1536192" y="137159"/>
                  </a:moveTo>
                  <a:lnTo>
                    <a:pt x="1563623" y="137159"/>
                  </a:lnTo>
                </a:path>
                <a:path w="2066925" h="640079">
                  <a:moveTo>
                    <a:pt x="1956815" y="137159"/>
                  </a:moveTo>
                  <a:lnTo>
                    <a:pt x="1965960" y="137159"/>
                  </a:lnTo>
                </a:path>
                <a:path w="2066925" h="640079">
                  <a:moveTo>
                    <a:pt x="2039112" y="137159"/>
                  </a:moveTo>
                  <a:lnTo>
                    <a:pt x="2048256" y="137159"/>
                  </a:lnTo>
                </a:path>
                <a:path w="2066925" h="640079">
                  <a:moveTo>
                    <a:pt x="1097280" y="146303"/>
                  </a:moveTo>
                  <a:lnTo>
                    <a:pt x="1965960" y="146303"/>
                  </a:lnTo>
                </a:path>
                <a:path w="2066925" h="640079">
                  <a:moveTo>
                    <a:pt x="2029967" y="146303"/>
                  </a:moveTo>
                  <a:lnTo>
                    <a:pt x="2039112" y="146303"/>
                  </a:lnTo>
                </a:path>
                <a:path w="2066925" h="640079">
                  <a:moveTo>
                    <a:pt x="1097279" y="155448"/>
                  </a:moveTo>
                  <a:lnTo>
                    <a:pt x="1106423" y="155448"/>
                  </a:lnTo>
                </a:path>
                <a:path w="2066925" h="640079">
                  <a:moveTo>
                    <a:pt x="1536192" y="155448"/>
                  </a:moveTo>
                  <a:lnTo>
                    <a:pt x="1563623" y="155448"/>
                  </a:lnTo>
                </a:path>
                <a:path w="2066925" h="640079">
                  <a:moveTo>
                    <a:pt x="1956815" y="155448"/>
                  </a:moveTo>
                  <a:lnTo>
                    <a:pt x="1965960" y="155448"/>
                  </a:lnTo>
                </a:path>
                <a:path w="2066925" h="640079">
                  <a:moveTo>
                    <a:pt x="2020824" y="155448"/>
                  </a:moveTo>
                  <a:lnTo>
                    <a:pt x="2029968" y="155448"/>
                  </a:lnTo>
                </a:path>
                <a:path w="2066925" h="640079">
                  <a:moveTo>
                    <a:pt x="1097279" y="164591"/>
                  </a:moveTo>
                  <a:lnTo>
                    <a:pt x="1106423" y="164591"/>
                  </a:lnTo>
                </a:path>
                <a:path w="2066925" h="640079">
                  <a:moveTo>
                    <a:pt x="1527048" y="164591"/>
                  </a:moveTo>
                  <a:lnTo>
                    <a:pt x="1536192" y="164591"/>
                  </a:lnTo>
                </a:path>
                <a:path w="2066925" h="640079">
                  <a:moveTo>
                    <a:pt x="1545336" y="164591"/>
                  </a:moveTo>
                  <a:lnTo>
                    <a:pt x="1554480" y="164591"/>
                  </a:lnTo>
                </a:path>
                <a:path w="2066925" h="640079">
                  <a:moveTo>
                    <a:pt x="1563623" y="164591"/>
                  </a:moveTo>
                  <a:lnTo>
                    <a:pt x="1572768" y="164591"/>
                  </a:lnTo>
                </a:path>
                <a:path w="2066925" h="640079">
                  <a:moveTo>
                    <a:pt x="1956815" y="164591"/>
                  </a:moveTo>
                  <a:lnTo>
                    <a:pt x="1965960" y="164591"/>
                  </a:lnTo>
                </a:path>
                <a:path w="2066925" h="640079">
                  <a:moveTo>
                    <a:pt x="2011679" y="164591"/>
                  </a:moveTo>
                  <a:lnTo>
                    <a:pt x="2020824" y="164591"/>
                  </a:lnTo>
                </a:path>
                <a:path w="2066925" h="640079">
                  <a:moveTo>
                    <a:pt x="1097279" y="173735"/>
                  </a:moveTo>
                  <a:lnTo>
                    <a:pt x="1106423" y="173735"/>
                  </a:lnTo>
                </a:path>
                <a:path w="2066925" h="640079">
                  <a:moveTo>
                    <a:pt x="1517903" y="173735"/>
                  </a:moveTo>
                  <a:lnTo>
                    <a:pt x="1527048" y="173735"/>
                  </a:lnTo>
                </a:path>
                <a:path w="2066925" h="640079">
                  <a:moveTo>
                    <a:pt x="1545336" y="173735"/>
                  </a:moveTo>
                  <a:lnTo>
                    <a:pt x="1554480" y="173735"/>
                  </a:lnTo>
                </a:path>
                <a:path w="2066925" h="640079">
                  <a:moveTo>
                    <a:pt x="1572767" y="173735"/>
                  </a:moveTo>
                  <a:lnTo>
                    <a:pt x="1581911" y="173735"/>
                  </a:lnTo>
                </a:path>
                <a:path w="2066925" h="640079">
                  <a:moveTo>
                    <a:pt x="1956815" y="173735"/>
                  </a:moveTo>
                  <a:lnTo>
                    <a:pt x="1965960" y="173735"/>
                  </a:lnTo>
                </a:path>
                <a:path w="2066925" h="640079">
                  <a:moveTo>
                    <a:pt x="2002536" y="173735"/>
                  </a:moveTo>
                  <a:lnTo>
                    <a:pt x="2011680" y="173735"/>
                  </a:lnTo>
                </a:path>
                <a:path w="2066925" h="640079">
                  <a:moveTo>
                    <a:pt x="1097279" y="182879"/>
                  </a:moveTo>
                  <a:lnTo>
                    <a:pt x="1106423" y="182879"/>
                  </a:lnTo>
                </a:path>
                <a:path w="2066925" h="640079">
                  <a:moveTo>
                    <a:pt x="1508760" y="182879"/>
                  </a:moveTo>
                  <a:lnTo>
                    <a:pt x="1517904" y="182879"/>
                  </a:lnTo>
                </a:path>
                <a:path w="2066925" h="640079">
                  <a:moveTo>
                    <a:pt x="1545336" y="182879"/>
                  </a:moveTo>
                  <a:lnTo>
                    <a:pt x="1554480" y="182879"/>
                  </a:lnTo>
                </a:path>
                <a:path w="2066925" h="640079">
                  <a:moveTo>
                    <a:pt x="1581911" y="182879"/>
                  </a:moveTo>
                  <a:lnTo>
                    <a:pt x="1591056" y="182879"/>
                  </a:lnTo>
                </a:path>
                <a:path w="2066925" h="640079">
                  <a:moveTo>
                    <a:pt x="1956815" y="182879"/>
                  </a:moveTo>
                  <a:lnTo>
                    <a:pt x="1965960" y="182879"/>
                  </a:lnTo>
                </a:path>
                <a:path w="2066925" h="640079">
                  <a:moveTo>
                    <a:pt x="1993391" y="182879"/>
                  </a:moveTo>
                  <a:lnTo>
                    <a:pt x="2002536" y="182879"/>
                  </a:lnTo>
                </a:path>
                <a:path w="2066925" h="640079">
                  <a:moveTo>
                    <a:pt x="1097279" y="192024"/>
                  </a:moveTo>
                  <a:lnTo>
                    <a:pt x="1106423" y="192024"/>
                  </a:lnTo>
                </a:path>
                <a:path w="2066925" h="640079">
                  <a:moveTo>
                    <a:pt x="1499615" y="192024"/>
                  </a:moveTo>
                  <a:lnTo>
                    <a:pt x="1508760" y="192024"/>
                  </a:lnTo>
                </a:path>
                <a:path w="2066925" h="640079">
                  <a:moveTo>
                    <a:pt x="1545336" y="192024"/>
                  </a:moveTo>
                  <a:lnTo>
                    <a:pt x="1554480" y="192024"/>
                  </a:lnTo>
                </a:path>
                <a:path w="2066925" h="640079">
                  <a:moveTo>
                    <a:pt x="1591055" y="192024"/>
                  </a:moveTo>
                  <a:lnTo>
                    <a:pt x="1600199" y="192024"/>
                  </a:lnTo>
                </a:path>
                <a:path w="2066925" h="640079">
                  <a:moveTo>
                    <a:pt x="1956815" y="192024"/>
                  </a:moveTo>
                  <a:lnTo>
                    <a:pt x="1965960" y="192024"/>
                  </a:lnTo>
                </a:path>
                <a:path w="2066925" h="640079">
                  <a:moveTo>
                    <a:pt x="1984248" y="192024"/>
                  </a:moveTo>
                  <a:lnTo>
                    <a:pt x="1993392" y="192024"/>
                  </a:lnTo>
                </a:path>
                <a:path w="2066925" h="640079">
                  <a:moveTo>
                    <a:pt x="1097279" y="201167"/>
                  </a:moveTo>
                  <a:lnTo>
                    <a:pt x="1106423" y="201167"/>
                  </a:lnTo>
                </a:path>
                <a:path w="2066925" h="640079">
                  <a:moveTo>
                    <a:pt x="1490472" y="201167"/>
                  </a:moveTo>
                  <a:lnTo>
                    <a:pt x="1499616" y="201167"/>
                  </a:lnTo>
                </a:path>
                <a:path w="2066925" h="640079">
                  <a:moveTo>
                    <a:pt x="1545336" y="201167"/>
                  </a:moveTo>
                  <a:lnTo>
                    <a:pt x="1554480" y="201167"/>
                  </a:lnTo>
                </a:path>
                <a:path w="2066925" h="640079">
                  <a:moveTo>
                    <a:pt x="1600199" y="201167"/>
                  </a:moveTo>
                  <a:lnTo>
                    <a:pt x="1609344" y="201167"/>
                  </a:lnTo>
                </a:path>
                <a:path w="2066925" h="640079">
                  <a:moveTo>
                    <a:pt x="1956815" y="201167"/>
                  </a:moveTo>
                  <a:lnTo>
                    <a:pt x="1965960" y="201167"/>
                  </a:lnTo>
                </a:path>
                <a:path w="2066925" h="640079">
                  <a:moveTo>
                    <a:pt x="1975103" y="201167"/>
                  </a:moveTo>
                  <a:lnTo>
                    <a:pt x="1984248" y="201167"/>
                  </a:lnTo>
                </a:path>
                <a:path w="2066925" h="640079">
                  <a:moveTo>
                    <a:pt x="1097279" y="210311"/>
                  </a:moveTo>
                  <a:lnTo>
                    <a:pt x="1106423" y="210311"/>
                  </a:lnTo>
                </a:path>
                <a:path w="2066925" h="640079">
                  <a:moveTo>
                    <a:pt x="1472184" y="210311"/>
                  </a:moveTo>
                  <a:lnTo>
                    <a:pt x="1490472" y="210311"/>
                  </a:lnTo>
                </a:path>
                <a:path w="2066925" h="640079">
                  <a:moveTo>
                    <a:pt x="1545336" y="210311"/>
                  </a:moveTo>
                  <a:lnTo>
                    <a:pt x="1554480" y="210311"/>
                  </a:lnTo>
                </a:path>
                <a:path w="2066925" h="640079">
                  <a:moveTo>
                    <a:pt x="1609344" y="210311"/>
                  </a:moveTo>
                  <a:lnTo>
                    <a:pt x="1618488" y="210311"/>
                  </a:lnTo>
                </a:path>
                <a:path w="2066925" h="640079">
                  <a:moveTo>
                    <a:pt x="1956815" y="210311"/>
                  </a:moveTo>
                  <a:lnTo>
                    <a:pt x="1975103" y="210311"/>
                  </a:lnTo>
                </a:path>
                <a:path w="2066925" h="640079">
                  <a:moveTo>
                    <a:pt x="1097279" y="219455"/>
                  </a:moveTo>
                  <a:lnTo>
                    <a:pt x="1106423" y="219455"/>
                  </a:lnTo>
                </a:path>
                <a:path w="2066925" h="640079">
                  <a:moveTo>
                    <a:pt x="1545336" y="219455"/>
                  </a:moveTo>
                  <a:lnTo>
                    <a:pt x="1554480" y="219455"/>
                  </a:lnTo>
                </a:path>
                <a:path w="2066925" h="640079">
                  <a:moveTo>
                    <a:pt x="1956815" y="219455"/>
                  </a:moveTo>
                  <a:lnTo>
                    <a:pt x="1965960" y="219455"/>
                  </a:lnTo>
                </a:path>
                <a:path w="2066925" h="640079">
                  <a:moveTo>
                    <a:pt x="1097279" y="228600"/>
                  </a:moveTo>
                  <a:lnTo>
                    <a:pt x="1106423" y="228600"/>
                  </a:lnTo>
                </a:path>
                <a:path w="2066925" h="640079">
                  <a:moveTo>
                    <a:pt x="1545336" y="228600"/>
                  </a:moveTo>
                  <a:lnTo>
                    <a:pt x="1554480" y="228600"/>
                  </a:lnTo>
                </a:path>
                <a:path w="2066925" h="640079">
                  <a:moveTo>
                    <a:pt x="1956815" y="228600"/>
                  </a:moveTo>
                  <a:lnTo>
                    <a:pt x="1965960" y="228600"/>
                  </a:lnTo>
                </a:path>
                <a:path w="2066925" h="640079">
                  <a:moveTo>
                    <a:pt x="1097279" y="237743"/>
                  </a:moveTo>
                  <a:lnTo>
                    <a:pt x="1106423" y="237743"/>
                  </a:lnTo>
                </a:path>
                <a:path w="2066925" h="640079">
                  <a:moveTo>
                    <a:pt x="1545336" y="237743"/>
                  </a:moveTo>
                  <a:lnTo>
                    <a:pt x="1554480" y="237743"/>
                  </a:lnTo>
                </a:path>
                <a:path w="2066925" h="640079">
                  <a:moveTo>
                    <a:pt x="1956815" y="237743"/>
                  </a:moveTo>
                  <a:lnTo>
                    <a:pt x="1965960" y="237743"/>
                  </a:lnTo>
                </a:path>
                <a:path w="2066925" h="640079">
                  <a:moveTo>
                    <a:pt x="1097279" y="246887"/>
                  </a:moveTo>
                  <a:lnTo>
                    <a:pt x="1106423" y="246887"/>
                  </a:lnTo>
                </a:path>
                <a:path w="2066925" h="640079">
                  <a:moveTo>
                    <a:pt x="1545336" y="246887"/>
                  </a:moveTo>
                  <a:lnTo>
                    <a:pt x="1554480" y="246887"/>
                  </a:lnTo>
                </a:path>
                <a:path w="2066925" h="640079">
                  <a:moveTo>
                    <a:pt x="1956815" y="246887"/>
                  </a:moveTo>
                  <a:lnTo>
                    <a:pt x="1965960" y="246887"/>
                  </a:lnTo>
                </a:path>
                <a:path w="2066925" h="640079">
                  <a:moveTo>
                    <a:pt x="1545336" y="256031"/>
                  </a:moveTo>
                  <a:lnTo>
                    <a:pt x="1554480" y="256031"/>
                  </a:lnTo>
                </a:path>
                <a:path w="2066925" h="640079">
                  <a:moveTo>
                    <a:pt x="1536191" y="265175"/>
                  </a:moveTo>
                  <a:lnTo>
                    <a:pt x="1545336" y="265175"/>
                  </a:lnTo>
                </a:path>
                <a:path w="2066925" h="640079">
                  <a:moveTo>
                    <a:pt x="1536191" y="274319"/>
                  </a:moveTo>
                  <a:lnTo>
                    <a:pt x="1545336" y="274319"/>
                  </a:lnTo>
                </a:path>
                <a:path w="2066925" h="640079">
                  <a:moveTo>
                    <a:pt x="1527048" y="283463"/>
                  </a:moveTo>
                  <a:lnTo>
                    <a:pt x="1536192" y="283463"/>
                  </a:lnTo>
                </a:path>
                <a:path w="2066925" h="640079">
                  <a:moveTo>
                    <a:pt x="1527048" y="292607"/>
                  </a:moveTo>
                  <a:lnTo>
                    <a:pt x="1536192" y="292607"/>
                  </a:lnTo>
                </a:path>
                <a:path w="2066925" h="640079">
                  <a:moveTo>
                    <a:pt x="1527048" y="301751"/>
                  </a:moveTo>
                  <a:lnTo>
                    <a:pt x="1536192" y="301751"/>
                  </a:lnTo>
                </a:path>
                <a:path w="2066925" h="640079">
                  <a:moveTo>
                    <a:pt x="1527048" y="310895"/>
                  </a:moveTo>
                  <a:lnTo>
                    <a:pt x="1536192" y="310895"/>
                  </a:lnTo>
                </a:path>
                <a:path w="2066925" h="640079">
                  <a:moveTo>
                    <a:pt x="1517903" y="320039"/>
                  </a:moveTo>
                  <a:lnTo>
                    <a:pt x="1527048" y="320039"/>
                  </a:lnTo>
                </a:path>
                <a:path w="2066925" h="640079">
                  <a:moveTo>
                    <a:pt x="1517903" y="329183"/>
                  </a:moveTo>
                  <a:lnTo>
                    <a:pt x="1527048" y="329183"/>
                  </a:lnTo>
                </a:path>
                <a:path w="2066925" h="640079">
                  <a:moveTo>
                    <a:pt x="1508760" y="338327"/>
                  </a:moveTo>
                  <a:lnTo>
                    <a:pt x="1517904" y="338327"/>
                  </a:lnTo>
                </a:path>
                <a:path w="2066925" h="640079">
                  <a:moveTo>
                    <a:pt x="1508760" y="347472"/>
                  </a:moveTo>
                  <a:lnTo>
                    <a:pt x="1517904" y="347472"/>
                  </a:lnTo>
                </a:path>
                <a:path w="2066925" h="640079">
                  <a:moveTo>
                    <a:pt x="1508760" y="356615"/>
                  </a:moveTo>
                  <a:lnTo>
                    <a:pt x="1517904" y="356615"/>
                  </a:lnTo>
                </a:path>
                <a:path w="2066925" h="640079">
                  <a:moveTo>
                    <a:pt x="1499615" y="365759"/>
                  </a:moveTo>
                  <a:lnTo>
                    <a:pt x="1508760" y="365759"/>
                  </a:lnTo>
                </a:path>
                <a:path w="2066925" h="640079">
                  <a:moveTo>
                    <a:pt x="1499615" y="374903"/>
                  </a:moveTo>
                  <a:lnTo>
                    <a:pt x="1508760" y="374903"/>
                  </a:lnTo>
                </a:path>
                <a:path w="2066925" h="640079">
                  <a:moveTo>
                    <a:pt x="1490472" y="384048"/>
                  </a:moveTo>
                  <a:lnTo>
                    <a:pt x="1499616" y="384048"/>
                  </a:lnTo>
                </a:path>
                <a:path w="2066925" h="640079">
                  <a:moveTo>
                    <a:pt x="1490472" y="393191"/>
                  </a:moveTo>
                  <a:lnTo>
                    <a:pt x="1499616" y="393191"/>
                  </a:lnTo>
                </a:path>
                <a:path w="2066925" h="640079">
                  <a:moveTo>
                    <a:pt x="1490472" y="402335"/>
                  </a:moveTo>
                  <a:lnTo>
                    <a:pt x="1499616" y="402335"/>
                  </a:lnTo>
                </a:path>
                <a:path w="2066925" h="640079">
                  <a:moveTo>
                    <a:pt x="1472184" y="411479"/>
                  </a:moveTo>
                  <a:lnTo>
                    <a:pt x="1490472" y="411479"/>
                  </a:lnTo>
                </a:path>
                <a:path w="2066925" h="640079">
                  <a:moveTo>
                    <a:pt x="1472184" y="420624"/>
                  </a:moveTo>
                  <a:lnTo>
                    <a:pt x="1591056" y="420624"/>
                  </a:lnTo>
                </a:path>
                <a:path w="2066925" h="640079">
                  <a:moveTo>
                    <a:pt x="1572767" y="429767"/>
                  </a:moveTo>
                  <a:lnTo>
                    <a:pt x="1581911" y="429767"/>
                  </a:lnTo>
                </a:path>
                <a:path w="2066925" h="640079">
                  <a:moveTo>
                    <a:pt x="1572767" y="438911"/>
                  </a:moveTo>
                  <a:lnTo>
                    <a:pt x="1581911" y="438911"/>
                  </a:lnTo>
                </a:path>
                <a:path w="2066925" h="640079">
                  <a:moveTo>
                    <a:pt x="1563623" y="448055"/>
                  </a:moveTo>
                  <a:lnTo>
                    <a:pt x="1572768" y="448055"/>
                  </a:lnTo>
                </a:path>
                <a:path w="2066925" h="640079">
                  <a:moveTo>
                    <a:pt x="1563623" y="457200"/>
                  </a:moveTo>
                  <a:lnTo>
                    <a:pt x="1572768" y="457200"/>
                  </a:lnTo>
                </a:path>
                <a:path w="2066925" h="640079">
                  <a:moveTo>
                    <a:pt x="1563623" y="466343"/>
                  </a:moveTo>
                  <a:lnTo>
                    <a:pt x="1572768" y="466343"/>
                  </a:lnTo>
                </a:path>
                <a:path w="2066925" h="640079">
                  <a:moveTo>
                    <a:pt x="1554479" y="475487"/>
                  </a:moveTo>
                  <a:lnTo>
                    <a:pt x="1563623" y="475487"/>
                  </a:lnTo>
                </a:path>
                <a:path w="2066925" h="640079">
                  <a:moveTo>
                    <a:pt x="1554479" y="484631"/>
                  </a:moveTo>
                  <a:lnTo>
                    <a:pt x="1563623" y="484631"/>
                  </a:lnTo>
                </a:path>
                <a:path w="2066925" h="640079">
                  <a:moveTo>
                    <a:pt x="1545336" y="493775"/>
                  </a:moveTo>
                  <a:lnTo>
                    <a:pt x="1554480" y="493775"/>
                  </a:lnTo>
                </a:path>
                <a:path w="2066925" h="640079">
                  <a:moveTo>
                    <a:pt x="1545336" y="502919"/>
                  </a:moveTo>
                  <a:lnTo>
                    <a:pt x="1554480" y="502919"/>
                  </a:lnTo>
                </a:path>
                <a:path w="2066925" h="640079">
                  <a:moveTo>
                    <a:pt x="1536191" y="512063"/>
                  </a:moveTo>
                  <a:lnTo>
                    <a:pt x="1545336" y="512063"/>
                  </a:lnTo>
                </a:path>
                <a:path w="2066925" h="640079">
                  <a:moveTo>
                    <a:pt x="1536191" y="521207"/>
                  </a:moveTo>
                  <a:lnTo>
                    <a:pt x="1545336" y="521207"/>
                  </a:lnTo>
                </a:path>
                <a:path w="2066925" h="640079">
                  <a:moveTo>
                    <a:pt x="1499615" y="530351"/>
                  </a:moveTo>
                  <a:lnTo>
                    <a:pt x="1508760" y="530351"/>
                  </a:lnTo>
                </a:path>
                <a:path w="2066925" h="640079">
                  <a:moveTo>
                    <a:pt x="1536191" y="530351"/>
                  </a:moveTo>
                  <a:lnTo>
                    <a:pt x="1545336" y="530351"/>
                  </a:lnTo>
                </a:path>
                <a:path w="2066925" h="640079">
                  <a:moveTo>
                    <a:pt x="1499616" y="539495"/>
                  </a:moveTo>
                  <a:lnTo>
                    <a:pt x="1545336" y="539495"/>
                  </a:lnTo>
                </a:path>
                <a:path w="2066925" h="640079">
                  <a:moveTo>
                    <a:pt x="1499616" y="548639"/>
                  </a:moveTo>
                  <a:lnTo>
                    <a:pt x="1554480" y="548639"/>
                  </a:lnTo>
                </a:path>
                <a:path w="2066925" h="640079">
                  <a:moveTo>
                    <a:pt x="1499616" y="557783"/>
                  </a:moveTo>
                  <a:lnTo>
                    <a:pt x="1572767" y="557783"/>
                  </a:lnTo>
                </a:path>
                <a:path w="2066925" h="640079">
                  <a:moveTo>
                    <a:pt x="1499616" y="566927"/>
                  </a:moveTo>
                  <a:lnTo>
                    <a:pt x="1563623" y="566927"/>
                  </a:lnTo>
                </a:path>
                <a:path w="2066925" h="640079">
                  <a:moveTo>
                    <a:pt x="1490472" y="576071"/>
                  </a:moveTo>
                  <a:lnTo>
                    <a:pt x="1554480" y="576071"/>
                  </a:lnTo>
                </a:path>
                <a:path w="2066925" h="640079">
                  <a:moveTo>
                    <a:pt x="1490472" y="585215"/>
                  </a:moveTo>
                  <a:lnTo>
                    <a:pt x="1545336" y="585215"/>
                  </a:lnTo>
                </a:path>
                <a:path w="2066925" h="640079">
                  <a:moveTo>
                    <a:pt x="1490472" y="594359"/>
                  </a:moveTo>
                  <a:lnTo>
                    <a:pt x="1536192" y="594359"/>
                  </a:lnTo>
                </a:path>
                <a:path w="2066925" h="640079">
                  <a:moveTo>
                    <a:pt x="1490472" y="603503"/>
                  </a:moveTo>
                  <a:lnTo>
                    <a:pt x="1527048" y="603503"/>
                  </a:lnTo>
                </a:path>
                <a:path w="2066925" h="640079">
                  <a:moveTo>
                    <a:pt x="1490472" y="612648"/>
                  </a:moveTo>
                  <a:lnTo>
                    <a:pt x="1527048" y="612648"/>
                  </a:lnTo>
                </a:path>
                <a:path w="2066925" h="640079">
                  <a:moveTo>
                    <a:pt x="1490472" y="621791"/>
                  </a:moveTo>
                  <a:lnTo>
                    <a:pt x="1517904" y="621791"/>
                  </a:lnTo>
                </a:path>
                <a:path w="2066925" h="640079">
                  <a:moveTo>
                    <a:pt x="1490472" y="630935"/>
                  </a:moveTo>
                  <a:lnTo>
                    <a:pt x="1508760" y="630935"/>
                  </a:lnTo>
                </a:path>
                <a:path w="2066925" h="640079">
                  <a:moveTo>
                    <a:pt x="1490472" y="640079"/>
                  </a:moveTo>
                  <a:lnTo>
                    <a:pt x="1499616" y="640079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5" name="object 4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313432" y="2606034"/>
            <a:ext cx="155447" cy="91439"/>
          </a:xfrm>
          <a:prstGeom prst="rect">
            <a:avLst/>
          </a:prstGeom>
        </p:spPr>
      </p:pic>
      <p:sp>
        <p:nvSpPr>
          <p:cNvPr id="46" name="object 46"/>
          <p:cNvSpPr/>
          <p:nvPr/>
        </p:nvSpPr>
        <p:spPr>
          <a:xfrm>
            <a:off x="2249423" y="3835903"/>
            <a:ext cx="219710" cy="73660"/>
          </a:xfrm>
          <a:custGeom>
            <a:avLst/>
            <a:gdLst/>
            <a:ahLst/>
            <a:cxnLst/>
            <a:rect l="l" t="t" r="r" b="b"/>
            <a:pathLst>
              <a:path w="219710" h="73660">
                <a:moveTo>
                  <a:pt x="0" y="0"/>
                </a:moveTo>
                <a:lnTo>
                  <a:pt x="219456" y="0"/>
                </a:lnTo>
              </a:path>
              <a:path w="219710" h="73660">
                <a:moveTo>
                  <a:pt x="36575" y="45720"/>
                </a:moveTo>
                <a:lnTo>
                  <a:pt x="192024" y="45720"/>
                </a:lnTo>
              </a:path>
              <a:path w="219710" h="73660">
                <a:moveTo>
                  <a:pt x="73151" y="73151"/>
                </a:moveTo>
                <a:lnTo>
                  <a:pt x="155447" y="73151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7" name="object 47"/>
          <p:cNvGrpSpPr/>
          <p:nvPr/>
        </p:nvGrpSpPr>
        <p:grpSpPr>
          <a:xfrm>
            <a:off x="3104387" y="1446271"/>
            <a:ext cx="3656329" cy="2461260"/>
            <a:chOff x="3104387" y="1446271"/>
            <a:chExt cx="3656329" cy="2461260"/>
          </a:xfrm>
        </p:grpSpPr>
        <p:pic>
          <p:nvPicPr>
            <p:cNvPr id="48" name="object 4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110483" y="1452366"/>
              <a:ext cx="3643884" cy="2449068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3104388" y="1446275"/>
              <a:ext cx="3656329" cy="2461260"/>
            </a:xfrm>
            <a:custGeom>
              <a:avLst/>
              <a:gdLst/>
              <a:ahLst/>
              <a:cxnLst/>
              <a:rect l="l" t="t" r="r" b="b"/>
              <a:pathLst>
                <a:path w="3656329" h="2461260">
                  <a:moveTo>
                    <a:pt x="3656076" y="0"/>
                  </a:moveTo>
                  <a:lnTo>
                    <a:pt x="3649980" y="0"/>
                  </a:lnTo>
                  <a:lnTo>
                    <a:pt x="3649980" y="6096"/>
                  </a:lnTo>
                  <a:lnTo>
                    <a:pt x="3649980" y="2455164"/>
                  </a:lnTo>
                  <a:lnTo>
                    <a:pt x="6096" y="2455164"/>
                  </a:lnTo>
                  <a:lnTo>
                    <a:pt x="6096" y="6096"/>
                  </a:lnTo>
                  <a:lnTo>
                    <a:pt x="3649980" y="6096"/>
                  </a:lnTo>
                  <a:lnTo>
                    <a:pt x="3649980" y="0"/>
                  </a:ln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0" y="2455164"/>
                  </a:lnTo>
                  <a:lnTo>
                    <a:pt x="0" y="2461260"/>
                  </a:lnTo>
                  <a:lnTo>
                    <a:pt x="6096" y="2461260"/>
                  </a:lnTo>
                  <a:lnTo>
                    <a:pt x="3649980" y="2461260"/>
                  </a:lnTo>
                  <a:lnTo>
                    <a:pt x="3656076" y="2461260"/>
                  </a:lnTo>
                  <a:lnTo>
                    <a:pt x="3656076" y="2455164"/>
                  </a:lnTo>
                  <a:lnTo>
                    <a:pt x="3656076" y="6096"/>
                  </a:lnTo>
                  <a:lnTo>
                    <a:pt x="365607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706627" y="4900678"/>
            <a:ext cx="6115050" cy="2834640"/>
          </a:xfrm>
          <a:prstGeom prst="rect">
            <a:avLst/>
          </a:prstGeom>
        </p:spPr>
        <p:txBody>
          <a:bodyPr vert="horz" wrap="square" lIns="0" tIns="1174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25"/>
              </a:spcBef>
            </a:pPr>
            <a:r>
              <a:rPr sz="1200" b="1" spc="-5" dirty="0">
                <a:latin typeface="Comic Sans MS"/>
                <a:cs typeface="Comic Sans MS"/>
              </a:rPr>
              <a:t>Factores</a:t>
            </a:r>
            <a:r>
              <a:rPr sz="1200" b="1" spc="5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que</a:t>
            </a:r>
            <a:r>
              <a:rPr sz="1200" b="1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afectan</a:t>
            </a:r>
            <a:r>
              <a:rPr sz="1200" b="1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a</a:t>
            </a:r>
            <a:r>
              <a:rPr sz="1200" b="1" spc="5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la</a:t>
            </a:r>
            <a:r>
              <a:rPr sz="1200" b="1" spc="10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estabilidad</a:t>
            </a:r>
            <a:r>
              <a:rPr sz="1200" b="1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transitoria</a:t>
            </a:r>
            <a:endParaRPr sz="1200">
              <a:latin typeface="Comic Sans MS"/>
              <a:cs typeface="Comic Sans MS"/>
            </a:endParaRPr>
          </a:p>
          <a:p>
            <a:pPr marL="12700" marR="5080">
              <a:lnSpc>
                <a:spcPct val="115799"/>
              </a:lnSpc>
              <a:spcBef>
                <a:spcPts val="600"/>
              </a:spcBef>
            </a:pPr>
            <a:r>
              <a:rPr sz="1200" spc="-5" dirty="0">
                <a:latin typeface="Comic Sans MS"/>
                <a:cs typeface="Comic Sans MS"/>
              </a:rPr>
              <a:t>Considerando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los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ejemplos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anteriores,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podemos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identificar</a:t>
            </a:r>
            <a:r>
              <a:rPr sz="1200" spc="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siguientes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factores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que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afectan a la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ET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G:</a:t>
            </a:r>
            <a:endParaRPr sz="1200">
              <a:latin typeface="Comic Sans MS"/>
              <a:cs typeface="Comic Sans MS"/>
            </a:endParaRPr>
          </a:p>
          <a:p>
            <a:pPr marL="469900" indent="-229235">
              <a:lnSpc>
                <a:spcPct val="100000"/>
              </a:lnSpc>
              <a:spcBef>
                <a:spcPts val="830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-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carga</a:t>
            </a:r>
            <a:r>
              <a:rPr sz="1200" spc="-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</a:t>
            </a:r>
            <a:r>
              <a:rPr sz="1200" spc="-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G.</a:t>
            </a:r>
            <a:endParaRPr sz="1200">
              <a:latin typeface="Comic Sans MS"/>
              <a:cs typeface="Comic Sans MS"/>
            </a:endParaRPr>
          </a:p>
          <a:p>
            <a:pPr marL="469900" indent="-229235">
              <a:lnSpc>
                <a:spcPct val="100000"/>
              </a:lnSpc>
              <a:spcBef>
                <a:spcPts val="840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-5" dirty="0">
                <a:latin typeface="Comic Sans MS"/>
                <a:cs typeface="Comic Sans MS"/>
              </a:rPr>
              <a:t>La potencia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eléctrica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vertida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por 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durante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falta.</a:t>
            </a:r>
            <a:endParaRPr sz="1200">
              <a:latin typeface="Comic Sans MS"/>
              <a:cs typeface="Comic Sans MS"/>
            </a:endParaRPr>
          </a:p>
          <a:p>
            <a:pPr marL="469900" indent="-229235">
              <a:lnSpc>
                <a:spcPct val="100000"/>
              </a:lnSpc>
              <a:spcBef>
                <a:spcPts val="830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spc="-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tiempo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 despeje</a:t>
            </a:r>
            <a:r>
              <a:rPr sz="1200" spc="-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 falta.</a:t>
            </a:r>
            <a:endParaRPr sz="1200">
              <a:latin typeface="Comic Sans MS"/>
              <a:cs typeface="Comic Sans MS"/>
            </a:endParaRPr>
          </a:p>
          <a:p>
            <a:pPr marL="469900" indent="-229235">
              <a:lnSpc>
                <a:spcPct val="100000"/>
              </a:lnSpc>
              <a:spcBef>
                <a:spcPts val="840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equivalente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eléctrico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sistema después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fallo.</a:t>
            </a:r>
            <a:endParaRPr sz="1200">
              <a:latin typeface="Comic Sans MS"/>
              <a:cs typeface="Comic Sans MS"/>
            </a:endParaRPr>
          </a:p>
          <a:p>
            <a:pPr marL="469900" indent="-229235">
              <a:lnSpc>
                <a:spcPct val="100000"/>
              </a:lnSpc>
              <a:spcBef>
                <a:spcPts val="825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-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inercia</a:t>
            </a:r>
            <a:r>
              <a:rPr sz="1200" spc="-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</a:t>
            </a:r>
            <a:r>
              <a:rPr sz="1200" spc="-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G.</a:t>
            </a:r>
            <a:endParaRPr sz="1200">
              <a:latin typeface="Comic Sans MS"/>
              <a:cs typeface="Comic Sans MS"/>
            </a:endParaRPr>
          </a:p>
          <a:p>
            <a:pPr marL="469900" indent="-229235">
              <a:lnSpc>
                <a:spcPct val="100000"/>
              </a:lnSpc>
              <a:spcBef>
                <a:spcPts val="840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tensión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interna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G,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su vez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depende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excitación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</a:t>
            </a:r>
            <a:r>
              <a:rPr sz="1200" dirty="0">
                <a:latin typeface="Comic Sans MS"/>
                <a:cs typeface="Comic Sans MS"/>
              </a:rPr>
              <a:t> rotor.</a:t>
            </a:r>
            <a:endParaRPr sz="1200">
              <a:latin typeface="Comic Sans MS"/>
              <a:cs typeface="Comic Sans MS"/>
            </a:endParaRPr>
          </a:p>
          <a:p>
            <a:pPr marL="469900" indent="-229235">
              <a:lnSpc>
                <a:spcPct val="100000"/>
              </a:lnSpc>
              <a:spcBef>
                <a:spcPts val="830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-5" dirty="0">
                <a:latin typeface="Comic Sans MS"/>
                <a:cs typeface="Comic Sans MS"/>
              </a:rPr>
              <a:t>La tensión 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red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transporte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52" name="object 5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35</a:t>
            </a:fld>
            <a:endParaRPr spc="-5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5827" y="1026672"/>
            <a:ext cx="6248400" cy="4189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Comic Sans MS"/>
                <a:cs typeface="Comic Sans MS"/>
              </a:rPr>
              <a:t>Estudio</a:t>
            </a:r>
            <a:r>
              <a:rPr sz="1400" b="1" spc="-25" dirty="0">
                <a:latin typeface="Comic Sans MS"/>
                <a:cs typeface="Comic Sans MS"/>
              </a:rPr>
              <a:t> </a:t>
            </a:r>
            <a:r>
              <a:rPr sz="1400" b="1" spc="-5" dirty="0">
                <a:latin typeface="Comic Sans MS"/>
                <a:cs typeface="Comic Sans MS"/>
              </a:rPr>
              <a:t>Multimáquina</a:t>
            </a:r>
            <a:endParaRPr sz="1400">
              <a:latin typeface="Comic Sans MS"/>
              <a:cs typeface="Comic Sans MS"/>
            </a:endParaRPr>
          </a:p>
          <a:p>
            <a:pPr marL="63500">
              <a:lnSpc>
                <a:spcPct val="100000"/>
              </a:lnSpc>
              <a:spcBef>
                <a:spcPts val="1090"/>
              </a:spcBef>
            </a:pP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SEP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nº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&gt;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2,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criterio 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áreas iguales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no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usado.</a:t>
            </a:r>
            <a:endParaRPr sz="1200">
              <a:latin typeface="Comic Sans MS"/>
              <a:cs typeface="Comic Sans MS"/>
            </a:endParaRPr>
          </a:p>
          <a:p>
            <a:pPr marL="63500" marR="57150">
              <a:lnSpc>
                <a:spcPct val="115799"/>
              </a:lnSpc>
              <a:spcBef>
                <a:spcPts val="840"/>
              </a:spcBef>
            </a:pP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spc="10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</a:t>
            </a:r>
            <a:r>
              <a:rPr sz="1200" spc="10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SEP,</a:t>
            </a:r>
            <a:r>
              <a:rPr sz="1200" spc="1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cada</a:t>
            </a:r>
            <a:r>
              <a:rPr sz="1200" spc="1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máquina</a:t>
            </a:r>
            <a:r>
              <a:rPr sz="1200" spc="114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</a:t>
            </a:r>
            <a:r>
              <a:rPr sz="1200" spc="114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una</a:t>
            </a:r>
            <a:r>
              <a:rPr sz="1200" spc="114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fuente</a:t>
            </a:r>
            <a:r>
              <a:rPr sz="1200" spc="114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10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oscilación</a:t>
            </a:r>
            <a:r>
              <a:rPr sz="1200" spc="10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spc="114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envía</a:t>
            </a:r>
            <a:r>
              <a:rPr sz="1200" spc="1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al</a:t>
            </a:r>
            <a:r>
              <a:rPr sz="1200" spc="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SEP</a:t>
            </a:r>
            <a:r>
              <a:rPr sz="1200" spc="114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una</a:t>
            </a:r>
            <a:r>
              <a:rPr sz="1200" spc="1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oscilación</a:t>
            </a:r>
            <a:r>
              <a:rPr sz="1200" spc="1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frecuencia entre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1-2</a:t>
            </a:r>
            <a:r>
              <a:rPr sz="1200" spc="-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seg,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se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superpone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sistema.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50">
              <a:latin typeface="Comic Sans MS"/>
              <a:cs typeface="Comic Sans MS"/>
            </a:endParaRPr>
          </a:p>
          <a:p>
            <a:pPr marL="63500">
              <a:lnSpc>
                <a:spcPct val="100000"/>
              </a:lnSpc>
              <a:spcBef>
                <a:spcPts val="5"/>
              </a:spcBef>
            </a:pPr>
            <a:r>
              <a:rPr sz="1200" b="1" spc="-5" dirty="0">
                <a:latin typeface="Comic Sans MS"/>
                <a:cs typeface="Comic Sans MS"/>
              </a:rPr>
              <a:t>Hipótesis para</a:t>
            </a:r>
            <a:r>
              <a:rPr sz="1200" b="1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el</a:t>
            </a:r>
            <a:r>
              <a:rPr sz="1200" b="1" spc="-10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modelo</a:t>
            </a:r>
            <a:r>
              <a:rPr sz="1200" b="1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clásico</a:t>
            </a:r>
            <a:r>
              <a:rPr sz="1200" b="1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de ET</a:t>
            </a:r>
            <a:endParaRPr sz="1200">
              <a:latin typeface="Comic Sans MS"/>
              <a:cs typeface="Comic Sans MS"/>
            </a:endParaRPr>
          </a:p>
          <a:p>
            <a:pPr marL="172720" indent="-109855">
              <a:lnSpc>
                <a:spcPct val="100000"/>
              </a:lnSpc>
              <a:spcBef>
                <a:spcPts val="825"/>
              </a:spcBef>
              <a:buChar char="-"/>
              <a:tabLst>
                <a:tab pos="173355" algn="l"/>
              </a:tabLst>
            </a:pPr>
            <a:r>
              <a:rPr sz="1200" spc="-5" dirty="0">
                <a:latin typeface="Comic Sans MS"/>
                <a:cs typeface="Comic Sans MS"/>
              </a:rPr>
              <a:t>Cada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 representado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por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fem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cte. detrás de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su reactancia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transitoria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cte.</a:t>
            </a:r>
            <a:endParaRPr sz="1200">
              <a:latin typeface="Comic Sans MS"/>
              <a:cs typeface="Comic Sans MS"/>
            </a:endParaRPr>
          </a:p>
          <a:p>
            <a:pPr marL="63500" marR="56515">
              <a:lnSpc>
                <a:spcPct val="115799"/>
              </a:lnSpc>
              <a:spcBef>
                <a:spcPts val="615"/>
              </a:spcBef>
              <a:buChar char="-"/>
              <a:tabLst>
                <a:tab pos="207010" algn="l"/>
              </a:tabLst>
            </a:pPr>
            <a:r>
              <a:rPr sz="1200" spc="-5" dirty="0">
                <a:latin typeface="Comic Sans MS"/>
                <a:cs typeface="Comic Sans MS"/>
              </a:rPr>
              <a:t>Las</a:t>
            </a:r>
            <a:r>
              <a:rPr sz="1200" spc="2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demandas</a:t>
            </a:r>
            <a:r>
              <a:rPr sz="1200" spc="2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2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modelan</a:t>
            </a:r>
            <a:r>
              <a:rPr sz="1200" spc="2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como</a:t>
            </a:r>
            <a:r>
              <a:rPr sz="1200" spc="2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admitancias</a:t>
            </a:r>
            <a:r>
              <a:rPr sz="1200" spc="28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ctes.</a:t>
            </a:r>
            <a:r>
              <a:rPr sz="1200" spc="27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spc="265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tierra,</a:t>
            </a:r>
            <a:r>
              <a:rPr sz="1200" spc="2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calculadas</a:t>
            </a:r>
            <a:r>
              <a:rPr sz="1200" spc="270" dirty="0">
                <a:latin typeface="Comic Sans MS"/>
                <a:cs typeface="Comic Sans MS"/>
              </a:rPr>
              <a:t> </a:t>
            </a:r>
            <a:r>
              <a:rPr sz="1200" spc="5" dirty="0">
                <a:latin typeface="Comic Sans MS"/>
                <a:cs typeface="Comic Sans MS"/>
              </a:rPr>
              <a:t>en</a:t>
            </a:r>
            <a:r>
              <a:rPr sz="1200" spc="2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base</a:t>
            </a:r>
            <a:r>
              <a:rPr sz="1200" spc="28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condiciones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pretalla.</a:t>
            </a:r>
            <a:endParaRPr sz="1200">
              <a:latin typeface="Comic Sans MS"/>
              <a:cs typeface="Comic Sans MS"/>
            </a:endParaRPr>
          </a:p>
          <a:p>
            <a:pPr marL="172720" indent="-109855">
              <a:lnSpc>
                <a:spcPct val="100000"/>
              </a:lnSpc>
              <a:spcBef>
                <a:spcPts val="825"/>
              </a:spcBef>
              <a:buChar char="-"/>
              <a:tabLst>
                <a:tab pos="173355" algn="l"/>
              </a:tabLst>
            </a:pP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</a:t>
            </a:r>
            <a:r>
              <a:rPr sz="1200" spc="-7" baseline="-10416" dirty="0">
                <a:latin typeface="Comic Sans MS"/>
                <a:cs typeface="Comic Sans MS"/>
              </a:rPr>
              <a:t>m</a:t>
            </a:r>
            <a:r>
              <a:rPr sz="1200" spc="187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entrada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</a:t>
            </a:r>
            <a:r>
              <a:rPr sz="1200" spc="-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cte.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durante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periodo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 simulación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(1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seg)</a:t>
            </a:r>
            <a:endParaRPr sz="1200">
              <a:latin typeface="Comic Sans MS"/>
              <a:cs typeface="Comic Sans MS"/>
            </a:endParaRPr>
          </a:p>
          <a:p>
            <a:pPr marL="172720" indent="-109855">
              <a:lnSpc>
                <a:spcPct val="100000"/>
              </a:lnSpc>
              <a:spcBef>
                <a:spcPts val="840"/>
              </a:spcBef>
              <a:buChar char="-"/>
              <a:tabLst>
                <a:tab pos="173355" algn="l"/>
              </a:tabLst>
            </a:pPr>
            <a:r>
              <a:rPr sz="1200" spc="-5" dirty="0">
                <a:latin typeface="Comic Sans MS"/>
                <a:cs typeface="Comic Sans MS"/>
              </a:rPr>
              <a:t>Se desprecian las potencias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amortiguamiento</a:t>
            </a:r>
            <a:endParaRPr sz="1200">
              <a:latin typeface="Comic Sans MS"/>
              <a:cs typeface="Comic Sans MS"/>
            </a:endParaRPr>
          </a:p>
          <a:p>
            <a:pPr marL="63500" marR="55880">
              <a:lnSpc>
                <a:spcPct val="115799"/>
              </a:lnSpc>
              <a:spcBef>
                <a:spcPts val="1200"/>
              </a:spcBef>
            </a:pPr>
            <a:r>
              <a:rPr sz="1200" spc="-5" dirty="0">
                <a:latin typeface="Comic Sans MS"/>
                <a:cs typeface="Comic Sans MS"/>
              </a:rPr>
              <a:t>Nota:</a:t>
            </a:r>
            <a:r>
              <a:rPr sz="1200" spc="254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Ahora</a:t>
            </a:r>
            <a:r>
              <a:rPr sz="1200" spc="1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8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spc="10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barra</a:t>
            </a:r>
            <a:r>
              <a:rPr sz="1200" spc="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debe</a:t>
            </a:r>
            <a:r>
              <a:rPr sz="1200" spc="1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tener</a:t>
            </a:r>
            <a:r>
              <a:rPr sz="1200" spc="10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spc="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cuenta</a:t>
            </a:r>
            <a:r>
              <a:rPr sz="1200" spc="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las</a:t>
            </a:r>
            <a:r>
              <a:rPr sz="1200" spc="1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X</a:t>
            </a:r>
            <a:r>
              <a:rPr sz="1200" spc="-7" baseline="-10416" dirty="0">
                <a:latin typeface="Comic Sans MS"/>
                <a:cs typeface="Comic Sans MS"/>
              </a:rPr>
              <a:t>transitorias</a:t>
            </a:r>
            <a:r>
              <a:rPr sz="1200" spc="315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los</a:t>
            </a:r>
            <a:r>
              <a:rPr sz="1200" spc="11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Gs</a:t>
            </a:r>
            <a:r>
              <a:rPr sz="1200" spc="1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spc="10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las</a:t>
            </a:r>
            <a:r>
              <a:rPr sz="1200" spc="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demandas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(comparar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spc="-7" baseline="-10416" dirty="0">
                <a:latin typeface="Comic Sans MS"/>
                <a:cs typeface="Comic Sans MS"/>
              </a:rPr>
              <a:t>barra </a:t>
            </a:r>
            <a:r>
              <a:rPr sz="1200" spc="-10" dirty="0">
                <a:latin typeface="Comic Sans MS"/>
                <a:cs typeface="Comic Sans MS"/>
              </a:rPr>
              <a:t>para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estabilidad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 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spc="-7" baseline="-10416" dirty="0">
                <a:latin typeface="Comic Sans MS"/>
                <a:cs typeface="Comic Sans MS"/>
              </a:rPr>
              <a:t>barra</a:t>
            </a:r>
            <a:r>
              <a:rPr sz="1200" spc="172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para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flujo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carga)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50">
              <a:latin typeface="Comic Sans MS"/>
              <a:cs typeface="Comic Sans MS"/>
            </a:endParaRPr>
          </a:p>
          <a:p>
            <a:pPr marL="62865">
              <a:lnSpc>
                <a:spcPct val="100000"/>
              </a:lnSpc>
            </a:pPr>
            <a:r>
              <a:rPr sz="1200" b="1" spc="-5" dirty="0">
                <a:latin typeface="Comic Sans MS"/>
                <a:cs typeface="Comic Sans MS"/>
              </a:rPr>
              <a:t>Modelado</a:t>
            </a:r>
            <a:endParaRPr sz="1200">
              <a:latin typeface="Comic Sans MS"/>
              <a:cs typeface="Comic Sans MS"/>
            </a:endParaRPr>
          </a:p>
          <a:p>
            <a:pPr marL="62865">
              <a:lnSpc>
                <a:spcPct val="100000"/>
              </a:lnSpc>
              <a:spcBef>
                <a:spcPts val="830"/>
              </a:spcBef>
            </a:pP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modela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al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generador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spc="3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demanda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(las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líneas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trafos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son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iguales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FC)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009364" y="6137142"/>
            <a:ext cx="1355725" cy="676275"/>
            <a:chOff x="1009364" y="6137142"/>
            <a:chExt cx="1355725" cy="676275"/>
          </a:xfrm>
        </p:grpSpPr>
        <p:sp>
          <p:nvSpPr>
            <p:cNvPr id="4" name="object 4"/>
            <p:cNvSpPr/>
            <p:nvPr/>
          </p:nvSpPr>
          <p:spPr>
            <a:xfrm>
              <a:off x="1313687" y="6382506"/>
              <a:ext cx="414655" cy="113030"/>
            </a:xfrm>
            <a:custGeom>
              <a:avLst/>
              <a:gdLst/>
              <a:ahLst/>
              <a:cxnLst/>
              <a:rect l="l" t="t" r="r" b="b"/>
              <a:pathLst>
                <a:path w="414655" h="113029">
                  <a:moveTo>
                    <a:pt x="16763" y="111251"/>
                  </a:moveTo>
                  <a:lnTo>
                    <a:pt x="16763" y="112775"/>
                  </a:lnTo>
                  <a:lnTo>
                    <a:pt x="16763" y="111251"/>
                  </a:lnTo>
                  <a:lnTo>
                    <a:pt x="20526" y="68151"/>
                  </a:lnTo>
                  <a:lnTo>
                    <a:pt x="30860" y="32765"/>
                  </a:lnTo>
                  <a:lnTo>
                    <a:pt x="46339" y="8810"/>
                  </a:lnTo>
                  <a:lnTo>
                    <a:pt x="65531" y="0"/>
                  </a:lnTo>
                  <a:lnTo>
                    <a:pt x="85605" y="8810"/>
                  </a:lnTo>
                  <a:lnTo>
                    <a:pt x="101536" y="32765"/>
                  </a:lnTo>
                  <a:lnTo>
                    <a:pt x="112037" y="68151"/>
                  </a:lnTo>
                  <a:lnTo>
                    <a:pt x="115823" y="111251"/>
                  </a:lnTo>
                  <a:lnTo>
                    <a:pt x="119824" y="68151"/>
                  </a:lnTo>
                  <a:lnTo>
                    <a:pt x="130682" y="32765"/>
                  </a:lnTo>
                  <a:lnTo>
                    <a:pt x="146684" y="8810"/>
                  </a:lnTo>
                  <a:lnTo>
                    <a:pt x="166115" y="0"/>
                  </a:lnTo>
                  <a:lnTo>
                    <a:pt x="185308" y="8810"/>
                  </a:lnTo>
                  <a:lnTo>
                    <a:pt x="200786" y="32765"/>
                  </a:lnTo>
                  <a:lnTo>
                    <a:pt x="211121" y="68151"/>
                  </a:lnTo>
                  <a:lnTo>
                    <a:pt x="214883" y="111251"/>
                  </a:lnTo>
                  <a:lnTo>
                    <a:pt x="218884" y="68151"/>
                  </a:lnTo>
                  <a:lnTo>
                    <a:pt x="229742" y="32765"/>
                  </a:lnTo>
                  <a:lnTo>
                    <a:pt x="245744" y="8810"/>
                  </a:lnTo>
                  <a:lnTo>
                    <a:pt x="265175" y="0"/>
                  </a:lnTo>
                  <a:lnTo>
                    <a:pt x="284606" y="8810"/>
                  </a:lnTo>
                  <a:lnTo>
                    <a:pt x="300608" y="32765"/>
                  </a:lnTo>
                  <a:lnTo>
                    <a:pt x="311467" y="68151"/>
                  </a:lnTo>
                  <a:lnTo>
                    <a:pt x="315467" y="111251"/>
                  </a:lnTo>
                  <a:lnTo>
                    <a:pt x="319230" y="68151"/>
                  </a:lnTo>
                  <a:lnTo>
                    <a:pt x="329564" y="32765"/>
                  </a:lnTo>
                  <a:lnTo>
                    <a:pt x="345043" y="8810"/>
                  </a:lnTo>
                  <a:lnTo>
                    <a:pt x="364235" y="0"/>
                  </a:lnTo>
                  <a:lnTo>
                    <a:pt x="384309" y="8810"/>
                  </a:lnTo>
                  <a:lnTo>
                    <a:pt x="400240" y="32765"/>
                  </a:lnTo>
                  <a:lnTo>
                    <a:pt x="410741" y="68151"/>
                  </a:lnTo>
                  <a:lnTo>
                    <a:pt x="414527" y="111251"/>
                  </a:lnTo>
                </a:path>
                <a:path w="414655" h="113029">
                  <a:moveTo>
                    <a:pt x="0" y="56387"/>
                  </a:moveTo>
                  <a:lnTo>
                    <a:pt x="16763" y="112775"/>
                  </a:lnTo>
                </a:path>
              </a:pathLst>
            </a:custGeom>
            <a:ln w="81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28215" y="6438894"/>
              <a:ext cx="6350" cy="55244"/>
            </a:xfrm>
            <a:custGeom>
              <a:avLst/>
              <a:gdLst/>
              <a:ahLst/>
              <a:cxnLst/>
              <a:rect l="l" t="t" r="r" b="b"/>
              <a:pathLst>
                <a:path w="6350" h="55245">
                  <a:moveTo>
                    <a:pt x="3047" y="-4095"/>
                  </a:moveTo>
                  <a:lnTo>
                    <a:pt x="3047" y="58959"/>
                  </a:lnTo>
                </a:path>
              </a:pathLst>
            </a:custGeom>
            <a:ln w="142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13459" y="6438894"/>
              <a:ext cx="992505" cy="370840"/>
            </a:xfrm>
            <a:custGeom>
              <a:avLst/>
              <a:gdLst/>
              <a:ahLst/>
              <a:cxnLst/>
              <a:rect l="l" t="t" r="r" b="b"/>
              <a:pathLst>
                <a:path w="992505" h="370840">
                  <a:moveTo>
                    <a:pt x="275843" y="0"/>
                  </a:moveTo>
                  <a:lnTo>
                    <a:pt x="300227" y="0"/>
                  </a:lnTo>
                </a:path>
                <a:path w="992505" h="370840">
                  <a:moveTo>
                    <a:pt x="720851" y="0"/>
                  </a:moveTo>
                  <a:lnTo>
                    <a:pt x="740663" y="0"/>
                  </a:lnTo>
                </a:path>
                <a:path w="992505" h="370840">
                  <a:moveTo>
                    <a:pt x="24383" y="0"/>
                  </a:moveTo>
                  <a:lnTo>
                    <a:pt x="275843" y="0"/>
                  </a:lnTo>
                </a:path>
                <a:path w="992505" h="370840">
                  <a:moveTo>
                    <a:pt x="740663" y="0"/>
                  </a:moveTo>
                  <a:lnTo>
                    <a:pt x="992123" y="0"/>
                  </a:lnTo>
                </a:path>
                <a:path w="992505" h="370840">
                  <a:moveTo>
                    <a:pt x="24383" y="0"/>
                  </a:moveTo>
                  <a:lnTo>
                    <a:pt x="24383" y="321563"/>
                  </a:lnTo>
                </a:path>
                <a:path w="992505" h="370840">
                  <a:moveTo>
                    <a:pt x="48767" y="345947"/>
                  </a:moveTo>
                  <a:lnTo>
                    <a:pt x="46886" y="336994"/>
                  </a:lnTo>
                  <a:lnTo>
                    <a:pt x="41719" y="329183"/>
                  </a:lnTo>
                  <a:lnTo>
                    <a:pt x="33980" y="323659"/>
                  </a:lnTo>
                  <a:lnTo>
                    <a:pt x="24383" y="321563"/>
                  </a:lnTo>
                  <a:lnTo>
                    <a:pt x="14787" y="323659"/>
                  </a:lnTo>
                  <a:lnTo>
                    <a:pt x="7048" y="329183"/>
                  </a:lnTo>
                  <a:lnTo>
                    <a:pt x="1881" y="336994"/>
                  </a:lnTo>
                  <a:lnTo>
                    <a:pt x="0" y="345947"/>
                  </a:lnTo>
                  <a:lnTo>
                    <a:pt x="1881" y="355544"/>
                  </a:lnTo>
                  <a:lnTo>
                    <a:pt x="7048" y="363283"/>
                  </a:lnTo>
                  <a:lnTo>
                    <a:pt x="14787" y="368450"/>
                  </a:lnTo>
                  <a:lnTo>
                    <a:pt x="24383" y="370331"/>
                  </a:lnTo>
                  <a:lnTo>
                    <a:pt x="33980" y="368450"/>
                  </a:lnTo>
                  <a:lnTo>
                    <a:pt x="41719" y="363283"/>
                  </a:lnTo>
                  <a:lnTo>
                    <a:pt x="46886" y="355544"/>
                  </a:lnTo>
                  <a:lnTo>
                    <a:pt x="48767" y="345947"/>
                  </a:lnTo>
                  <a:close/>
                </a:path>
              </a:pathLst>
            </a:custGeom>
            <a:ln w="81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005583" y="6277350"/>
              <a:ext cx="0" cy="323215"/>
            </a:xfrm>
            <a:custGeom>
              <a:avLst/>
              <a:gdLst/>
              <a:ahLst/>
              <a:cxnLst/>
              <a:rect l="l" t="t" r="r" b="b"/>
              <a:pathLst>
                <a:path h="323215">
                  <a:moveTo>
                    <a:pt x="0" y="0"/>
                  </a:moveTo>
                  <a:lnTo>
                    <a:pt x="0" y="323087"/>
                  </a:lnTo>
                </a:path>
              </a:pathLst>
            </a:custGeom>
            <a:ln w="245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005583" y="6181338"/>
              <a:ext cx="355600" cy="467995"/>
            </a:xfrm>
            <a:custGeom>
              <a:avLst/>
              <a:gdLst/>
              <a:ahLst/>
              <a:cxnLst/>
              <a:rect l="l" t="t" r="r" b="b"/>
              <a:pathLst>
                <a:path w="355600" h="467995">
                  <a:moveTo>
                    <a:pt x="0" y="161543"/>
                  </a:moveTo>
                  <a:lnTo>
                    <a:pt x="161543" y="161543"/>
                  </a:lnTo>
                  <a:lnTo>
                    <a:pt x="323087" y="0"/>
                  </a:lnTo>
                </a:path>
                <a:path w="355600" h="467995">
                  <a:moveTo>
                    <a:pt x="355091" y="467867"/>
                  </a:moveTo>
                  <a:lnTo>
                    <a:pt x="240791" y="353567"/>
                  </a:lnTo>
                  <a:lnTo>
                    <a:pt x="12191" y="353567"/>
                  </a:lnTo>
                </a:path>
              </a:pathLst>
            </a:custGeom>
            <a:ln w="81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32559" y="6219438"/>
              <a:ext cx="243840" cy="30175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50719" y="6137142"/>
              <a:ext cx="109728" cy="30175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328927" y="6600438"/>
              <a:ext cx="363220" cy="0"/>
            </a:xfrm>
            <a:custGeom>
              <a:avLst/>
              <a:gdLst/>
              <a:ahLst/>
              <a:cxnLst/>
              <a:rect l="l" t="t" r="r" b="b"/>
              <a:pathLst>
                <a:path w="363219">
                  <a:moveTo>
                    <a:pt x="0" y="0"/>
                  </a:moveTo>
                  <a:lnTo>
                    <a:pt x="362711" y="0"/>
                  </a:lnTo>
                </a:path>
              </a:pathLst>
            </a:custGeom>
            <a:ln w="81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73351" y="6563862"/>
              <a:ext cx="74675" cy="7315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53895" y="6653778"/>
              <a:ext cx="182880" cy="129539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868680" y="6864091"/>
            <a:ext cx="330835" cy="481330"/>
            <a:chOff x="868680" y="6864091"/>
            <a:chExt cx="330835" cy="481330"/>
          </a:xfrm>
        </p:grpSpPr>
        <p:sp>
          <p:nvSpPr>
            <p:cNvPr id="15" name="object 15"/>
            <p:cNvSpPr/>
            <p:nvPr/>
          </p:nvSpPr>
          <p:spPr>
            <a:xfrm>
              <a:off x="876300" y="6970771"/>
              <a:ext cx="323215" cy="370840"/>
            </a:xfrm>
            <a:custGeom>
              <a:avLst/>
              <a:gdLst/>
              <a:ahLst/>
              <a:cxnLst/>
              <a:rect l="l" t="t" r="r" b="b"/>
              <a:pathLst>
                <a:path w="323215" h="370840">
                  <a:moveTo>
                    <a:pt x="185927" y="24383"/>
                  </a:moveTo>
                  <a:lnTo>
                    <a:pt x="184046" y="14787"/>
                  </a:lnTo>
                  <a:lnTo>
                    <a:pt x="178879" y="7048"/>
                  </a:lnTo>
                  <a:lnTo>
                    <a:pt x="171140" y="1881"/>
                  </a:lnTo>
                  <a:lnTo>
                    <a:pt x="161543" y="0"/>
                  </a:lnTo>
                  <a:lnTo>
                    <a:pt x="151947" y="1881"/>
                  </a:lnTo>
                  <a:lnTo>
                    <a:pt x="144208" y="7048"/>
                  </a:lnTo>
                  <a:lnTo>
                    <a:pt x="139041" y="14787"/>
                  </a:lnTo>
                  <a:lnTo>
                    <a:pt x="137159" y="24383"/>
                  </a:lnTo>
                  <a:lnTo>
                    <a:pt x="139041" y="33980"/>
                  </a:lnTo>
                  <a:lnTo>
                    <a:pt x="144208" y="41719"/>
                  </a:lnTo>
                  <a:lnTo>
                    <a:pt x="151947" y="46886"/>
                  </a:lnTo>
                  <a:lnTo>
                    <a:pt x="161543" y="48767"/>
                  </a:lnTo>
                  <a:lnTo>
                    <a:pt x="171140" y="46886"/>
                  </a:lnTo>
                  <a:lnTo>
                    <a:pt x="178879" y="41719"/>
                  </a:lnTo>
                  <a:lnTo>
                    <a:pt x="184046" y="33980"/>
                  </a:lnTo>
                  <a:lnTo>
                    <a:pt x="185927" y="24383"/>
                  </a:lnTo>
                  <a:close/>
                </a:path>
                <a:path w="323215" h="370840">
                  <a:moveTo>
                    <a:pt x="164591" y="48767"/>
                  </a:moveTo>
                  <a:lnTo>
                    <a:pt x="164591" y="370331"/>
                  </a:lnTo>
                </a:path>
                <a:path w="323215" h="370840">
                  <a:moveTo>
                    <a:pt x="0" y="370331"/>
                  </a:moveTo>
                  <a:lnTo>
                    <a:pt x="323087" y="370331"/>
                  </a:lnTo>
                </a:path>
              </a:pathLst>
            </a:custGeom>
            <a:ln w="81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68680" y="6864091"/>
              <a:ext cx="146303" cy="297179"/>
            </a:xfrm>
            <a:prstGeom prst="rect">
              <a:avLst/>
            </a:prstGeom>
          </p:spPr>
        </p:pic>
      </p:grpSp>
      <p:sp>
        <p:nvSpPr>
          <p:cNvPr id="17" name="object 17"/>
          <p:cNvSpPr/>
          <p:nvPr/>
        </p:nvSpPr>
        <p:spPr>
          <a:xfrm>
            <a:off x="973836" y="7405110"/>
            <a:ext cx="129539" cy="0"/>
          </a:xfrm>
          <a:custGeom>
            <a:avLst/>
            <a:gdLst/>
            <a:ahLst/>
            <a:cxnLst/>
            <a:rect l="l" t="t" r="r" b="b"/>
            <a:pathLst>
              <a:path w="129540">
                <a:moveTo>
                  <a:pt x="0" y="0"/>
                </a:moveTo>
                <a:lnTo>
                  <a:pt x="129539" y="0"/>
                </a:lnTo>
              </a:path>
            </a:pathLst>
          </a:custGeom>
          <a:ln w="8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05839" y="7470643"/>
            <a:ext cx="81280" cy="0"/>
          </a:xfrm>
          <a:custGeom>
            <a:avLst/>
            <a:gdLst/>
            <a:ahLst/>
            <a:cxnLst/>
            <a:rect l="l" t="t" r="r" b="b"/>
            <a:pathLst>
              <a:path w="81280">
                <a:moveTo>
                  <a:pt x="0" y="0"/>
                </a:moveTo>
                <a:lnTo>
                  <a:pt x="80771" y="0"/>
                </a:lnTo>
              </a:path>
            </a:pathLst>
          </a:custGeom>
          <a:ln w="8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1399904" y="5394954"/>
            <a:ext cx="654685" cy="515620"/>
            <a:chOff x="1399904" y="5394954"/>
            <a:chExt cx="654685" cy="515620"/>
          </a:xfrm>
        </p:grpSpPr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3352" y="5673846"/>
              <a:ext cx="336804" cy="71627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403605" y="5551938"/>
              <a:ext cx="269875" cy="315595"/>
            </a:xfrm>
            <a:custGeom>
              <a:avLst/>
              <a:gdLst/>
              <a:ahLst/>
              <a:cxnLst/>
              <a:rect l="l" t="t" r="r" b="b"/>
              <a:pathLst>
                <a:path w="269875" h="315595">
                  <a:moveTo>
                    <a:pt x="134111" y="315473"/>
                  </a:moveTo>
                  <a:lnTo>
                    <a:pt x="176891" y="307488"/>
                  </a:lnTo>
                  <a:lnTo>
                    <a:pt x="214113" y="285238"/>
                  </a:lnTo>
                  <a:lnTo>
                    <a:pt x="243509" y="251285"/>
                  </a:lnTo>
                  <a:lnTo>
                    <a:pt x="262809" y="208187"/>
                  </a:lnTo>
                  <a:lnTo>
                    <a:pt x="269747" y="158504"/>
                  </a:lnTo>
                  <a:lnTo>
                    <a:pt x="262809" y="108072"/>
                  </a:lnTo>
                  <a:lnTo>
                    <a:pt x="243509" y="64520"/>
                  </a:lnTo>
                  <a:lnTo>
                    <a:pt x="214113" y="30333"/>
                  </a:lnTo>
                  <a:lnTo>
                    <a:pt x="176891" y="7997"/>
                  </a:lnTo>
                  <a:lnTo>
                    <a:pt x="134111" y="0"/>
                  </a:lnTo>
                  <a:lnTo>
                    <a:pt x="91490" y="7997"/>
                  </a:lnTo>
                  <a:lnTo>
                    <a:pt x="54646" y="30333"/>
                  </a:lnTo>
                  <a:lnTo>
                    <a:pt x="25701" y="64520"/>
                  </a:lnTo>
                  <a:lnTo>
                    <a:pt x="6779" y="108072"/>
                  </a:lnTo>
                  <a:lnTo>
                    <a:pt x="0" y="158504"/>
                  </a:lnTo>
                  <a:lnTo>
                    <a:pt x="6779" y="208187"/>
                  </a:lnTo>
                  <a:lnTo>
                    <a:pt x="25701" y="251285"/>
                  </a:lnTo>
                  <a:lnTo>
                    <a:pt x="54646" y="285238"/>
                  </a:lnTo>
                  <a:lnTo>
                    <a:pt x="91490" y="307488"/>
                  </a:lnTo>
                  <a:lnTo>
                    <a:pt x="134111" y="315473"/>
                  </a:lnTo>
                </a:path>
              </a:pathLst>
            </a:custGeom>
            <a:ln w="73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62427" y="5601631"/>
              <a:ext cx="152096" cy="217623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997963" y="5532114"/>
              <a:ext cx="0" cy="323215"/>
            </a:xfrm>
            <a:custGeom>
              <a:avLst/>
              <a:gdLst/>
              <a:ahLst/>
              <a:cxnLst/>
              <a:rect l="l" t="t" r="r" b="b"/>
              <a:pathLst>
                <a:path h="323214">
                  <a:moveTo>
                    <a:pt x="0" y="0"/>
                  </a:moveTo>
                  <a:lnTo>
                    <a:pt x="0" y="323087"/>
                  </a:lnTo>
                </a:path>
              </a:pathLst>
            </a:custGeom>
            <a:ln w="245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44623" y="5394954"/>
              <a:ext cx="109727" cy="30175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7359" y="5780526"/>
              <a:ext cx="182880" cy="129539"/>
            </a:xfrm>
            <a:prstGeom prst="rect">
              <a:avLst/>
            </a:prstGeom>
          </p:spPr>
        </p:pic>
      </p:grpSp>
      <p:grpSp>
        <p:nvGrpSpPr>
          <p:cNvPr id="26" name="object 26"/>
          <p:cNvGrpSpPr/>
          <p:nvPr/>
        </p:nvGrpSpPr>
        <p:grpSpPr>
          <a:xfrm>
            <a:off x="3360420" y="6152382"/>
            <a:ext cx="1145540" cy="1194435"/>
            <a:chOff x="3360420" y="6152382"/>
            <a:chExt cx="1145540" cy="1194435"/>
          </a:xfrm>
        </p:grpSpPr>
        <p:sp>
          <p:nvSpPr>
            <p:cNvPr id="27" name="object 27"/>
            <p:cNvSpPr/>
            <p:nvPr/>
          </p:nvSpPr>
          <p:spPr>
            <a:xfrm>
              <a:off x="3659123" y="6449563"/>
              <a:ext cx="490855" cy="0"/>
            </a:xfrm>
            <a:custGeom>
              <a:avLst/>
              <a:gdLst/>
              <a:ahLst/>
              <a:cxnLst/>
              <a:rect l="l" t="t" r="r" b="b"/>
              <a:pathLst>
                <a:path w="490854">
                  <a:moveTo>
                    <a:pt x="0" y="0"/>
                  </a:moveTo>
                  <a:lnTo>
                    <a:pt x="248411" y="0"/>
                  </a:lnTo>
                </a:path>
                <a:path w="490854">
                  <a:moveTo>
                    <a:pt x="242315" y="0"/>
                  </a:moveTo>
                  <a:lnTo>
                    <a:pt x="490727" y="0"/>
                  </a:lnTo>
                </a:path>
              </a:pathLst>
            </a:custGeom>
            <a:ln w="81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659123" y="6449563"/>
              <a:ext cx="0" cy="254635"/>
            </a:xfrm>
            <a:custGeom>
              <a:avLst/>
              <a:gdLst/>
              <a:ahLst/>
              <a:cxnLst/>
              <a:rect l="l" t="t" r="r" b="b"/>
              <a:pathLst>
                <a:path h="254634">
                  <a:moveTo>
                    <a:pt x="0" y="0"/>
                  </a:moveTo>
                  <a:lnTo>
                    <a:pt x="0" y="254507"/>
                  </a:lnTo>
                </a:path>
              </a:pathLst>
            </a:custGeom>
            <a:ln w="81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149851" y="6289543"/>
              <a:ext cx="0" cy="320040"/>
            </a:xfrm>
            <a:custGeom>
              <a:avLst/>
              <a:gdLst/>
              <a:ahLst/>
              <a:cxnLst/>
              <a:rect l="l" t="t" r="r" b="b"/>
              <a:pathLst>
                <a:path h="320040">
                  <a:moveTo>
                    <a:pt x="0" y="0"/>
                  </a:moveTo>
                  <a:lnTo>
                    <a:pt x="0" y="320039"/>
                  </a:lnTo>
                </a:path>
              </a:pathLst>
            </a:custGeom>
            <a:ln w="243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149851" y="6193531"/>
              <a:ext cx="352425" cy="464820"/>
            </a:xfrm>
            <a:custGeom>
              <a:avLst/>
              <a:gdLst/>
              <a:ahLst/>
              <a:cxnLst/>
              <a:rect l="l" t="t" r="r" b="b"/>
              <a:pathLst>
                <a:path w="352425" h="464820">
                  <a:moveTo>
                    <a:pt x="0" y="160019"/>
                  </a:moveTo>
                  <a:lnTo>
                    <a:pt x="160019" y="160019"/>
                  </a:lnTo>
                  <a:lnTo>
                    <a:pt x="320039" y="0"/>
                  </a:lnTo>
                </a:path>
                <a:path w="352425" h="464820">
                  <a:moveTo>
                    <a:pt x="352043" y="464819"/>
                  </a:moveTo>
                  <a:lnTo>
                    <a:pt x="239267" y="352043"/>
                  </a:lnTo>
                  <a:lnTo>
                    <a:pt x="13715" y="352043"/>
                  </a:lnTo>
                </a:path>
              </a:pathLst>
            </a:custGeom>
            <a:ln w="81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42360" y="6214866"/>
              <a:ext cx="85344" cy="301751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730752" y="6249918"/>
              <a:ext cx="268224" cy="24688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096512" y="6152382"/>
              <a:ext cx="109727" cy="379475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3720084" y="6385555"/>
              <a:ext cx="231775" cy="0"/>
            </a:xfrm>
            <a:custGeom>
              <a:avLst/>
              <a:gdLst/>
              <a:ahLst/>
              <a:cxnLst/>
              <a:rect l="l" t="t" r="r" b="b"/>
              <a:pathLst>
                <a:path w="231775">
                  <a:moveTo>
                    <a:pt x="231647" y="0"/>
                  </a:moveTo>
                  <a:lnTo>
                    <a:pt x="0" y="0"/>
                  </a:lnTo>
                </a:path>
              </a:pathLst>
            </a:custGeom>
            <a:ln w="81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663695" y="6348979"/>
              <a:ext cx="73660" cy="73660"/>
            </a:xfrm>
            <a:custGeom>
              <a:avLst/>
              <a:gdLst/>
              <a:ahLst/>
              <a:cxnLst/>
              <a:rect l="l" t="t" r="r" b="b"/>
              <a:pathLst>
                <a:path w="73660" h="73660">
                  <a:moveTo>
                    <a:pt x="73151" y="0"/>
                  </a:moveTo>
                  <a:lnTo>
                    <a:pt x="0" y="36575"/>
                  </a:lnTo>
                  <a:lnTo>
                    <a:pt x="73151" y="73151"/>
                  </a:lnTo>
                  <a:lnTo>
                    <a:pt x="67151" y="55292"/>
                  </a:lnTo>
                  <a:lnTo>
                    <a:pt x="65150" y="36575"/>
                  </a:lnTo>
                  <a:lnTo>
                    <a:pt x="67151" y="17859"/>
                  </a:lnTo>
                  <a:lnTo>
                    <a:pt x="731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660647" y="7086595"/>
              <a:ext cx="0" cy="256540"/>
            </a:xfrm>
            <a:custGeom>
              <a:avLst/>
              <a:gdLst/>
              <a:ahLst/>
              <a:cxnLst/>
              <a:rect l="l" t="t" r="r" b="b"/>
              <a:pathLst>
                <a:path h="256540">
                  <a:moveTo>
                    <a:pt x="0" y="0"/>
                  </a:moveTo>
                  <a:lnTo>
                    <a:pt x="0" y="256031"/>
                  </a:lnTo>
                </a:path>
              </a:pathLst>
            </a:custGeom>
            <a:ln w="81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499103" y="7342627"/>
              <a:ext cx="318770" cy="0"/>
            </a:xfrm>
            <a:custGeom>
              <a:avLst/>
              <a:gdLst/>
              <a:ahLst/>
              <a:cxnLst/>
              <a:rect l="l" t="t" r="r" b="b"/>
              <a:pathLst>
                <a:path w="318770">
                  <a:moveTo>
                    <a:pt x="0" y="0"/>
                  </a:moveTo>
                  <a:lnTo>
                    <a:pt x="318515" y="0"/>
                  </a:lnTo>
                </a:path>
              </a:pathLst>
            </a:custGeom>
            <a:ln w="81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360420" y="6815323"/>
              <a:ext cx="134112" cy="301751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3610356" y="6704071"/>
              <a:ext cx="96520" cy="382905"/>
            </a:xfrm>
            <a:custGeom>
              <a:avLst/>
              <a:gdLst/>
              <a:ahLst/>
              <a:cxnLst/>
              <a:rect l="l" t="t" r="r" b="b"/>
              <a:pathLst>
                <a:path w="96520" h="382904">
                  <a:moveTo>
                    <a:pt x="0" y="382523"/>
                  </a:moveTo>
                  <a:lnTo>
                    <a:pt x="96011" y="382523"/>
                  </a:lnTo>
                  <a:lnTo>
                    <a:pt x="96011" y="0"/>
                  </a:lnTo>
                  <a:lnTo>
                    <a:pt x="0" y="0"/>
                  </a:lnTo>
                  <a:lnTo>
                    <a:pt x="0" y="382523"/>
                  </a:lnTo>
                  <a:close/>
                </a:path>
              </a:pathLst>
            </a:custGeom>
            <a:ln w="81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/>
          <p:nvPr/>
        </p:nvSpPr>
        <p:spPr>
          <a:xfrm>
            <a:off x="3595115" y="7406634"/>
            <a:ext cx="127000" cy="0"/>
          </a:xfrm>
          <a:custGeom>
            <a:avLst/>
            <a:gdLst/>
            <a:ahLst/>
            <a:cxnLst/>
            <a:rect l="l" t="t" r="r" b="b"/>
            <a:pathLst>
              <a:path w="127000">
                <a:moveTo>
                  <a:pt x="0" y="0"/>
                </a:moveTo>
                <a:lnTo>
                  <a:pt x="126491" y="0"/>
                </a:lnTo>
              </a:path>
            </a:pathLst>
          </a:custGeom>
          <a:ln w="81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627120" y="7470643"/>
            <a:ext cx="79375" cy="0"/>
          </a:xfrm>
          <a:custGeom>
            <a:avLst/>
            <a:gdLst/>
            <a:ahLst/>
            <a:cxnLst/>
            <a:rect l="l" t="t" r="r" b="b"/>
            <a:pathLst>
              <a:path w="79375">
                <a:moveTo>
                  <a:pt x="0" y="0"/>
                </a:moveTo>
                <a:lnTo>
                  <a:pt x="79247" y="0"/>
                </a:lnTo>
              </a:path>
            </a:pathLst>
          </a:custGeom>
          <a:ln w="81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2" name="object 42"/>
          <p:cNvGrpSpPr/>
          <p:nvPr/>
        </p:nvGrpSpPr>
        <p:grpSpPr>
          <a:xfrm>
            <a:off x="3755135" y="5338566"/>
            <a:ext cx="754380" cy="516255"/>
            <a:chOff x="3755135" y="5338566"/>
            <a:chExt cx="754380" cy="516255"/>
          </a:xfrm>
        </p:grpSpPr>
        <p:pic>
          <p:nvPicPr>
            <p:cNvPr id="43" name="object 4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090415" y="5338566"/>
              <a:ext cx="108203" cy="126491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3889247" y="5650986"/>
              <a:ext cx="264160" cy="0"/>
            </a:xfrm>
            <a:custGeom>
              <a:avLst/>
              <a:gdLst/>
              <a:ahLst/>
              <a:cxnLst/>
              <a:rect l="l" t="t" r="r" b="b"/>
              <a:pathLst>
                <a:path w="264160">
                  <a:moveTo>
                    <a:pt x="263651" y="0"/>
                  </a:moveTo>
                  <a:lnTo>
                    <a:pt x="0" y="0"/>
                  </a:lnTo>
                </a:path>
              </a:pathLst>
            </a:custGeom>
            <a:ln w="81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790187" y="5614410"/>
              <a:ext cx="108585" cy="73660"/>
            </a:xfrm>
            <a:custGeom>
              <a:avLst/>
              <a:gdLst/>
              <a:ahLst/>
              <a:cxnLst/>
              <a:rect l="l" t="t" r="r" b="b"/>
              <a:pathLst>
                <a:path w="108585" h="73660">
                  <a:moveTo>
                    <a:pt x="108203" y="0"/>
                  </a:moveTo>
                  <a:lnTo>
                    <a:pt x="0" y="36575"/>
                  </a:lnTo>
                  <a:lnTo>
                    <a:pt x="108203" y="73151"/>
                  </a:lnTo>
                  <a:lnTo>
                    <a:pt x="1082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152899" y="5483346"/>
              <a:ext cx="0" cy="318770"/>
            </a:xfrm>
            <a:custGeom>
              <a:avLst/>
              <a:gdLst/>
              <a:ahLst/>
              <a:cxnLst/>
              <a:rect l="l" t="t" r="r" b="b"/>
              <a:pathLst>
                <a:path h="318770">
                  <a:moveTo>
                    <a:pt x="0" y="0"/>
                  </a:moveTo>
                  <a:lnTo>
                    <a:pt x="0" y="318515"/>
                  </a:lnTo>
                </a:path>
              </a:pathLst>
            </a:custGeom>
            <a:ln w="243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152899" y="5387334"/>
              <a:ext cx="352425" cy="463550"/>
            </a:xfrm>
            <a:custGeom>
              <a:avLst/>
              <a:gdLst/>
              <a:ahLst/>
              <a:cxnLst/>
              <a:rect l="l" t="t" r="r" b="b"/>
              <a:pathLst>
                <a:path w="352425" h="463550">
                  <a:moveTo>
                    <a:pt x="0" y="160019"/>
                  </a:moveTo>
                  <a:lnTo>
                    <a:pt x="160019" y="160019"/>
                  </a:lnTo>
                  <a:lnTo>
                    <a:pt x="320039" y="0"/>
                  </a:lnTo>
                </a:path>
                <a:path w="352425" h="463550">
                  <a:moveTo>
                    <a:pt x="352043" y="463295"/>
                  </a:moveTo>
                  <a:lnTo>
                    <a:pt x="239267" y="350519"/>
                  </a:lnTo>
                  <a:lnTo>
                    <a:pt x="13715" y="350519"/>
                  </a:lnTo>
                </a:path>
              </a:pathLst>
            </a:custGeom>
            <a:ln w="81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755135" y="5704326"/>
              <a:ext cx="76200" cy="100584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842003" y="5739378"/>
              <a:ext cx="260603" cy="82296"/>
            </a:xfrm>
            <a:prstGeom prst="rect">
              <a:avLst/>
            </a:prstGeom>
          </p:spPr>
        </p:pic>
      </p:grpSp>
      <p:sp>
        <p:nvSpPr>
          <p:cNvPr id="50" name="object 50"/>
          <p:cNvSpPr/>
          <p:nvPr/>
        </p:nvSpPr>
        <p:spPr>
          <a:xfrm>
            <a:off x="1252728" y="7868426"/>
            <a:ext cx="701040" cy="0"/>
          </a:xfrm>
          <a:custGeom>
            <a:avLst/>
            <a:gdLst/>
            <a:ahLst/>
            <a:cxnLst/>
            <a:rect l="l" t="t" r="r" b="b"/>
            <a:pathLst>
              <a:path w="701039">
                <a:moveTo>
                  <a:pt x="0" y="0"/>
                </a:moveTo>
                <a:lnTo>
                  <a:pt x="701044" y="0"/>
                </a:lnTo>
              </a:path>
            </a:pathLst>
          </a:custGeom>
          <a:ln w="7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1616455" y="7983097"/>
            <a:ext cx="55244" cy="1524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800" i="1" spc="5" dirty="0">
                <a:latin typeface="Times New Roman"/>
                <a:cs typeface="Times New Roman"/>
              </a:rPr>
              <a:t>i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447799" y="7781037"/>
            <a:ext cx="285115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2100" i="1" spc="22" baseline="-25793" dirty="0">
                <a:latin typeface="Times New Roman"/>
                <a:cs typeface="Times New Roman"/>
              </a:rPr>
              <a:t>U</a:t>
            </a:r>
            <a:r>
              <a:rPr sz="2100" i="1" spc="-240" baseline="-25793" dirty="0">
                <a:latin typeface="Times New Roman"/>
                <a:cs typeface="Times New Roman"/>
              </a:rPr>
              <a:t> </a:t>
            </a:r>
            <a:r>
              <a:rPr sz="800" spc="15" dirty="0">
                <a:latin typeface="Times New Roman"/>
                <a:cs typeface="Times New Roman"/>
              </a:rPr>
              <a:t>*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075943" y="7581393"/>
            <a:ext cx="886460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2100" spc="15" baseline="-43650" dirty="0">
                <a:latin typeface="Symbol"/>
                <a:cs typeface="Symbol"/>
              </a:rPr>
              <a:t></a:t>
            </a:r>
            <a:r>
              <a:rPr sz="2100" spc="120" baseline="-43650" dirty="0">
                <a:latin typeface="Times New Roman"/>
                <a:cs typeface="Times New Roman"/>
              </a:rPr>
              <a:t> </a:t>
            </a:r>
            <a:r>
              <a:rPr sz="1400" i="1" spc="-40" dirty="0">
                <a:latin typeface="Times New Roman"/>
                <a:cs typeface="Times New Roman"/>
              </a:rPr>
              <a:t>P</a:t>
            </a:r>
            <a:r>
              <a:rPr sz="1200" i="1" spc="-60" baseline="-24305" dirty="0">
                <a:latin typeface="Times New Roman"/>
                <a:cs typeface="Times New Roman"/>
              </a:rPr>
              <a:t>gi</a:t>
            </a:r>
            <a:r>
              <a:rPr sz="1200" i="1" spc="44" baseline="-24305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Symbol"/>
                <a:cs typeface="Symbol"/>
              </a:rPr>
              <a:t>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i="1" spc="10" dirty="0">
                <a:latin typeface="Times New Roman"/>
                <a:cs typeface="Times New Roman"/>
              </a:rPr>
              <a:t>jQ</a:t>
            </a:r>
            <a:r>
              <a:rPr sz="1200" i="1" spc="15" baseline="-24305" dirty="0">
                <a:latin typeface="Times New Roman"/>
                <a:cs typeface="Times New Roman"/>
              </a:rPr>
              <a:t>gi</a:t>
            </a:r>
            <a:endParaRPr sz="1200" baseline="-24305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956563" y="7841366"/>
            <a:ext cx="108585" cy="1524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800" i="1" spc="10" dirty="0">
                <a:latin typeface="Times New Roman"/>
                <a:cs typeface="Times New Roman"/>
              </a:rPr>
              <a:t>gi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875792" y="7720076"/>
            <a:ext cx="86360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i="1" spc="5" dirty="0">
                <a:latin typeface="Times New Roman"/>
                <a:cs typeface="Times New Roman"/>
              </a:rPr>
              <a:t>I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104889" y="7859886"/>
            <a:ext cx="113030" cy="1524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800" i="1" spc="5" dirty="0">
                <a:latin typeface="Times New Roman"/>
                <a:cs typeface="Times New Roman"/>
              </a:rPr>
              <a:t>Lj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504690" y="7740294"/>
            <a:ext cx="116205" cy="2425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i="1" spc="10" dirty="0"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3995418" y="7740294"/>
            <a:ext cx="1137920" cy="2425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403860" algn="l"/>
              </a:tabLst>
            </a:pPr>
            <a:r>
              <a:rPr sz="1400" spc="10" dirty="0">
                <a:latin typeface="Symbol"/>
                <a:cs typeface="Symbol"/>
              </a:rPr>
              <a:t>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i="1" spc="10" dirty="0">
                <a:latin typeface="Times New Roman"/>
                <a:cs typeface="Times New Roman"/>
              </a:rPr>
              <a:t>S	</a:t>
            </a:r>
            <a:r>
              <a:rPr sz="1400" spc="10" dirty="0">
                <a:latin typeface="Symbol"/>
                <a:cs typeface="Symbol"/>
              </a:rPr>
              <a:t>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i="1" spc="10" dirty="0">
                <a:latin typeface="Times New Roman"/>
                <a:cs typeface="Times New Roman"/>
              </a:rPr>
              <a:t>P </a:t>
            </a:r>
            <a:r>
              <a:rPr sz="1400" i="1" spc="175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Symbol"/>
                <a:cs typeface="Symbol"/>
              </a:rPr>
              <a:t>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i="1" spc="10" dirty="0">
                <a:latin typeface="Times New Roman"/>
                <a:cs typeface="Times New Roman"/>
              </a:rPr>
              <a:t>jQ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599178" y="7859886"/>
            <a:ext cx="1130935" cy="1524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649605" algn="l"/>
                <a:tab pos="1030605" algn="l"/>
              </a:tabLst>
            </a:pPr>
            <a:r>
              <a:rPr sz="800" i="1" spc="10" dirty="0">
                <a:latin typeface="Times New Roman"/>
                <a:cs typeface="Times New Roman"/>
              </a:rPr>
              <a:t>c</a:t>
            </a:r>
            <a:r>
              <a:rPr sz="800" i="1" spc="-125" dirty="0">
                <a:latin typeface="Times New Roman"/>
                <a:cs typeface="Times New Roman"/>
              </a:rPr>
              <a:t> </a:t>
            </a:r>
            <a:r>
              <a:rPr sz="800" spc="10" dirty="0">
                <a:latin typeface="Times New Roman"/>
                <a:cs typeface="Times New Roman"/>
              </a:rPr>
              <a:t>a</a:t>
            </a:r>
            <a:r>
              <a:rPr sz="800" spc="5" dirty="0">
                <a:latin typeface="Times New Roman"/>
                <a:cs typeface="Times New Roman"/>
              </a:rPr>
              <a:t>r</a:t>
            </a:r>
            <a:r>
              <a:rPr sz="800" spc="15" dirty="0">
                <a:latin typeface="Times New Roman"/>
                <a:cs typeface="Times New Roman"/>
              </a:rPr>
              <a:t>g</a:t>
            </a:r>
            <a:r>
              <a:rPr sz="800" spc="-125" dirty="0">
                <a:latin typeface="Times New Roman"/>
                <a:cs typeface="Times New Roman"/>
              </a:rPr>
              <a:t> </a:t>
            </a:r>
            <a:r>
              <a:rPr sz="800" i="1" spc="15" dirty="0">
                <a:latin typeface="Times New Roman"/>
                <a:cs typeface="Times New Roman"/>
              </a:rPr>
              <a:t>a</a:t>
            </a:r>
            <a:r>
              <a:rPr sz="800" i="1" dirty="0">
                <a:latin typeface="Times New Roman"/>
                <a:cs typeface="Times New Roman"/>
              </a:rPr>
              <a:t> </a:t>
            </a:r>
            <a:r>
              <a:rPr sz="800" i="1" spc="-15" dirty="0">
                <a:latin typeface="Times New Roman"/>
                <a:cs typeface="Times New Roman"/>
              </a:rPr>
              <a:t> </a:t>
            </a:r>
            <a:r>
              <a:rPr sz="800" i="1" spc="5" dirty="0">
                <a:latin typeface="Times New Roman"/>
                <a:cs typeface="Times New Roman"/>
              </a:rPr>
              <a:t>j</a:t>
            </a:r>
            <a:r>
              <a:rPr sz="800" i="1" dirty="0">
                <a:latin typeface="Times New Roman"/>
                <a:cs typeface="Times New Roman"/>
              </a:rPr>
              <a:t>	</a:t>
            </a:r>
            <a:r>
              <a:rPr sz="800" i="1" spc="5" dirty="0">
                <a:latin typeface="Times New Roman"/>
                <a:cs typeface="Times New Roman"/>
              </a:rPr>
              <a:t>Lj</a:t>
            </a:r>
            <a:r>
              <a:rPr sz="800" i="1" dirty="0">
                <a:latin typeface="Times New Roman"/>
                <a:cs typeface="Times New Roman"/>
              </a:rPr>
              <a:t>	</a:t>
            </a:r>
            <a:r>
              <a:rPr sz="800" i="1" spc="5" dirty="0">
                <a:latin typeface="Times New Roman"/>
                <a:cs typeface="Times New Roman"/>
              </a:rPr>
              <a:t>Lj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727707" y="8417616"/>
            <a:ext cx="352425" cy="1524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255904" algn="l"/>
              </a:tabLst>
            </a:pPr>
            <a:r>
              <a:rPr sz="800" i="1" spc="10" dirty="0">
                <a:latin typeface="Times New Roman"/>
                <a:cs typeface="Times New Roman"/>
              </a:rPr>
              <a:t>gi	di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812035" y="8217210"/>
            <a:ext cx="256540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2100" i="1" spc="22" baseline="-25793" dirty="0">
                <a:latin typeface="Times New Roman"/>
                <a:cs typeface="Times New Roman"/>
              </a:rPr>
              <a:t>X</a:t>
            </a:r>
            <a:r>
              <a:rPr sz="2100" i="1" spc="-127" baseline="-25793" dirty="0">
                <a:latin typeface="Times New Roman"/>
                <a:cs typeface="Times New Roman"/>
              </a:rPr>
              <a:t> </a:t>
            </a:r>
            <a:r>
              <a:rPr sz="800" spc="10" dirty="0">
                <a:latin typeface="Times New Roman"/>
                <a:cs typeface="Times New Roman"/>
              </a:rPr>
              <a:t>`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837691" y="8297982"/>
            <a:ext cx="934719" cy="27178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50800">
              <a:lnSpc>
                <a:spcPts val="1315"/>
              </a:lnSpc>
              <a:spcBef>
                <a:spcPts val="125"/>
              </a:spcBef>
            </a:pPr>
            <a:r>
              <a:rPr sz="1400" i="1" spc="90" dirty="0">
                <a:latin typeface="Times New Roman"/>
                <a:cs typeface="Times New Roman"/>
              </a:rPr>
              <a:t>E</a:t>
            </a:r>
            <a:r>
              <a:rPr sz="1200" spc="15" baseline="45138" dirty="0">
                <a:latin typeface="Times New Roman"/>
                <a:cs typeface="Times New Roman"/>
              </a:rPr>
              <a:t>´</a:t>
            </a:r>
            <a:r>
              <a:rPr sz="1200" baseline="45138" dirty="0">
                <a:latin typeface="Times New Roman"/>
                <a:cs typeface="Times New Roman"/>
              </a:rPr>
              <a:t> </a:t>
            </a:r>
            <a:r>
              <a:rPr sz="1200" spc="44" baseline="45138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Symbol"/>
                <a:cs typeface="Symbol"/>
              </a:rPr>
              <a:t></a:t>
            </a:r>
            <a:r>
              <a:rPr sz="1400" spc="-185" dirty="0">
                <a:latin typeface="Times New Roman"/>
                <a:cs typeface="Times New Roman"/>
              </a:rPr>
              <a:t> </a:t>
            </a:r>
            <a:r>
              <a:rPr sz="1400" i="1" spc="15" dirty="0">
                <a:latin typeface="Times New Roman"/>
                <a:cs typeface="Times New Roman"/>
              </a:rPr>
              <a:t>U</a:t>
            </a:r>
            <a:r>
              <a:rPr sz="1400" i="1" dirty="0">
                <a:latin typeface="Times New Roman"/>
                <a:cs typeface="Times New Roman"/>
              </a:rPr>
              <a:t> </a:t>
            </a:r>
            <a:r>
              <a:rPr sz="1400" i="1" spc="55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Symbol"/>
                <a:cs typeface="Symbol"/>
              </a:rPr>
              <a:t>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j</a:t>
            </a:r>
            <a:r>
              <a:rPr sz="1400" i="1" spc="5" dirty="0">
                <a:latin typeface="Times New Roman"/>
                <a:cs typeface="Times New Roman"/>
              </a:rPr>
              <a:t>I</a:t>
            </a:r>
            <a:endParaRPr sz="1400">
              <a:latin typeface="Times New Roman"/>
              <a:cs typeface="Times New Roman"/>
            </a:endParaRPr>
          </a:p>
          <a:p>
            <a:pPr marL="161925">
              <a:lnSpc>
                <a:spcPts val="595"/>
              </a:lnSpc>
              <a:tabLst>
                <a:tab pos="525780" algn="l"/>
              </a:tabLst>
            </a:pPr>
            <a:r>
              <a:rPr sz="800" i="1" spc="5" dirty="0">
                <a:latin typeface="Times New Roman"/>
                <a:cs typeface="Times New Roman"/>
              </a:rPr>
              <a:t>i	i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4085845" y="8470393"/>
            <a:ext cx="0" cy="262255"/>
          </a:xfrm>
          <a:custGeom>
            <a:avLst/>
            <a:gdLst/>
            <a:ahLst/>
            <a:cxnLst/>
            <a:rect l="l" t="t" r="r" b="b"/>
            <a:pathLst>
              <a:path h="262254">
                <a:moveTo>
                  <a:pt x="0" y="0"/>
                </a:moveTo>
                <a:lnTo>
                  <a:pt x="0" y="262136"/>
                </a:lnTo>
              </a:path>
            </a:pathLst>
          </a:custGeom>
          <a:ln w="73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320532" y="8470393"/>
            <a:ext cx="0" cy="262255"/>
          </a:xfrm>
          <a:custGeom>
            <a:avLst/>
            <a:gdLst/>
            <a:ahLst/>
            <a:cxnLst/>
            <a:rect l="l" t="t" r="r" b="b"/>
            <a:pathLst>
              <a:path h="262254">
                <a:moveTo>
                  <a:pt x="0" y="0"/>
                </a:moveTo>
                <a:lnTo>
                  <a:pt x="0" y="262136"/>
                </a:lnTo>
              </a:path>
            </a:pathLst>
          </a:custGeom>
          <a:ln w="73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889241" y="8412494"/>
            <a:ext cx="707390" cy="0"/>
          </a:xfrm>
          <a:custGeom>
            <a:avLst/>
            <a:gdLst/>
            <a:ahLst/>
            <a:cxnLst/>
            <a:rect l="l" t="t" r="r" b="b"/>
            <a:pathLst>
              <a:path w="707389">
                <a:moveTo>
                  <a:pt x="0" y="0"/>
                </a:moveTo>
                <a:lnTo>
                  <a:pt x="707141" y="0"/>
                </a:lnTo>
              </a:path>
            </a:pathLst>
          </a:custGeom>
          <a:ln w="7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 txBox="1"/>
          <p:nvPr/>
        </p:nvSpPr>
        <p:spPr>
          <a:xfrm>
            <a:off x="4327650" y="8396227"/>
            <a:ext cx="78740" cy="1524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800" spc="15" dirty="0">
                <a:latin typeface="Times New Roman"/>
                <a:cs typeface="Times New Roman"/>
              </a:rPr>
              <a:t>2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71" name="object 7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72" name="object 7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36</a:t>
            </a:fld>
            <a:endParaRPr spc="-5" dirty="0"/>
          </a:p>
        </p:txBody>
      </p:sp>
      <p:sp>
        <p:nvSpPr>
          <p:cNvPr id="67" name="object 67"/>
          <p:cNvSpPr txBox="1"/>
          <p:nvPr/>
        </p:nvSpPr>
        <p:spPr>
          <a:xfrm>
            <a:off x="4236210" y="8574534"/>
            <a:ext cx="55244" cy="1524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800" i="1" spc="5" dirty="0">
                <a:latin typeface="Times New Roman"/>
                <a:cs typeface="Times New Roman"/>
              </a:rPr>
              <a:t>j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3869434" y="8130254"/>
            <a:ext cx="734060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1400" i="1" spc="-55" dirty="0">
                <a:latin typeface="Times New Roman"/>
                <a:cs typeface="Times New Roman"/>
              </a:rPr>
              <a:t>P</a:t>
            </a:r>
            <a:r>
              <a:rPr sz="1200" i="1" spc="-82" baseline="-24305" dirty="0">
                <a:latin typeface="Times New Roman"/>
                <a:cs typeface="Times New Roman"/>
              </a:rPr>
              <a:t>Lj</a:t>
            </a:r>
            <a:r>
              <a:rPr sz="1200" i="1" spc="89" baseline="-24305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Symbol"/>
                <a:cs typeface="Symbol"/>
              </a:rPr>
              <a:t>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jQ</a:t>
            </a:r>
            <a:r>
              <a:rPr sz="1200" i="1" baseline="-24305" dirty="0">
                <a:latin typeface="Times New Roman"/>
                <a:cs typeface="Times New Roman"/>
              </a:rPr>
              <a:t>Lj</a:t>
            </a:r>
            <a:endParaRPr sz="1200" baseline="-24305">
              <a:latin typeface="Times New Roman"/>
              <a:cs typeface="Times New Roman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3474718" y="8264366"/>
            <a:ext cx="412115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1400" i="1" spc="15" dirty="0">
                <a:latin typeface="Times New Roman"/>
                <a:cs typeface="Times New Roman"/>
              </a:rPr>
              <a:t>y</a:t>
            </a:r>
            <a:r>
              <a:rPr sz="1200" i="1" spc="22" baseline="-24305" dirty="0">
                <a:latin typeface="Times New Roman"/>
                <a:cs typeface="Times New Roman"/>
              </a:rPr>
              <a:t>Lj</a:t>
            </a:r>
            <a:r>
              <a:rPr sz="1200" i="1" spc="67" baseline="-24305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Symbol"/>
                <a:cs typeface="Symbol"/>
              </a:rPr>
              <a:t>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4073142" y="8453342"/>
            <a:ext cx="156210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i="1" spc="15" dirty="0">
                <a:latin typeface="Times New Roman"/>
                <a:cs typeface="Times New Roman"/>
              </a:rPr>
              <a:t>U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8527" y="1025147"/>
            <a:ext cx="6223000" cy="2788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Comic Sans MS"/>
                <a:cs typeface="Comic Sans MS"/>
              </a:rPr>
              <a:t>Metodología</a:t>
            </a:r>
            <a:r>
              <a:rPr sz="1200" b="1" spc="-15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de</a:t>
            </a:r>
            <a:r>
              <a:rPr sz="1200" b="1" spc="-15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cálculo</a:t>
            </a:r>
            <a:endParaRPr sz="1200">
              <a:latin typeface="Comic Sans MS"/>
              <a:cs typeface="Comic Sans MS"/>
            </a:endParaRPr>
          </a:p>
          <a:p>
            <a:pPr marL="279400" indent="-228600">
              <a:lnSpc>
                <a:spcPct val="100000"/>
              </a:lnSpc>
              <a:spcBef>
                <a:spcPts val="1065"/>
              </a:spcBef>
              <a:buAutoNum type="arabicParenR"/>
              <a:tabLst>
                <a:tab pos="279400" algn="l"/>
              </a:tabLst>
            </a:pPr>
            <a:r>
              <a:rPr sz="1200" spc="-5" dirty="0">
                <a:latin typeface="Comic Sans MS"/>
                <a:cs typeface="Comic Sans MS"/>
              </a:rPr>
              <a:t>Determinar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mediante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 flujo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carga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para</a:t>
            </a:r>
            <a:r>
              <a:rPr sz="1200" spc="-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cada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máquina:</a:t>
            </a:r>
            <a:endParaRPr sz="1200">
              <a:latin typeface="Comic Sans MS"/>
              <a:cs typeface="Comic Sans MS"/>
            </a:endParaRPr>
          </a:p>
          <a:p>
            <a:pPr marL="387350" lvl="1" indent="-110489">
              <a:lnSpc>
                <a:spcPct val="100000"/>
              </a:lnSpc>
              <a:spcBef>
                <a:spcPts val="830"/>
              </a:spcBef>
              <a:buChar char="-"/>
              <a:tabLst>
                <a:tab pos="387985" algn="l"/>
              </a:tabLst>
            </a:pPr>
            <a:r>
              <a:rPr sz="1200" spc="-5" dirty="0">
                <a:latin typeface="Comic Sans MS"/>
                <a:cs typeface="Comic Sans MS"/>
              </a:rPr>
              <a:t>potencia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eléctrica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generada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</a:t>
            </a:r>
            <a:r>
              <a:rPr sz="1200" spc="-7" baseline="-10416" dirty="0">
                <a:latin typeface="Comic Sans MS"/>
                <a:cs typeface="Comic Sans MS"/>
              </a:rPr>
              <a:t>gi</a:t>
            </a:r>
            <a:r>
              <a:rPr sz="1200" spc="-5" dirty="0">
                <a:latin typeface="Comic Sans MS"/>
                <a:cs typeface="Comic Sans MS"/>
              </a:rPr>
              <a:t>,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que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igual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potencia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mecánica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(Pm</a:t>
            </a:r>
            <a:r>
              <a:rPr sz="1200" spc="-7" baseline="-10416" dirty="0">
                <a:latin typeface="Comic Sans MS"/>
                <a:cs typeface="Comic Sans MS"/>
              </a:rPr>
              <a:t>i</a:t>
            </a:r>
            <a:r>
              <a:rPr sz="1200" spc="-5" dirty="0">
                <a:latin typeface="Comic Sans MS"/>
                <a:cs typeface="Comic Sans MS"/>
              </a:rPr>
              <a:t>=Pg</a:t>
            </a:r>
            <a:r>
              <a:rPr sz="1200" spc="-7" baseline="-10416" dirty="0">
                <a:latin typeface="Comic Sans MS"/>
                <a:cs typeface="Comic Sans MS"/>
              </a:rPr>
              <a:t>i</a:t>
            </a:r>
            <a:r>
              <a:rPr sz="1200" spc="-5" dirty="0">
                <a:latin typeface="Comic Sans MS"/>
                <a:cs typeface="Comic Sans MS"/>
              </a:rPr>
              <a:t>),</a:t>
            </a:r>
            <a:endParaRPr sz="1200">
              <a:latin typeface="Comic Sans MS"/>
              <a:cs typeface="Comic Sans MS"/>
            </a:endParaRPr>
          </a:p>
          <a:p>
            <a:pPr marL="387350" lvl="1" indent="-110489">
              <a:lnSpc>
                <a:spcPct val="100000"/>
              </a:lnSpc>
              <a:spcBef>
                <a:spcPts val="825"/>
              </a:spcBef>
              <a:buChar char="-"/>
              <a:tabLst>
                <a:tab pos="387985" algn="l"/>
              </a:tabLst>
            </a:pPr>
            <a:r>
              <a:rPr sz="1200" spc="-5" dirty="0">
                <a:latin typeface="Comic Sans MS"/>
                <a:cs typeface="Comic Sans MS"/>
              </a:rPr>
              <a:t>tensiones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bornes de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generadores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</a:t>
            </a:r>
            <a:r>
              <a:rPr sz="1200" spc="-7" baseline="-10416" dirty="0">
                <a:latin typeface="Comic Sans MS"/>
                <a:cs typeface="Comic Sans MS"/>
              </a:rPr>
              <a:t>ig</a:t>
            </a:r>
            <a:r>
              <a:rPr sz="1200" spc="-5" dirty="0">
                <a:latin typeface="Comic Sans MS"/>
                <a:cs typeface="Comic Sans MS"/>
              </a:rPr>
              <a:t>,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las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corrientes,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etc.</a:t>
            </a:r>
            <a:endParaRPr sz="1200">
              <a:latin typeface="Comic Sans MS"/>
              <a:cs typeface="Comic Sans MS"/>
            </a:endParaRPr>
          </a:p>
          <a:p>
            <a:pPr marL="393065" marR="43180" lvl="1" indent="-116205">
              <a:lnSpc>
                <a:spcPct val="115799"/>
              </a:lnSpc>
              <a:spcBef>
                <a:spcPts val="615"/>
              </a:spcBef>
              <a:buFont typeface="Comic Sans MS"/>
              <a:buChar char="-"/>
              <a:tabLst>
                <a:tab pos="422909" algn="l"/>
              </a:tabLst>
            </a:pPr>
            <a:r>
              <a:rPr dirty="0"/>
              <a:t>	</a:t>
            </a:r>
            <a:r>
              <a:rPr sz="1200" spc="-5" dirty="0">
                <a:latin typeface="Comic Sans MS"/>
                <a:cs typeface="Comic Sans MS"/>
              </a:rPr>
              <a:t>con</a:t>
            </a:r>
            <a:r>
              <a:rPr sz="1200" spc="27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estos</a:t>
            </a:r>
            <a:r>
              <a:rPr sz="1200" spc="28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valores</a:t>
            </a:r>
            <a:r>
              <a:rPr sz="1200" spc="2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28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puede</a:t>
            </a:r>
            <a:r>
              <a:rPr sz="1200" spc="28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encontrar</a:t>
            </a:r>
            <a:r>
              <a:rPr sz="1200" spc="2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luego,</a:t>
            </a:r>
            <a:r>
              <a:rPr sz="1200" spc="2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27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tensión</a:t>
            </a:r>
            <a:r>
              <a:rPr sz="1200" spc="27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interna</a:t>
            </a:r>
            <a:r>
              <a:rPr sz="1200" spc="28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E´</a:t>
            </a:r>
            <a:r>
              <a:rPr sz="1200" spc="-7" baseline="-10416" dirty="0">
                <a:latin typeface="Comic Sans MS"/>
                <a:cs typeface="Comic Sans MS"/>
              </a:rPr>
              <a:t>i</a:t>
            </a:r>
            <a:r>
              <a:rPr sz="1200" spc="262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28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los</a:t>
            </a:r>
            <a:r>
              <a:rPr sz="1200" spc="28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Gs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(módulo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spc="-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ángulo)</a:t>
            </a:r>
            <a:endParaRPr sz="1200">
              <a:latin typeface="Comic Sans MS"/>
              <a:cs typeface="Comic Sans MS"/>
            </a:endParaRPr>
          </a:p>
          <a:p>
            <a:pPr lvl="1">
              <a:lnSpc>
                <a:spcPct val="100000"/>
              </a:lnSpc>
              <a:spcBef>
                <a:spcPts val="45"/>
              </a:spcBef>
              <a:buFont typeface="Comic Sans MS"/>
              <a:buChar char="-"/>
            </a:pPr>
            <a:endParaRPr sz="1000">
              <a:latin typeface="Comic Sans MS"/>
              <a:cs typeface="Comic Sans MS"/>
            </a:endParaRPr>
          </a:p>
          <a:p>
            <a:pPr marL="50800" marR="44450">
              <a:lnSpc>
                <a:spcPct val="115799"/>
              </a:lnSpc>
              <a:buAutoNum type="arabicParenR"/>
              <a:tabLst>
                <a:tab pos="252095" algn="l"/>
              </a:tabLst>
            </a:pPr>
            <a:r>
              <a:rPr sz="1200" spc="-5" dirty="0">
                <a:latin typeface="Comic Sans MS"/>
                <a:cs typeface="Comic Sans MS"/>
              </a:rPr>
              <a:t>Realizar</a:t>
            </a:r>
            <a:r>
              <a:rPr sz="1200" spc="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</a:t>
            </a:r>
            <a:r>
              <a:rPr sz="1200" spc="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análisis</a:t>
            </a:r>
            <a:r>
              <a:rPr sz="1200" spc="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para</a:t>
            </a:r>
            <a:r>
              <a:rPr sz="1200" spc="5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cada</a:t>
            </a:r>
            <a:r>
              <a:rPr sz="1200" spc="50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intervalo,</a:t>
            </a:r>
            <a:r>
              <a:rPr sz="1200" spc="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bajo</a:t>
            </a:r>
            <a:r>
              <a:rPr sz="1200" spc="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situación</a:t>
            </a:r>
            <a:r>
              <a:rPr sz="1200" spc="6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normal,</a:t>
            </a:r>
            <a:r>
              <a:rPr sz="1200" spc="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falla,</a:t>
            </a:r>
            <a:r>
              <a:rPr sz="1200" spc="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apertura</a:t>
            </a:r>
            <a:r>
              <a:rPr sz="1200" spc="5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línea,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reenganche,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obteniendo:</a:t>
            </a:r>
            <a:endParaRPr sz="1200">
              <a:latin typeface="Comic Sans MS"/>
              <a:cs typeface="Comic Sans MS"/>
            </a:endParaRPr>
          </a:p>
          <a:p>
            <a:pPr marL="508000" lvl="1" indent="-229235">
              <a:lnSpc>
                <a:spcPct val="100000"/>
              </a:lnSpc>
              <a:spcBef>
                <a:spcPts val="840"/>
              </a:spcBef>
              <a:buChar char="-"/>
              <a:tabLst>
                <a:tab pos="507365" algn="l"/>
                <a:tab pos="508000" algn="l"/>
              </a:tabLst>
            </a:pP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spc="-7" baseline="-10416" dirty="0">
                <a:latin typeface="Comic Sans MS"/>
                <a:cs typeface="Comic Sans MS"/>
              </a:rPr>
              <a:t>barra</a:t>
            </a:r>
            <a:r>
              <a:rPr sz="1200" spc="157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para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cada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situación.</a:t>
            </a:r>
            <a:endParaRPr sz="1200">
              <a:latin typeface="Comic Sans MS"/>
              <a:cs typeface="Comic Sans MS"/>
            </a:endParaRPr>
          </a:p>
          <a:p>
            <a:pPr marL="508000" lvl="1" indent="-228600">
              <a:lnSpc>
                <a:spcPct val="100000"/>
              </a:lnSpc>
              <a:spcBef>
                <a:spcPts val="830"/>
              </a:spcBef>
              <a:buChar char="-"/>
              <a:tabLst>
                <a:tab pos="507365" algn="l"/>
                <a:tab pos="508000" algn="l"/>
              </a:tabLst>
            </a:pPr>
            <a:r>
              <a:rPr sz="1200" spc="-5" dirty="0">
                <a:latin typeface="Comic Sans MS"/>
                <a:cs typeface="Comic Sans MS"/>
              </a:rPr>
              <a:t>ecuación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oscilación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para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cada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máquina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cada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situación: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121157" y="4053870"/>
            <a:ext cx="0" cy="216535"/>
          </a:xfrm>
          <a:custGeom>
            <a:avLst/>
            <a:gdLst/>
            <a:ahLst/>
            <a:cxnLst/>
            <a:rect l="l" t="t" r="r" b="b"/>
            <a:pathLst>
              <a:path h="216535">
                <a:moveTo>
                  <a:pt x="0" y="0"/>
                </a:moveTo>
                <a:lnTo>
                  <a:pt x="0" y="216404"/>
                </a:lnTo>
              </a:path>
            </a:pathLst>
          </a:custGeom>
          <a:ln w="73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272024" y="4053870"/>
            <a:ext cx="0" cy="216535"/>
          </a:xfrm>
          <a:custGeom>
            <a:avLst/>
            <a:gdLst/>
            <a:ahLst/>
            <a:cxnLst/>
            <a:rect l="l" t="t" r="r" b="b"/>
            <a:pathLst>
              <a:path h="216535">
                <a:moveTo>
                  <a:pt x="0" y="0"/>
                </a:moveTo>
                <a:lnTo>
                  <a:pt x="0" y="216404"/>
                </a:lnTo>
              </a:path>
            </a:pathLst>
          </a:custGeom>
          <a:ln w="73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223772" y="4145140"/>
            <a:ext cx="63690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  <a:tabLst>
                <a:tab pos="385445" algn="l"/>
              </a:tabLst>
            </a:pPr>
            <a:r>
              <a:rPr sz="1500" spc="-50" dirty="0">
                <a:latin typeface="Symbol"/>
                <a:cs typeface="Symbol"/>
              </a:rPr>
              <a:t></a:t>
            </a:r>
            <a:r>
              <a:rPr sz="1500" spc="-50" dirty="0">
                <a:latin typeface="Times New Roman"/>
                <a:cs typeface="Times New Roman"/>
              </a:rPr>
              <a:t>	</a:t>
            </a:r>
            <a:r>
              <a:rPr sz="1400" i="1" spc="15" dirty="0">
                <a:latin typeface="Times New Roman"/>
                <a:cs typeface="Times New Roman"/>
              </a:rPr>
              <a:t>d</a:t>
            </a:r>
            <a:r>
              <a:rPr sz="1400" i="1" spc="5" dirty="0">
                <a:latin typeface="Times New Roman"/>
                <a:cs typeface="Times New Roman"/>
              </a:rPr>
              <a:t>t</a:t>
            </a:r>
            <a:r>
              <a:rPr sz="1400" i="1" spc="-210" dirty="0">
                <a:latin typeface="Times New Roman"/>
                <a:cs typeface="Times New Roman"/>
              </a:rPr>
              <a:t> </a:t>
            </a:r>
            <a:r>
              <a:rPr sz="1200" spc="22" baseline="45138" dirty="0">
                <a:latin typeface="Times New Roman"/>
                <a:cs typeface="Times New Roman"/>
              </a:rPr>
              <a:t>2</a:t>
            </a:r>
            <a:endParaRPr sz="1200" baseline="45138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79580" y="3887584"/>
            <a:ext cx="68135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1400" spc="60" dirty="0">
                <a:latin typeface="Times New Roman"/>
                <a:cs typeface="Times New Roman"/>
              </a:rPr>
              <a:t>2</a:t>
            </a:r>
            <a:r>
              <a:rPr sz="1400" i="1" spc="15" dirty="0">
                <a:latin typeface="Times New Roman"/>
                <a:cs typeface="Times New Roman"/>
              </a:rPr>
              <a:t>H</a:t>
            </a:r>
            <a:r>
              <a:rPr sz="1400" i="1" dirty="0">
                <a:latin typeface="Times New Roman"/>
                <a:cs typeface="Times New Roman"/>
              </a:rPr>
              <a:t>  </a:t>
            </a:r>
            <a:r>
              <a:rPr sz="1400" i="1" spc="-140" dirty="0">
                <a:latin typeface="Times New Roman"/>
                <a:cs typeface="Times New Roman"/>
              </a:rPr>
              <a:t> </a:t>
            </a:r>
            <a:r>
              <a:rPr sz="1400" i="1" spc="10" dirty="0">
                <a:latin typeface="Times New Roman"/>
                <a:cs typeface="Times New Roman"/>
              </a:rPr>
              <a:t>d</a:t>
            </a:r>
            <a:r>
              <a:rPr sz="1400" i="1" spc="-130" dirty="0">
                <a:latin typeface="Times New Roman"/>
                <a:cs typeface="Times New Roman"/>
              </a:rPr>
              <a:t> </a:t>
            </a:r>
            <a:r>
              <a:rPr sz="1200" spc="7" baseline="45138" dirty="0">
                <a:latin typeface="Times New Roman"/>
                <a:cs typeface="Times New Roman"/>
              </a:rPr>
              <a:t>2</a:t>
            </a:r>
            <a:r>
              <a:rPr sz="1500" spc="-40" dirty="0">
                <a:latin typeface="Symbol"/>
                <a:cs typeface="Symbol"/>
              </a:rPr>
              <a:t>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80236" y="4276731"/>
            <a:ext cx="66675" cy="1524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800" i="1" spc="10" dirty="0">
                <a:latin typeface="Times New Roman"/>
                <a:cs typeface="Times New Roman"/>
              </a:rPr>
              <a:t>s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35123" y="4134999"/>
            <a:ext cx="937260" cy="1524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  <a:tabLst>
                <a:tab pos="412750" algn="l"/>
                <a:tab pos="656590" algn="l"/>
              </a:tabLst>
            </a:pPr>
            <a:r>
              <a:rPr sz="800" i="1" spc="-5" dirty="0">
                <a:latin typeface="Times New Roman"/>
                <a:cs typeface="Times New Roman"/>
              </a:rPr>
              <a:t>m</a:t>
            </a:r>
            <a:r>
              <a:rPr sz="900" i="1" spc="-7" baseline="-18518" dirty="0">
                <a:latin typeface="Times New Roman"/>
                <a:cs typeface="Times New Roman"/>
              </a:rPr>
              <a:t>i	</a:t>
            </a:r>
            <a:r>
              <a:rPr sz="800" i="1" spc="-10" dirty="0">
                <a:latin typeface="Times New Roman"/>
                <a:cs typeface="Times New Roman"/>
              </a:rPr>
              <a:t>e</a:t>
            </a:r>
            <a:r>
              <a:rPr sz="900" i="1" spc="-15" baseline="-18518" dirty="0">
                <a:latin typeface="Times New Roman"/>
                <a:cs typeface="Times New Roman"/>
              </a:rPr>
              <a:t>i	</a:t>
            </a:r>
            <a:r>
              <a:rPr sz="800" i="1" spc="10" dirty="0">
                <a:latin typeface="Times New Roman"/>
                <a:cs typeface="Times New Roman"/>
              </a:rPr>
              <a:t>barra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17494" y="4003408"/>
            <a:ext cx="120904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734695" algn="l"/>
              </a:tabLst>
            </a:pPr>
            <a:r>
              <a:rPr sz="1400" spc="10" dirty="0">
                <a:latin typeface="Symbol"/>
                <a:cs typeface="Symbol"/>
              </a:rPr>
              <a:t>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i="1" spc="15" dirty="0">
                <a:latin typeface="Times New Roman"/>
                <a:cs typeface="Times New Roman"/>
              </a:rPr>
              <a:t>P</a:t>
            </a:r>
            <a:r>
              <a:rPr sz="1400" i="1" dirty="0">
                <a:latin typeface="Times New Roman"/>
                <a:cs typeface="Times New Roman"/>
              </a:rPr>
              <a:t> </a:t>
            </a:r>
            <a:r>
              <a:rPr sz="1400" i="1" spc="-120" dirty="0">
                <a:latin typeface="Times New Roman"/>
                <a:cs typeface="Times New Roman"/>
              </a:rPr>
              <a:t> </a:t>
            </a:r>
            <a:r>
              <a:rPr sz="1400" spc="-55" dirty="0">
                <a:latin typeface="Times New Roman"/>
                <a:cs typeface="Times New Roman"/>
              </a:rPr>
              <a:t>(</a:t>
            </a:r>
            <a:r>
              <a:rPr sz="1400" i="1" spc="15" dirty="0">
                <a:latin typeface="Times New Roman"/>
                <a:cs typeface="Times New Roman"/>
              </a:rPr>
              <a:t>Y</a:t>
            </a:r>
            <a:r>
              <a:rPr sz="1400" i="1" dirty="0">
                <a:latin typeface="Times New Roman"/>
                <a:cs typeface="Times New Roman"/>
              </a:rPr>
              <a:t>	</a:t>
            </a:r>
            <a:r>
              <a:rPr sz="1400" spc="5" dirty="0">
                <a:latin typeface="Times New Roman"/>
                <a:cs typeface="Times New Roman"/>
              </a:rPr>
              <a:t>,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i="1" spc="15" dirty="0">
                <a:latin typeface="Times New Roman"/>
                <a:cs typeface="Times New Roman"/>
              </a:rPr>
              <a:t>E</a:t>
            </a:r>
            <a:r>
              <a:rPr sz="1400" i="1" spc="-120" dirty="0">
                <a:latin typeface="Times New Roman"/>
                <a:cs typeface="Times New Roman"/>
              </a:rPr>
              <a:t> </a:t>
            </a:r>
            <a:r>
              <a:rPr sz="1400" spc="55" dirty="0">
                <a:latin typeface="Times New Roman"/>
                <a:cs typeface="Times New Roman"/>
              </a:rPr>
              <a:t>,</a:t>
            </a:r>
            <a:r>
              <a:rPr sz="1500" spc="-40" dirty="0">
                <a:latin typeface="Symbol"/>
                <a:cs typeface="Symbol"/>
              </a:rPr>
              <a:t></a:t>
            </a:r>
            <a:r>
              <a:rPr sz="1500" spc="-16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67384" y="3942083"/>
            <a:ext cx="1069340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  <a:tabLst>
                <a:tab pos="292100" algn="l"/>
                <a:tab pos="668655" algn="l"/>
              </a:tabLst>
            </a:pPr>
            <a:r>
              <a:rPr sz="800" i="1" u="sng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i	i</a:t>
            </a:r>
            <a:r>
              <a:rPr sz="800" i="1" spc="5" dirty="0">
                <a:latin typeface="Times New Roman"/>
                <a:cs typeface="Times New Roman"/>
              </a:rPr>
              <a:t> </a:t>
            </a:r>
            <a:r>
              <a:rPr sz="800" i="1" spc="165" dirty="0">
                <a:latin typeface="Times New Roman"/>
                <a:cs typeface="Times New Roman"/>
              </a:rPr>
              <a:t> </a:t>
            </a:r>
            <a:r>
              <a:rPr sz="2100" spc="15" baseline="-21825" dirty="0">
                <a:latin typeface="Symbol"/>
                <a:cs typeface="Symbol"/>
              </a:rPr>
              <a:t></a:t>
            </a:r>
            <a:r>
              <a:rPr sz="2100" spc="-52" baseline="-21825" dirty="0">
                <a:latin typeface="Times New Roman"/>
                <a:cs typeface="Times New Roman"/>
              </a:rPr>
              <a:t> </a:t>
            </a:r>
            <a:r>
              <a:rPr sz="2100" i="1" spc="22" baseline="-21825" dirty="0">
                <a:latin typeface="Times New Roman"/>
                <a:cs typeface="Times New Roman"/>
              </a:rPr>
              <a:t>P</a:t>
            </a:r>
            <a:endParaRPr sz="2100" baseline="-21825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075933" y="4156632"/>
            <a:ext cx="66675" cy="1524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800" i="1" spc="10" dirty="0">
                <a:latin typeface="Times New Roman"/>
                <a:cs typeface="Times New Roman"/>
              </a:rPr>
              <a:t>s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05858" y="4040525"/>
            <a:ext cx="2489200" cy="255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200" spc="-5" dirty="0">
                <a:latin typeface="Comic Sans MS"/>
                <a:cs typeface="Comic Sans MS"/>
              </a:rPr>
              <a:t>considerando</a:t>
            </a:r>
            <a:r>
              <a:rPr sz="1200" spc="36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H,</a:t>
            </a:r>
            <a:r>
              <a:rPr sz="1200" spc="105" dirty="0">
                <a:latin typeface="Comic Sans MS"/>
                <a:cs typeface="Comic Sans MS"/>
              </a:rPr>
              <a:t> </a:t>
            </a:r>
            <a:r>
              <a:rPr sz="2250" spc="-82" baseline="3703" dirty="0">
                <a:latin typeface="Symbol"/>
                <a:cs typeface="Symbol"/>
              </a:rPr>
              <a:t></a:t>
            </a:r>
            <a:r>
              <a:rPr sz="2250" spc="412" baseline="3703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Pm </a:t>
            </a:r>
            <a:r>
              <a:rPr sz="1200" spc="-5" dirty="0">
                <a:latin typeface="Wingdings"/>
                <a:cs typeface="Wingdings"/>
              </a:rPr>
              <a:t>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ctes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81220" y="4559301"/>
            <a:ext cx="6196965" cy="816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indent="-635">
              <a:lnSpc>
                <a:spcPct val="116700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Como</a:t>
            </a:r>
            <a:r>
              <a:rPr sz="1200" spc="5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los</a:t>
            </a:r>
            <a:r>
              <a:rPr sz="1200" spc="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elementos</a:t>
            </a:r>
            <a:r>
              <a:rPr sz="1200" spc="6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de</a:t>
            </a:r>
            <a:r>
              <a:rPr sz="1200" spc="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5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spc="-7" baseline="-10416" dirty="0">
                <a:latin typeface="Comic Sans MS"/>
                <a:cs typeface="Comic Sans MS"/>
              </a:rPr>
              <a:t>barra</a:t>
            </a:r>
            <a:r>
              <a:rPr sz="1200" spc="262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modifican</a:t>
            </a:r>
            <a:r>
              <a:rPr sz="1200" spc="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para</a:t>
            </a:r>
            <a:r>
              <a:rPr sz="1200" spc="5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cada</a:t>
            </a:r>
            <a:r>
              <a:rPr sz="1200" spc="6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intervalo</a:t>
            </a:r>
            <a:r>
              <a:rPr sz="1200" spc="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Wingdings"/>
                <a:cs typeface="Wingdings"/>
              </a:rPr>
              <a:t>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cambia</a:t>
            </a:r>
            <a:r>
              <a:rPr sz="1200" spc="6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6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potencia </a:t>
            </a:r>
            <a:r>
              <a:rPr sz="1200" spc="-3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eléctrica P</a:t>
            </a:r>
            <a:r>
              <a:rPr sz="1200" spc="-7" baseline="-10416" dirty="0">
                <a:latin typeface="Comic Sans MS"/>
                <a:cs typeface="Comic Sans MS"/>
              </a:rPr>
              <a:t>ei</a:t>
            </a:r>
            <a:r>
              <a:rPr sz="1200" spc="7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entregada por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Gs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Wingdings"/>
                <a:cs typeface="Wingdings"/>
              </a:rPr>
              <a:t>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se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modifica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ecuación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oscilación.</a:t>
            </a:r>
            <a:endParaRPr sz="1200">
              <a:latin typeface="Comic Sans MS"/>
              <a:cs typeface="Comic Sans MS"/>
            </a:endParaRPr>
          </a:p>
          <a:p>
            <a:pPr marL="38100">
              <a:lnSpc>
                <a:spcPct val="100000"/>
              </a:lnSpc>
              <a:spcBef>
                <a:spcPts val="1425"/>
              </a:spcBef>
            </a:pP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pueden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estudiar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tres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situaciones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posteriores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perturbación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iniciada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</a:t>
            </a:r>
            <a:r>
              <a:rPr sz="1200" spc="-7" baseline="-10416" dirty="0">
                <a:latin typeface="Comic Sans MS"/>
                <a:cs typeface="Comic Sans MS"/>
              </a:rPr>
              <a:t>o</a:t>
            </a:r>
            <a:r>
              <a:rPr sz="1200" spc="-5" dirty="0">
                <a:latin typeface="Comic Sans MS"/>
                <a:cs typeface="Comic Sans MS"/>
              </a:rPr>
              <a:t>: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793813" y="5806244"/>
            <a:ext cx="5948680" cy="1844675"/>
            <a:chOff x="793813" y="5806244"/>
            <a:chExt cx="5948680" cy="1844675"/>
          </a:xfrm>
        </p:grpSpPr>
        <p:sp>
          <p:nvSpPr>
            <p:cNvPr id="15" name="object 15"/>
            <p:cNvSpPr/>
            <p:nvPr/>
          </p:nvSpPr>
          <p:spPr>
            <a:xfrm>
              <a:off x="1699259" y="5811006"/>
              <a:ext cx="0" cy="1620520"/>
            </a:xfrm>
            <a:custGeom>
              <a:avLst/>
              <a:gdLst/>
              <a:ahLst/>
              <a:cxnLst/>
              <a:rect l="l" t="t" r="r" b="b"/>
              <a:pathLst>
                <a:path h="1620520">
                  <a:moveTo>
                    <a:pt x="0" y="0"/>
                  </a:moveTo>
                  <a:lnTo>
                    <a:pt x="0" y="1620011"/>
                  </a:lnTo>
                </a:path>
              </a:pathLst>
            </a:custGeom>
            <a:ln w="9143">
              <a:solidFill>
                <a:srgbClr val="FF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98575" y="5949690"/>
              <a:ext cx="5939155" cy="1522730"/>
            </a:xfrm>
            <a:custGeom>
              <a:avLst/>
              <a:gdLst/>
              <a:ahLst/>
              <a:cxnLst/>
              <a:rect l="l" t="t" r="r" b="b"/>
              <a:pathLst>
                <a:path w="5939155" h="1522729">
                  <a:moveTo>
                    <a:pt x="0" y="41147"/>
                  </a:moveTo>
                  <a:lnTo>
                    <a:pt x="5939027" y="41147"/>
                  </a:lnTo>
                </a:path>
                <a:path w="5939155" h="1522729">
                  <a:moveTo>
                    <a:pt x="5897879" y="82295"/>
                  </a:moveTo>
                  <a:lnTo>
                    <a:pt x="5939027" y="41147"/>
                  </a:lnTo>
                  <a:lnTo>
                    <a:pt x="5897879" y="0"/>
                  </a:lnTo>
                </a:path>
                <a:path w="5939155" h="1522729">
                  <a:moveTo>
                    <a:pt x="900683" y="760475"/>
                  </a:moveTo>
                  <a:lnTo>
                    <a:pt x="5939027" y="760475"/>
                  </a:lnTo>
                </a:path>
                <a:path w="5939155" h="1522729">
                  <a:moveTo>
                    <a:pt x="5897879" y="801623"/>
                  </a:moveTo>
                  <a:lnTo>
                    <a:pt x="5939027" y="760475"/>
                  </a:lnTo>
                  <a:lnTo>
                    <a:pt x="5897879" y="719327"/>
                  </a:lnTo>
                </a:path>
                <a:path w="5939155" h="1522729">
                  <a:moveTo>
                    <a:pt x="0" y="1481327"/>
                  </a:moveTo>
                  <a:lnTo>
                    <a:pt x="5939027" y="1481327"/>
                  </a:lnTo>
                </a:path>
                <a:path w="5939155" h="1522729">
                  <a:moveTo>
                    <a:pt x="5897879" y="1522475"/>
                  </a:moveTo>
                  <a:lnTo>
                    <a:pt x="5939027" y="1481327"/>
                  </a:lnTo>
                  <a:lnTo>
                    <a:pt x="5897879" y="1440179"/>
                  </a:lnTo>
                </a:path>
              </a:pathLst>
            </a:custGeom>
            <a:ln w="914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958083" y="5811006"/>
              <a:ext cx="2520950" cy="1835150"/>
            </a:xfrm>
            <a:custGeom>
              <a:avLst/>
              <a:gdLst/>
              <a:ahLst/>
              <a:cxnLst/>
              <a:rect l="l" t="t" r="r" b="b"/>
              <a:pathLst>
                <a:path w="2520950" h="1835150">
                  <a:moveTo>
                    <a:pt x="0" y="0"/>
                  </a:moveTo>
                  <a:lnTo>
                    <a:pt x="0" y="1834895"/>
                  </a:lnTo>
                </a:path>
                <a:path w="2520950" h="1835150">
                  <a:moveTo>
                    <a:pt x="1260347" y="719327"/>
                  </a:moveTo>
                  <a:lnTo>
                    <a:pt x="1260347" y="1834895"/>
                  </a:lnTo>
                </a:path>
                <a:path w="2520950" h="1835150">
                  <a:moveTo>
                    <a:pt x="2520695" y="1440179"/>
                  </a:moveTo>
                  <a:lnTo>
                    <a:pt x="2520695" y="1834895"/>
                  </a:lnTo>
                </a:path>
              </a:pathLst>
            </a:custGeom>
            <a:ln w="9143">
              <a:solidFill>
                <a:srgbClr val="FF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2365247" y="5850261"/>
            <a:ext cx="174625" cy="131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700" i="1" spc="-10" dirty="0">
                <a:latin typeface="Times New Roman"/>
                <a:cs typeface="Times New Roman"/>
              </a:rPr>
              <a:t>falla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06675" y="5749118"/>
            <a:ext cx="201930" cy="2070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sz="1200" i="1" spc="-5" dirty="0">
                <a:latin typeface="Times New Roman"/>
                <a:cs typeface="Times New Roman"/>
              </a:rPr>
              <a:t>Y</a:t>
            </a:r>
            <a:r>
              <a:rPr sz="1050" i="1" spc="-7" baseline="-23809" dirty="0">
                <a:latin typeface="Times New Roman"/>
                <a:cs typeface="Times New Roman"/>
              </a:rPr>
              <a:t>B</a:t>
            </a:r>
            <a:endParaRPr sz="1050" baseline="-23809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66723" y="6514046"/>
            <a:ext cx="519430" cy="2076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sz="1800" i="1" spc="-37" baseline="13888" dirty="0">
                <a:latin typeface="Times New Roman"/>
                <a:cs typeface="Times New Roman"/>
              </a:rPr>
              <a:t>Y</a:t>
            </a:r>
            <a:r>
              <a:rPr sz="700" i="1" spc="-25" dirty="0">
                <a:latin typeface="Times New Roman"/>
                <a:cs typeface="Times New Roman"/>
              </a:rPr>
              <a:t>B</a:t>
            </a:r>
            <a:r>
              <a:rPr sz="700" i="1" spc="140" dirty="0">
                <a:latin typeface="Times New Roman"/>
                <a:cs typeface="Times New Roman"/>
              </a:rPr>
              <a:t> </a:t>
            </a:r>
            <a:r>
              <a:rPr sz="700" i="1" spc="-5" dirty="0">
                <a:latin typeface="Times New Roman"/>
                <a:cs typeface="Times New Roman"/>
              </a:rPr>
              <a:t>normal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418330" y="6557616"/>
            <a:ext cx="558800" cy="131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700" i="1" spc="-5" dirty="0">
                <a:latin typeface="Times New Roman"/>
                <a:cs typeface="Times New Roman"/>
              </a:rPr>
              <a:t>falla</a:t>
            </a:r>
            <a:r>
              <a:rPr sz="700" i="1" spc="-30" dirty="0">
                <a:latin typeface="Times New Roman"/>
                <a:cs typeface="Times New Roman"/>
              </a:rPr>
              <a:t> </a:t>
            </a:r>
            <a:r>
              <a:rPr sz="700" i="1" spc="-5" dirty="0">
                <a:latin typeface="Times New Roman"/>
                <a:cs typeface="Times New Roman"/>
              </a:rPr>
              <a:t>despejada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162806" y="6456628"/>
            <a:ext cx="201930" cy="2070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5"/>
              </a:spcBef>
            </a:pPr>
            <a:r>
              <a:rPr sz="1150" i="1" spc="5" dirty="0">
                <a:latin typeface="Times New Roman"/>
                <a:cs typeface="Times New Roman"/>
              </a:rPr>
              <a:t>Y</a:t>
            </a:r>
            <a:r>
              <a:rPr sz="1050" i="1" spc="7" baseline="-23809" dirty="0">
                <a:latin typeface="Times New Roman"/>
                <a:cs typeface="Times New Roman"/>
              </a:rPr>
              <a:t>B</a:t>
            </a:r>
            <a:endParaRPr sz="1050" baseline="-23809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371343" y="6570553"/>
            <a:ext cx="17462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700" i="1" spc="-10" dirty="0">
                <a:latin typeface="Times New Roman"/>
                <a:cs typeface="Times New Roman"/>
              </a:rPr>
              <a:t>fall</a:t>
            </a:r>
            <a:r>
              <a:rPr sz="700" i="1" spc="-5" dirty="0">
                <a:latin typeface="Times New Roman"/>
                <a:cs typeface="Times New Roman"/>
              </a:rPr>
              <a:t>a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112771" y="6469004"/>
            <a:ext cx="201930" cy="2082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1200" i="1" spc="-5" dirty="0">
                <a:latin typeface="Times New Roman"/>
                <a:cs typeface="Times New Roman"/>
              </a:rPr>
              <a:t>Y</a:t>
            </a:r>
            <a:r>
              <a:rPr sz="1050" i="1" spc="-7" baseline="-23809" dirty="0">
                <a:latin typeface="Times New Roman"/>
                <a:cs typeface="Times New Roman"/>
              </a:rPr>
              <a:t>B</a:t>
            </a:r>
            <a:endParaRPr sz="1050" baseline="-23809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794498" y="6498341"/>
            <a:ext cx="807085" cy="131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700" i="1" spc="-5" dirty="0">
                <a:latin typeface="Times New Roman"/>
                <a:cs typeface="Times New Roman"/>
              </a:rPr>
              <a:t>B</a:t>
            </a:r>
            <a:r>
              <a:rPr sz="700" i="1" spc="425" dirty="0">
                <a:latin typeface="Times New Roman"/>
                <a:cs typeface="Times New Roman"/>
              </a:rPr>
              <a:t> </a:t>
            </a:r>
            <a:r>
              <a:rPr sz="700" i="1" spc="-10" dirty="0">
                <a:latin typeface="Times New Roman"/>
                <a:cs typeface="Times New Roman"/>
              </a:rPr>
              <a:t>reconexión</a:t>
            </a:r>
            <a:r>
              <a:rPr sz="700" i="1" dirty="0">
                <a:latin typeface="Times New Roman"/>
                <a:cs typeface="Times New Roman"/>
              </a:rPr>
              <a:t> </a:t>
            </a:r>
            <a:r>
              <a:rPr sz="700" i="1" spc="-10" dirty="0">
                <a:latin typeface="Times New Roman"/>
                <a:cs typeface="Times New Roman"/>
              </a:rPr>
              <a:t>exitosa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709158" y="6397466"/>
            <a:ext cx="97155" cy="2063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1150" i="1" spc="20" dirty="0">
                <a:latin typeface="Times New Roman"/>
                <a:cs typeface="Times New Roman"/>
              </a:rPr>
              <a:t>Y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401822" y="7277689"/>
            <a:ext cx="17462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700" i="1" spc="-10" dirty="0">
                <a:latin typeface="Times New Roman"/>
                <a:cs typeface="Times New Roman"/>
              </a:rPr>
              <a:t>fall</a:t>
            </a:r>
            <a:r>
              <a:rPr sz="700" i="1" spc="-5" dirty="0">
                <a:latin typeface="Times New Roman"/>
                <a:cs typeface="Times New Roman"/>
              </a:rPr>
              <a:t>a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143251" y="7176140"/>
            <a:ext cx="201930" cy="2082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1200" i="1" spc="-5" dirty="0">
                <a:latin typeface="Times New Roman"/>
                <a:cs typeface="Times New Roman"/>
              </a:rPr>
              <a:t>Y</a:t>
            </a:r>
            <a:r>
              <a:rPr sz="1050" i="1" spc="-7" baseline="-23809" dirty="0">
                <a:latin typeface="Times New Roman"/>
                <a:cs typeface="Times New Roman"/>
              </a:rPr>
              <a:t>B</a:t>
            </a:r>
            <a:endParaRPr sz="1050" baseline="-23809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438142" y="7277908"/>
            <a:ext cx="55689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700" i="1" spc="-10" dirty="0">
                <a:latin typeface="Times New Roman"/>
                <a:cs typeface="Times New Roman"/>
              </a:rPr>
              <a:t>fal</a:t>
            </a:r>
            <a:r>
              <a:rPr sz="700" i="1" spc="5" dirty="0">
                <a:latin typeface="Times New Roman"/>
                <a:cs typeface="Times New Roman"/>
              </a:rPr>
              <a:t>l</a:t>
            </a:r>
            <a:r>
              <a:rPr sz="700" i="1" spc="-5" dirty="0">
                <a:latin typeface="Times New Roman"/>
                <a:cs typeface="Times New Roman"/>
              </a:rPr>
              <a:t>a</a:t>
            </a:r>
            <a:r>
              <a:rPr sz="700" i="1" spc="5" dirty="0">
                <a:latin typeface="Times New Roman"/>
                <a:cs typeface="Times New Roman"/>
              </a:rPr>
              <a:t> </a:t>
            </a:r>
            <a:r>
              <a:rPr sz="700" i="1" spc="-10" dirty="0">
                <a:latin typeface="Times New Roman"/>
                <a:cs typeface="Times New Roman"/>
              </a:rPr>
              <a:t>d</a:t>
            </a:r>
            <a:r>
              <a:rPr sz="700" i="1" spc="-5" dirty="0">
                <a:latin typeface="Times New Roman"/>
                <a:cs typeface="Times New Roman"/>
              </a:rPr>
              <a:t>e</a:t>
            </a:r>
            <a:r>
              <a:rPr sz="700" i="1" spc="-15" dirty="0">
                <a:latin typeface="Times New Roman"/>
                <a:cs typeface="Times New Roman"/>
              </a:rPr>
              <a:t>s</a:t>
            </a:r>
            <a:r>
              <a:rPr sz="700" i="1" spc="-10" dirty="0">
                <a:latin typeface="Times New Roman"/>
                <a:cs typeface="Times New Roman"/>
              </a:rPr>
              <a:t>p</a:t>
            </a:r>
            <a:r>
              <a:rPr sz="700" i="1" spc="-5" dirty="0">
                <a:latin typeface="Times New Roman"/>
                <a:cs typeface="Times New Roman"/>
              </a:rPr>
              <a:t>e</a:t>
            </a:r>
            <a:r>
              <a:rPr sz="700" i="1" spc="5" dirty="0">
                <a:latin typeface="Times New Roman"/>
                <a:cs typeface="Times New Roman"/>
              </a:rPr>
              <a:t>j</a:t>
            </a:r>
            <a:r>
              <a:rPr sz="700" i="1" spc="-20" dirty="0">
                <a:latin typeface="Times New Roman"/>
                <a:cs typeface="Times New Roman"/>
              </a:rPr>
              <a:t>a</a:t>
            </a:r>
            <a:r>
              <a:rPr sz="700" i="1" spc="-10" dirty="0">
                <a:latin typeface="Times New Roman"/>
                <a:cs typeface="Times New Roman"/>
              </a:rPr>
              <a:t>d</a:t>
            </a:r>
            <a:r>
              <a:rPr sz="700" i="1" spc="-5" dirty="0">
                <a:latin typeface="Times New Roman"/>
                <a:cs typeface="Times New Roman"/>
              </a:rPr>
              <a:t>a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182618" y="7176514"/>
            <a:ext cx="201930" cy="2082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1200" i="1" spc="-10" dirty="0">
                <a:latin typeface="Times New Roman"/>
                <a:cs typeface="Times New Roman"/>
              </a:rPr>
              <a:t>Y</a:t>
            </a:r>
            <a:r>
              <a:rPr sz="1050" i="1" spc="-15" baseline="-23809" dirty="0">
                <a:latin typeface="Times New Roman"/>
                <a:cs typeface="Times New Roman"/>
              </a:rPr>
              <a:t>B</a:t>
            </a:r>
            <a:endParaRPr sz="1050" baseline="-23809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314950" y="7213828"/>
            <a:ext cx="1072515" cy="2070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sz="1800" i="1" baseline="13888" dirty="0">
                <a:latin typeface="Times New Roman"/>
                <a:cs typeface="Times New Roman"/>
              </a:rPr>
              <a:t>Y</a:t>
            </a:r>
            <a:r>
              <a:rPr sz="700" i="1" spc="-5" dirty="0">
                <a:latin typeface="Times New Roman"/>
                <a:cs typeface="Times New Roman"/>
              </a:rPr>
              <a:t>B</a:t>
            </a:r>
            <a:r>
              <a:rPr sz="700" i="1" dirty="0">
                <a:latin typeface="Times New Roman"/>
                <a:cs typeface="Times New Roman"/>
              </a:rPr>
              <a:t>  </a:t>
            </a:r>
            <a:r>
              <a:rPr sz="700" i="1" spc="65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s</a:t>
            </a:r>
            <a:r>
              <a:rPr sz="700" spc="-10" dirty="0">
                <a:latin typeface="Times New Roman"/>
                <a:cs typeface="Times New Roman"/>
              </a:rPr>
              <a:t>i</a:t>
            </a:r>
            <a:r>
              <a:rPr sz="700" spc="-5" dirty="0">
                <a:latin typeface="Times New Roman"/>
                <a:cs typeface="Times New Roman"/>
              </a:rPr>
              <a:t>n</a:t>
            </a:r>
            <a:r>
              <a:rPr sz="700" spc="25" dirty="0">
                <a:latin typeface="Times New Roman"/>
                <a:cs typeface="Times New Roman"/>
              </a:rPr>
              <a:t> </a:t>
            </a:r>
            <a:r>
              <a:rPr sz="700" i="1" spc="-5" dirty="0">
                <a:latin typeface="Times New Roman"/>
                <a:cs typeface="Times New Roman"/>
              </a:rPr>
              <a:t>rec</a:t>
            </a:r>
            <a:r>
              <a:rPr sz="700" i="1" spc="-10" dirty="0">
                <a:latin typeface="Times New Roman"/>
                <a:cs typeface="Times New Roman"/>
              </a:rPr>
              <a:t>on</a:t>
            </a:r>
            <a:r>
              <a:rPr sz="700" i="1" spc="-5" dirty="0">
                <a:latin typeface="Times New Roman"/>
                <a:cs typeface="Times New Roman"/>
              </a:rPr>
              <a:t>e</a:t>
            </a:r>
            <a:r>
              <a:rPr sz="700" i="1" spc="5" dirty="0">
                <a:latin typeface="Times New Roman"/>
                <a:cs typeface="Times New Roman"/>
              </a:rPr>
              <a:t>x</a:t>
            </a:r>
            <a:r>
              <a:rPr sz="700" i="1" spc="-10" dirty="0">
                <a:latin typeface="Times New Roman"/>
                <a:cs typeface="Times New Roman"/>
              </a:rPr>
              <a:t>ió</a:t>
            </a:r>
            <a:r>
              <a:rPr sz="700" i="1" spc="-5" dirty="0">
                <a:latin typeface="Times New Roman"/>
                <a:cs typeface="Times New Roman"/>
              </a:rPr>
              <a:t>n</a:t>
            </a:r>
            <a:r>
              <a:rPr sz="700" i="1" spc="-45" dirty="0">
                <a:latin typeface="Times New Roman"/>
                <a:cs typeface="Times New Roman"/>
              </a:rPr>
              <a:t> </a:t>
            </a:r>
            <a:r>
              <a:rPr sz="700" i="1" spc="-5" dirty="0">
                <a:latin typeface="Times New Roman"/>
                <a:cs typeface="Times New Roman"/>
              </a:rPr>
              <a:t>e</a:t>
            </a:r>
            <a:r>
              <a:rPr sz="700" i="1" spc="5" dirty="0">
                <a:latin typeface="Times New Roman"/>
                <a:cs typeface="Times New Roman"/>
              </a:rPr>
              <a:t>x</a:t>
            </a:r>
            <a:r>
              <a:rPr sz="700" i="1" spc="-10" dirty="0">
                <a:latin typeface="Times New Roman"/>
                <a:cs typeface="Times New Roman"/>
              </a:rPr>
              <a:t>i</a:t>
            </a:r>
            <a:r>
              <a:rPr sz="700" i="1" spc="-20" dirty="0">
                <a:latin typeface="Times New Roman"/>
                <a:cs typeface="Times New Roman"/>
              </a:rPr>
              <a:t>t</a:t>
            </a:r>
            <a:r>
              <a:rPr sz="700" i="1" spc="-10" dirty="0">
                <a:latin typeface="Times New Roman"/>
                <a:cs typeface="Times New Roman"/>
              </a:rPr>
              <a:t>o</a:t>
            </a:r>
            <a:r>
              <a:rPr sz="700" i="1" spc="-5" dirty="0">
                <a:latin typeface="Times New Roman"/>
                <a:cs typeface="Times New Roman"/>
              </a:rPr>
              <a:t>sa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977125" y="7277908"/>
            <a:ext cx="55689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700" i="1" spc="-10" dirty="0">
                <a:latin typeface="Times New Roman"/>
                <a:cs typeface="Times New Roman"/>
              </a:rPr>
              <a:t>fal</a:t>
            </a:r>
            <a:r>
              <a:rPr sz="700" i="1" spc="5" dirty="0">
                <a:latin typeface="Times New Roman"/>
                <a:cs typeface="Times New Roman"/>
              </a:rPr>
              <a:t>l</a:t>
            </a:r>
            <a:r>
              <a:rPr sz="700" i="1" spc="-5" dirty="0">
                <a:latin typeface="Times New Roman"/>
                <a:cs typeface="Times New Roman"/>
              </a:rPr>
              <a:t>a</a:t>
            </a:r>
            <a:r>
              <a:rPr sz="700" i="1" spc="5" dirty="0">
                <a:latin typeface="Times New Roman"/>
                <a:cs typeface="Times New Roman"/>
              </a:rPr>
              <a:t> </a:t>
            </a:r>
            <a:r>
              <a:rPr sz="700" i="1" spc="-10" dirty="0">
                <a:latin typeface="Times New Roman"/>
                <a:cs typeface="Times New Roman"/>
              </a:rPr>
              <a:t>d</a:t>
            </a:r>
            <a:r>
              <a:rPr sz="700" i="1" spc="-5" dirty="0">
                <a:latin typeface="Times New Roman"/>
                <a:cs typeface="Times New Roman"/>
              </a:rPr>
              <a:t>e</a:t>
            </a:r>
            <a:r>
              <a:rPr sz="700" i="1" spc="-15" dirty="0">
                <a:latin typeface="Times New Roman"/>
                <a:cs typeface="Times New Roman"/>
              </a:rPr>
              <a:t>s</a:t>
            </a:r>
            <a:r>
              <a:rPr sz="700" i="1" spc="-10" dirty="0">
                <a:latin typeface="Times New Roman"/>
                <a:cs typeface="Times New Roman"/>
              </a:rPr>
              <a:t>p</a:t>
            </a:r>
            <a:r>
              <a:rPr sz="700" i="1" spc="-5" dirty="0">
                <a:latin typeface="Times New Roman"/>
                <a:cs typeface="Times New Roman"/>
              </a:rPr>
              <a:t>e</a:t>
            </a:r>
            <a:r>
              <a:rPr sz="700" i="1" spc="5" dirty="0">
                <a:latin typeface="Times New Roman"/>
                <a:cs typeface="Times New Roman"/>
              </a:rPr>
              <a:t>j</a:t>
            </a:r>
            <a:r>
              <a:rPr sz="700" i="1" spc="-20" dirty="0">
                <a:latin typeface="Times New Roman"/>
                <a:cs typeface="Times New Roman"/>
              </a:rPr>
              <a:t>a</a:t>
            </a:r>
            <a:r>
              <a:rPr sz="700" i="1" spc="-10" dirty="0">
                <a:latin typeface="Times New Roman"/>
                <a:cs typeface="Times New Roman"/>
              </a:rPr>
              <a:t>d</a:t>
            </a:r>
            <a:r>
              <a:rPr sz="700" i="1" spc="-5" dirty="0">
                <a:latin typeface="Times New Roman"/>
                <a:cs typeface="Times New Roman"/>
              </a:rPr>
              <a:t>a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721601" y="7177252"/>
            <a:ext cx="201930" cy="2070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sz="1200" i="1" spc="-10" dirty="0">
                <a:latin typeface="Times New Roman"/>
                <a:cs typeface="Times New Roman"/>
              </a:rPr>
              <a:t>Y</a:t>
            </a:r>
            <a:r>
              <a:rPr sz="1050" i="1" spc="-15" baseline="-23809" dirty="0">
                <a:latin typeface="Times New Roman"/>
                <a:cs typeface="Times New Roman"/>
              </a:rPr>
              <a:t>B</a:t>
            </a:r>
            <a:endParaRPr sz="1050" baseline="-23809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657095" y="5546432"/>
            <a:ext cx="153670" cy="2070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sz="1200" i="1" spc="5" dirty="0">
                <a:latin typeface="Times New Roman"/>
                <a:cs typeface="Times New Roman"/>
              </a:rPr>
              <a:t>t</a:t>
            </a:r>
            <a:r>
              <a:rPr sz="1050" spc="7" baseline="-23809" dirty="0">
                <a:latin typeface="Times New Roman"/>
                <a:cs typeface="Times New Roman"/>
              </a:rPr>
              <a:t>0</a:t>
            </a:r>
            <a:endParaRPr sz="1050" baseline="-23809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536947" y="5838288"/>
            <a:ext cx="556895" cy="131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700" i="1" spc="-10" dirty="0">
                <a:latin typeface="Times New Roman"/>
                <a:cs typeface="Times New Roman"/>
              </a:rPr>
              <a:t>fal</a:t>
            </a:r>
            <a:r>
              <a:rPr sz="700" i="1" spc="5" dirty="0">
                <a:latin typeface="Times New Roman"/>
                <a:cs typeface="Times New Roman"/>
              </a:rPr>
              <a:t>l</a:t>
            </a:r>
            <a:r>
              <a:rPr sz="700" i="1" spc="-5" dirty="0">
                <a:latin typeface="Times New Roman"/>
                <a:cs typeface="Times New Roman"/>
              </a:rPr>
              <a:t>a</a:t>
            </a:r>
            <a:r>
              <a:rPr sz="700" i="1" spc="5" dirty="0">
                <a:latin typeface="Times New Roman"/>
                <a:cs typeface="Times New Roman"/>
              </a:rPr>
              <a:t> </a:t>
            </a:r>
            <a:r>
              <a:rPr sz="700" i="1" spc="-10" dirty="0">
                <a:latin typeface="Times New Roman"/>
                <a:cs typeface="Times New Roman"/>
              </a:rPr>
              <a:t>d</a:t>
            </a:r>
            <a:r>
              <a:rPr sz="700" i="1" spc="-5" dirty="0">
                <a:latin typeface="Times New Roman"/>
                <a:cs typeface="Times New Roman"/>
              </a:rPr>
              <a:t>e</a:t>
            </a:r>
            <a:r>
              <a:rPr sz="700" i="1" spc="-15" dirty="0">
                <a:latin typeface="Times New Roman"/>
                <a:cs typeface="Times New Roman"/>
              </a:rPr>
              <a:t>s</a:t>
            </a:r>
            <a:r>
              <a:rPr sz="700" i="1" spc="-10" dirty="0">
                <a:latin typeface="Times New Roman"/>
                <a:cs typeface="Times New Roman"/>
              </a:rPr>
              <a:t>p</a:t>
            </a:r>
            <a:r>
              <a:rPr sz="700" i="1" spc="-5" dirty="0">
                <a:latin typeface="Times New Roman"/>
                <a:cs typeface="Times New Roman"/>
              </a:rPr>
              <a:t>e</a:t>
            </a:r>
            <a:r>
              <a:rPr sz="700" i="1" spc="5" dirty="0">
                <a:latin typeface="Times New Roman"/>
                <a:cs typeface="Times New Roman"/>
              </a:rPr>
              <a:t>j</a:t>
            </a:r>
            <a:r>
              <a:rPr sz="700" i="1" spc="-20" dirty="0">
                <a:latin typeface="Times New Roman"/>
                <a:cs typeface="Times New Roman"/>
              </a:rPr>
              <a:t>a</a:t>
            </a:r>
            <a:r>
              <a:rPr sz="700" i="1" spc="-10" dirty="0">
                <a:latin typeface="Times New Roman"/>
                <a:cs typeface="Times New Roman"/>
              </a:rPr>
              <a:t>d</a:t>
            </a:r>
            <a:r>
              <a:rPr sz="700" i="1" spc="-5" dirty="0">
                <a:latin typeface="Times New Roman"/>
                <a:cs typeface="Times New Roman"/>
              </a:rPr>
              <a:t>a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281422" y="5737300"/>
            <a:ext cx="201930" cy="2070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5"/>
              </a:spcBef>
            </a:pPr>
            <a:r>
              <a:rPr sz="1150" i="1" spc="5" dirty="0">
                <a:latin typeface="Times New Roman"/>
                <a:cs typeface="Times New Roman"/>
              </a:rPr>
              <a:t>Y</a:t>
            </a:r>
            <a:r>
              <a:rPr sz="1050" i="1" spc="7" baseline="-23809" dirty="0">
                <a:latin typeface="Times New Roman"/>
                <a:cs typeface="Times New Roman"/>
              </a:rPr>
              <a:t>B</a:t>
            </a:r>
            <a:endParaRPr sz="1050" baseline="-23809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826002" y="5595455"/>
            <a:ext cx="323215" cy="2070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40"/>
              </a:spcBef>
            </a:pPr>
            <a:r>
              <a:rPr sz="1725" i="1" spc="15" baseline="14492" dirty="0">
                <a:latin typeface="Times New Roman"/>
                <a:cs typeface="Times New Roman"/>
              </a:rPr>
              <a:t>t</a:t>
            </a:r>
            <a:r>
              <a:rPr sz="1725" i="1" spc="-179" baseline="14492" dirty="0">
                <a:latin typeface="Times New Roman"/>
                <a:cs typeface="Times New Roman"/>
              </a:rPr>
              <a:t> </a:t>
            </a:r>
            <a:r>
              <a:rPr sz="700" i="1" spc="-5" dirty="0">
                <a:latin typeface="Times New Roman"/>
                <a:cs typeface="Times New Roman"/>
              </a:rPr>
              <a:t>f</a:t>
            </a:r>
            <a:r>
              <a:rPr sz="700" i="1" dirty="0">
                <a:latin typeface="Times New Roman"/>
                <a:cs typeface="Times New Roman"/>
              </a:rPr>
              <a:t> </a:t>
            </a:r>
            <a:r>
              <a:rPr sz="700" i="1" spc="-40" dirty="0">
                <a:latin typeface="Times New Roman"/>
                <a:cs typeface="Times New Roman"/>
              </a:rPr>
              <a:t> </a:t>
            </a:r>
            <a:r>
              <a:rPr sz="700" i="1" spc="-5" dirty="0">
                <a:latin typeface="Times New Roman"/>
                <a:cs typeface="Times New Roman"/>
              </a:rPr>
              <a:t>d</a:t>
            </a:r>
            <a:r>
              <a:rPr sz="700" i="1" spc="-80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,</a:t>
            </a:r>
            <a:r>
              <a:rPr sz="700" spc="-110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1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363461" y="7047648"/>
            <a:ext cx="333375" cy="2070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sz="1800" i="1" spc="-7" baseline="13888" dirty="0">
                <a:latin typeface="Times New Roman"/>
                <a:cs typeface="Times New Roman"/>
              </a:rPr>
              <a:t>t</a:t>
            </a:r>
            <a:r>
              <a:rPr sz="1800" i="1" spc="-195" baseline="13888" dirty="0">
                <a:latin typeface="Times New Roman"/>
                <a:cs typeface="Times New Roman"/>
              </a:rPr>
              <a:t> </a:t>
            </a:r>
            <a:r>
              <a:rPr sz="700" i="1" spc="-5" dirty="0">
                <a:latin typeface="Times New Roman"/>
                <a:cs typeface="Times New Roman"/>
              </a:rPr>
              <a:t>f</a:t>
            </a:r>
            <a:r>
              <a:rPr sz="700" i="1" dirty="0">
                <a:latin typeface="Times New Roman"/>
                <a:cs typeface="Times New Roman"/>
              </a:rPr>
              <a:t> </a:t>
            </a:r>
            <a:r>
              <a:rPr sz="700" i="1" spc="-55" dirty="0">
                <a:latin typeface="Times New Roman"/>
                <a:cs typeface="Times New Roman"/>
              </a:rPr>
              <a:t> </a:t>
            </a:r>
            <a:r>
              <a:rPr sz="700" i="1" spc="-5" dirty="0">
                <a:latin typeface="Times New Roman"/>
                <a:cs typeface="Times New Roman"/>
              </a:rPr>
              <a:t>d</a:t>
            </a:r>
            <a:r>
              <a:rPr sz="700" i="1" spc="-70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,</a:t>
            </a:r>
            <a:r>
              <a:rPr sz="700" spc="-30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2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109210" y="6326720"/>
            <a:ext cx="224790" cy="2070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sz="1800" i="1" spc="7" baseline="13888" dirty="0">
                <a:latin typeface="Times New Roman"/>
                <a:cs typeface="Times New Roman"/>
              </a:rPr>
              <a:t>t</a:t>
            </a:r>
            <a:r>
              <a:rPr sz="700" i="1" spc="5" dirty="0">
                <a:latin typeface="Times New Roman"/>
                <a:cs typeface="Times New Roman"/>
              </a:rPr>
              <a:t>rec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841490" y="6513182"/>
            <a:ext cx="403225" cy="131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700" i="1" spc="-5" dirty="0">
                <a:latin typeface="Times New Roman"/>
                <a:cs typeface="Times New Roman"/>
              </a:rPr>
              <a:t>B</a:t>
            </a:r>
            <a:r>
              <a:rPr sz="700" i="1" spc="370" dirty="0">
                <a:latin typeface="Times New Roman"/>
                <a:cs typeface="Times New Roman"/>
              </a:rPr>
              <a:t> </a:t>
            </a:r>
            <a:r>
              <a:rPr sz="700" i="1" spc="-5" dirty="0">
                <a:latin typeface="Times New Roman"/>
                <a:cs typeface="Times New Roman"/>
              </a:rPr>
              <a:t>normal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644893" y="6412027"/>
            <a:ext cx="210185" cy="2070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200" spc="-5" dirty="0">
                <a:latin typeface="Symbol"/>
                <a:cs typeface="Symbol"/>
              </a:rPr>
              <a:t>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i="1" spc="-5" dirty="0">
                <a:latin typeface="Times New Roman"/>
                <a:cs typeface="Times New Roman"/>
              </a:rPr>
              <a:t>Y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42" name="object 4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4836" y="7880598"/>
            <a:ext cx="685799" cy="117347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11167" y="8011662"/>
            <a:ext cx="416052" cy="92963"/>
          </a:xfrm>
          <a:prstGeom prst="rect">
            <a:avLst/>
          </a:prstGeom>
        </p:spPr>
      </p:pic>
      <p:grpSp>
        <p:nvGrpSpPr>
          <p:cNvPr id="44" name="object 44"/>
          <p:cNvGrpSpPr/>
          <p:nvPr/>
        </p:nvGrpSpPr>
        <p:grpSpPr>
          <a:xfrm>
            <a:off x="798575" y="6074659"/>
            <a:ext cx="5960745" cy="1877695"/>
            <a:chOff x="798575" y="6074659"/>
            <a:chExt cx="5960745" cy="1877695"/>
          </a:xfrm>
        </p:grpSpPr>
        <p:pic>
          <p:nvPicPr>
            <p:cNvPr id="45" name="object 4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60235" y="6074659"/>
              <a:ext cx="298704" cy="92963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1699259" y="7560559"/>
              <a:ext cx="0" cy="266700"/>
            </a:xfrm>
            <a:custGeom>
              <a:avLst/>
              <a:gdLst/>
              <a:ahLst/>
              <a:cxnLst/>
              <a:rect l="l" t="t" r="r" b="b"/>
              <a:pathLst>
                <a:path h="266700">
                  <a:moveTo>
                    <a:pt x="0" y="266699"/>
                  </a:moveTo>
                  <a:lnTo>
                    <a:pt x="0" y="0"/>
                  </a:lnTo>
                </a:path>
              </a:pathLst>
            </a:custGeom>
            <a:ln w="1523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652015" y="7431019"/>
              <a:ext cx="94615" cy="142240"/>
            </a:xfrm>
            <a:custGeom>
              <a:avLst/>
              <a:gdLst/>
              <a:ahLst/>
              <a:cxnLst/>
              <a:rect l="l" t="t" r="r" b="b"/>
              <a:pathLst>
                <a:path w="94614" h="142240">
                  <a:moveTo>
                    <a:pt x="47243" y="0"/>
                  </a:moveTo>
                  <a:lnTo>
                    <a:pt x="0" y="141731"/>
                  </a:lnTo>
                  <a:lnTo>
                    <a:pt x="94487" y="141731"/>
                  </a:lnTo>
                  <a:lnTo>
                    <a:pt x="4724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958083" y="7560559"/>
              <a:ext cx="0" cy="266700"/>
            </a:xfrm>
            <a:custGeom>
              <a:avLst/>
              <a:gdLst/>
              <a:ahLst/>
              <a:cxnLst/>
              <a:rect l="l" t="t" r="r" b="b"/>
              <a:pathLst>
                <a:path h="266700">
                  <a:moveTo>
                    <a:pt x="0" y="266699"/>
                  </a:moveTo>
                  <a:lnTo>
                    <a:pt x="0" y="0"/>
                  </a:lnTo>
                </a:path>
              </a:pathLst>
            </a:custGeom>
            <a:ln w="1523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910839" y="7431019"/>
              <a:ext cx="94615" cy="142240"/>
            </a:xfrm>
            <a:custGeom>
              <a:avLst/>
              <a:gdLst/>
              <a:ahLst/>
              <a:cxnLst/>
              <a:rect l="l" t="t" r="r" b="b"/>
              <a:pathLst>
                <a:path w="94614" h="142240">
                  <a:moveTo>
                    <a:pt x="47243" y="0"/>
                  </a:moveTo>
                  <a:lnTo>
                    <a:pt x="0" y="141731"/>
                  </a:lnTo>
                  <a:lnTo>
                    <a:pt x="94487" y="141731"/>
                  </a:lnTo>
                  <a:lnTo>
                    <a:pt x="4724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79191" y="7857738"/>
              <a:ext cx="547115" cy="92963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4218431" y="7560559"/>
              <a:ext cx="0" cy="266700"/>
            </a:xfrm>
            <a:custGeom>
              <a:avLst/>
              <a:gdLst/>
              <a:ahLst/>
              <a:cxnLst/>
              <a:rect l="l" t="t" r="r" b="b"/>
              <a:pathLst>
                <a:path h="266700">
                  <a:moveTo>
                    <a:pt x="0" y="266699"/>
                  </a:moveTo>
                  <a:lnTo>
                    <a:pt x="0" y="0"/>
                  </a:lnTo>
                </a:path>
              </a:pathLst>
            </a:custGeom>
            <a:ln w="1523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171187" y="7431019"/>
              <a:ext cx="94615" cy="142240"/>
            </a:xfrm>
            <a:custGeom>
              <a:avLst/>
              <a:gdLst/>
              <a:ahLst/>
              <a:cxnLst/>
              <a:rect l="l" t="t" r="r" b="b"/>
              <a:pathLst>
                <a:path w="94614" h="142240">
                  <a:moveTo>
                    <a:pt x="47243" y="0"/>
                  </a:moveTo>
                  <a:lnTo>
                    <a:pt x="0" y="141731"/>
                  </a:lnTo>
                  <a:lnTo>
                    <a:pt x="94487" y="141731"/>
                  </a:lnTo>
                  <a:lnTo>
                    <a:pt x="4724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39540" y="7859263"/>
              <a:ext cx="547115" cy="92963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5478779" y="7560559"/>
              <a:ext cx="0" cy="266700"/>
            </a:xfrm>
            <a:custGeom>
              <a:avLst/>
              <a:gdLst/>
              <a:ahLst/>
              <a:cxnLst/>
              <a:rect l="l" t="t" r="r" b="b"/>
              <a:pathLst>
                <a:path h="266700">
                  <a:moveTo>
                    <a:pt x="0" y="266699"/>
                  </a:moveTo>
                  <a:lnTo>
                    <a:pt x="0" y="0"/>
                  </a:lnTo>
                </a:path>
              </a:pathLst>
            </a:custGeom>
            <a:ln w="1523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431535" y="7431019"/>
              <a:ext cx="94615" cy="142240"/>
            </a:xfrm>
            <a:custGeom>
              <a:avLst/>
              <a:gdLst/>
              <a:ahLst/>
              <a:cxnLst/>
              <a:rect l="l" t="t" r="r" b="b"/>
              <a:pathLst>
                <a:path w="94614" h="142240">
                  <a:moveTo>
                    <a:pt x="47243" y="0"/>
                  </a:moveTo>
                  <a:lnTo>
                    <a:pt x="0" y="141731"/>
                  </a:lnTo>
                  <a:lnTo>
                    <a:pt x="94487" y="141731"/>
                  </a:lnTo>
                  <a:lnTo>
                    <a:pt x="4724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98363" y="7857738"/>
              <a:ext cx="548639" cy="92963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798575" y="6710167"/>
              <a:ext cx="1080770" cy="0"/>
            </a:xfrm>
            <a:custGeom>
              <a:avLst/>
              <a:gdLst/>
              <a:ahLst/>
              <a:cxnLst/>
              <a:rect l="l" t="t" r="r" b="b"/>
              <a:pathLst>
                <a:path w="1080770">
                  <a:moveTo>
                    <a:pt x="0" y="0"/>
                  </a:moveTo>
                  <a:lnTo>
                    <a:pt x="1080515" y="0"/>
                  </a:lnTo>
                </a:path>
              </a:pathLst>
            </a:custGeom>
            <a:ln w="914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441948" y="7513315"/>
              <a:ext cx="298703" cy="92963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60235" y="6793987"/>
              <a:ext cx="298704" cy="92963"/>
            </a:xfrm>
            <a:prstGeom prst="rect">
              <a:avLst/>
            </a:prstGeom>
          </p:spPr>
        </p:pic>
      </p:grpSp>
      <p:grpSp>
        <p:nvGrpSpPr>
          <p:cNvPr id="60" name="object 60"/>
          <p:cNvGrpSpPr/>
          <p:nvPr/>
        </p:nvGrpSpPr>
        <p:grpSpPr>
          <a:xfrm>
            <a:off x="719327" y="5529067"/>
            <a:ext cx="6156960" cy="2633980"/>
            <a:chOff x="719327" y="5529067"/>
            <a:chExt cx="6156960" cy="2633980"/>
          </a:xfrm>
        </p:grpSpPr>
        <p:pic>
          <p:nvPicPr>
            <p:cNvPr id="61" name="object 6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677667" y="8008615"/>
              <a:ext cx="571500" cy="117348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196839" y="8008615"/>
              <a:ext cx="571500" cy="117348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719328" y="5529071"/>
              <a:ext cx="6156960" cy="2633980"/>
            </a:xfrm>
            <a:custGeom>
              <a:avLst/>
              <a:gdLst/>
              <a:ahLst/>
              <a:cxnLst/>
              <a:rect l="l" t="t" r="r" b="b"/>
              <a:pathLst>
                <a:path w="6156959" h="2633979">
                  <a:moveTo>
                    <a:pt x="6156960" y="0"/>
                  </a:moveTo>
                  <a:lnTo>
                    <a:pt x="6150864" y="0"/>
                  </a:lnTo>
                  <a:lnTo>
                    <a:pt x="6150864" y="6096"/>
                  </a:lnTo>
                  <a:lnTo>
                    <a:pt x="6150864" y="2627376"/>
                  </a:lnTo>
                  <a:lnTo>
                    <a:pt x="6096" y="2627376"/>
                  </a:lnTo>
                  <a:lnTo>
                    <a:pt x="6096" y="6096"/>
                  </a:lnTo>
                  <a:lnTo>
                    <a:pt x="6150864" y="6096"/>
                  </a:lnTo>
                  <a:lnTo>
                    <a:pt x="6150864" y="0"/>
                  </a:ln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0" y="2627376"/>
                  </a:lnTo>
                  <a:lnTo>
                    <a:pt x="0" y="2633472"/>
                  </a:lnTo>
                  <a:lnTo>
                    <a:pt x="6096" y="2633472"/>
                  </a:lnTo>
                  <a:lnTo>
                    <a:pt x="6150864" y="2633472"/>
                  </a:lnTo>
                  <a:lnTo>
                    <a:pt x="6156960" y="2633472"/>
                  </a:lnTo>
                  <a:lnTo>
                    <a:pt x="6156960" y="2627376"/>
                  </a:lnTo>
                  <a:lnTo>
                    <a:pt x="6156960" y="6096"/>
                  </a:lnTo>
                  <a:lnTo>
                    <a:pt x="615696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 txBox="1"/>
          <p:nvPr/>
        </p:nvSpPr>
        <p:spPr>
          <a:xfrm>
            <a:off x="966723" y="7202982"/>
            <a:ext cx="520065" cy="2070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sz="1800" i="1" spc="-37" baseline="13888" dirty="0">
                <a:latin typeface="Times New Roman"/>
                <a:cs typeface="Times New Roman"/>
              </a:rPr>
              <a:t>Y</a:t>
            </a:r>
            <a:r>
              <a:rPr sz="700" i="1" spc="-25" dirty="0">
                <a:latin typeface="Times New Roman"/>
                <a:cs typeface="Times New Roman"/>
              </a:rPr>
              <a:t>B</a:t>
            </a:r>
            <a:r>
              <a:rPr sz="700" i="1" spc="140" dirty="0">
                <a:latin typeface="Times New Roman"/>
                <a:cs typeface="Times New Roman"/>
              </a:rPr>
              <a:t> </a:t>
            </a:r>
            <a:r>
              <a:rPr sz="700" i="1" spc="-5" dirty="0">
                <a:latin typeface="Times New Roman"/>
                <a:cs typeface="Times New Roman"/>
              </a:rPr>
              <a:t>normal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66" name="object 6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67" name="object 6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37</a:t>
            </a:fld>
            <a:endParaRPr spc="-5" dirty="0"/>
          </a:p>
        </p:txBody>
      </p:sp>
      <p:sp>
        <p:nvSpPr>
          <p:cNvPr id="65" name="object 65"/>
          <p:cNvSpPr txBox="1"/>
          <p:nvPr/>
        </p:nvSpPr>
        <p:spPr>
          <a:xfrm>
            <a:off x="966723" y="5787187"/>
            <a:ext cx="520065" cy="2070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sz="1800" i="1" spc="-37" baseline="13888" dirty="0">
                <a:latin typeface="Times New Roman"/>
                <a:cs typeface="Times New Roman"/>
              </a:rPr>
              <a:t>Y</a:t>
            </a:r>
            <a:r>
              <a:rPr sz="700" i="1" spc="-25" dirty="0">
                <a:latin typeface="Times New Roman"/>
                <a:cs typeface="Times New Roman"/>
              </a:rPr>
              <a:t>B</a:t>
            </a:r>
            <a:r>
              <a:rPr sz="700" i="1" spc="140" dirty="0">
                <a:latin typeface="Times New Roman"/>
                <a:cs typeface="Times New Roman"/>
              </a:rPr>
              <a:t> </a:t>
            </a:r>
            <a:r>
              <a:rPr sz="700" i="1" spc="-5" dirty="0">
                <a:latin typeface="Times New Roman"/>
                <a:cs typeface="Times New Roman"/>
              </a:rPr>
              <a:t>normal</a:t>
            </a:r>
            <a:endParaRPr sz="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1227" y="1299092"/>
            <a:ext cx="6196965" cy="70739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38100" marR="30480">
              <a:lnSpc>
                <a:spcPct val="110000"/>
              </a:lnSpc>
              <a:spcBef>
                <a:spcPts val="65"/>
              </a:spcBef>
            </a:pPr>
            <a:r>
              <a:rPr sz="1200" spc="-5" dirty="0">
                <a:latin typeface="Comic Sans MS"/>
                <a:cs typeface="Comic Sans MS"/>
              </a:rPr>
              <a:t>3)</a:t>
            </a:r>
            <a:r>
              <a:rPr sz="1200" spc="1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Encontrar</a:t>
            </a:r>
            <a:r>
              <a:rPr sz="1200" spc="1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spc="1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partir</a:t>
            </a:r>
            <a:r>
              <a:rPr sz="1200" spc="1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1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1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ecuación</a:t>
            </a:r>
            <a:r>
              <a:rPr sz="1200" spc="1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1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oscilación</a:t>
            </a:r>
            <a:r>
              <a:rPr sz="1200" spc="1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para</a:t>
            </a:r>
            <a:r>
              <a:rPr sz="1200" spc="1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spc="1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periodo</a:t>
            </a:r>
            <a:r>
              <a:rPr sz="1200" spc="1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total</a:t>
            </a:r>
            <a:r>
              <a:rPr sz="1200" spc="1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estudiado,</a:t>
            </a:r>
            <a:r>
              <a:rPr sz="1200" spc="1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función</a:t>
            </a:r>
            <a:r>
              <a:rPr sz="1200" spc="-235" dirty="0">
                <a:latin typeface="Comic Sans MS"/>
                <a:cs typeface="Comic Sans MS"/>
              </a:rPr>
              <a:t> </a:t>
            </a:r>
            <a:r>
              <a:rPr sz="2250" spc="60" baseline="3703" dirty="0">
                <a:latin typeface="Symbol"/>
                <a:cs typeface="Symbol"/>
              </a:rPr>
              <a:t></a:t>
            </a:r>
            <a:r>
              <a:rPr sz="1200" i="1" spc="60" baseline="-17361" dirty="0">
                <a:latin typeface="Times New Roman"/>
                <a:cs typeface="Times New Roman"/>
              </a:rPr>
              <a:t>i</a:t>
            </a:r>
            <a:r>
              <a:rPr sz="1200" i="1" baseline="-17361" dirty="0">
                <a:latin typeface="Times New Roman"/>
                <a:cs typeface="Times New Roman"/>
              </a:rPr>
              <a:t> </a:t>
            </a:r>
            <a:r>
              <a:rPr sz="2100" spc="37" baseline="3968" dirty="0">
                <a:latin typeface="Times New Roman"/>
                <a:cs typeface="Times New Roman"/>
              </a:rPr>
              <a:t>(</a:t>
            </a:r>
            <a:r>
              <a:rPr sz="2100" i="1" spc="37" baseline="3968" dirty="0">
                <a:latin typeface="Times New Roman"/>
                <a:cs typeface="Times New Roman"/>
              </a:rPr>
              <a:t>t</a:t>
            </a:r>
            <a:r>
              <a:rPr sz="2100" spc="37" baseline="3968" dirty="0">
                <a:latin typeface="Times New Roman"/>
                <a:cs typeface="Times New Roman"/>
              </a:rPr>
              <a:t>)</a:t>
            </a:r>
            <a:r>
              <a:rPr sz="2100" spc="-135" baseline="3968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para</a:t>
            </a:r>
            <a:r>
              <a:rPr sz="1200" spc="1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cada</a:t>
            </a:r>
            <a:r>
              <a:rPr sz="1200" spc="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máquina</a:t>
            </a:r>
            <a:r>
              <a:rPr sz="1200" spc="1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</a:t>
            </a:r>
            <a:r>
              <a:rPr sz="1200" spc="1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</a:t>
            </a:r>
            <a:r>
              <a:rPr sz="1200" spc="1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SEP,</a:t>
            </a:r>
            <a:r>
              <a:rPr sz="1200" spc="204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usando</a:t>
            </a:r>
            <a:r>
              <a:rPr sz="1200" spc="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algún</a:t>
            </a:r>
            <a:r>
              <a:rPr sz="1200" spc="1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método</a:t>
            </a:r>
            <a:r>
              <a:rPr sz="1200" spc="204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numérico</a:t>
            </a:r>
            <a:r>
              <a:rPr sz="1200" spc="1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(punto</a:t>
            </a:r>
            <a:r>
              <a:rPr sz="1200" spc="20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por</a:t>
            </a:r>
            <a:endParaRPr sz="1200">
              <a:latin typeface="Comic Sans MS"/>
              <a:cs typeface="Comic Sans MS"/>
            </a:endParaRPr>
          </a:p>
          <a:p>
            <a:pPr marL="38100">
              <a:lnSpc>
                <a:spcPct val="100000"/>
              </a:lnSpc>
              <a:spcBef>
                <a:spcPts val="430"/>
              </a:spcBef>
            </a:pPr>
            <a:r>
              <a:rPr sz="1200" spc="-5" dirty="0">
                <a:latin typeface="Comic Sans MS"/>
                <a:cs typeface="Comic Sans MS"/>
              </a:rPr>
              <a:t>punto,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Euler,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Euler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modificado,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Runge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Kutta,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etc.).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19327" y="2007102"/>
            <a:ext cx="6117590" cy="3870960"/>
            <a:chOff x="719327" y="2007102"/>
            <a:chExt cx="6117590" cy="387096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5195" y="2007102"/>
              <a:ext cx="5971468" cy="251612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9327" y="4523226"/>
              <a:ext cx="5897880" cy="1354836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681227" y="6015948"/>
            <a:ext cx="6198870" cy="177228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38100" marR="34290" algn="just">
              <a:lnSpc>
                <a:spcPct val="123300"/>
              </a:lnSpc>
              <a:spcBef>
                <a:spcPts val="210"/>
              </a:spcBef>
              <a:buAutoNum type="arabicParenR" startAt="4"/>
              <a:tabLst>
                <a:tab pos="245745" algn="l"/>
              </a:tabLst>
            </a:pPr>
            <a:r>
              <a:rPr sz="1200" spc="-5" dirty="0">
                <a:latin typeface="Comic Sans MS"/>
                <a:cs typeface="Comic Sans MS"/>
              </a:rPr>
              <a:t>Dibujar las funciones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2250" spc="60" baseline="3703" dirty="0">
                <a:latin typeface="Symbol"/>
                <a:cs typeface="Symbol"/>
              </a:rPr>
              <a:t></a:t>
            </a:r>
            <a:r>
              <a:rPr sz="1200" i="1" spc="60" baseline="-17361" dirty="0">
                <a:latin typeface="Times New Roman"/>
                <a:cs typeface="Times New Roman"/>
              </a:rPr>
              <a:t>i </a:t>
            </a:r>
            <a:r>
              <a:rPr sz="2100" spc="37" baseline="3968" dirty="0">
                <a:latin typeface="Times New Roman"/>
                <a:cs typeface="Times New Roman"/>
              </a:rPr>
              <a:t>(</a:t>
            </a:r>
            <a:r>
              <a:rPr sz="2100" i="1" spc="37" baseline="3968" dirty="0">
                <a:latin typeface="Times New Roman"/>
                <a:cs typeface="Times New Roman"/>
              </a:rPr>
              <a:t>t</a:t>
            </a:r>
            <a:r>
              <a:rPr sz="2100" spc="37" baseline="3968" dirty="0">
                <a:latin typeface="Times New Roman"/>
                <a:cs typeface="Times New Roman"/>
              </a:rPr>
              <a:t>) </a:t>
            </a:r>
            <a:r>
              <a:rPr sz="1200" spc="-5" dirty="0">
                <a:latin typeface="Comic Sans MS"/>
                <a:cs typeface="Comic Sans MS"/>
              </a:rPr>
              <a:t>, resultando i curvas de oscilación (variación del ángulo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carga 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máquina i 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función del tiempo).</a:t>
            </a:r>
            <a:endParaRPr sz="1200">
              <a:latin typeface="Comic Sans MS"/>
              <a:cs typeface="Comic Sans MS"/>
            </a:endParaRPr>
          </a:p>
          <a:p>
            <a:pPr marL="38100" marR="30480" algn="just">
              <a:lnSpc>
                <a:spcPct val="116199"/>
              </a:lnSpc>
              <a:spcBef>
                <a:spcPts val="1195"/>
              </a:spcBef>
              <a:buAutoNum type="arabicParenR" startAt="4"/>
              <a:tabLst>
                <a:tab pos="234950" algn="l"/>
              </a:tabLst>
            </a:pPr>
            <a:r>
              <a:rPr sz="1200" spc="-5" dirty="0">
                <a:latin typeface="Comic Sans MS"/>
                <a:cs typeface="Comic Sans MS"/>
              </a:rPr>
              <a:t>Inspeccionar como evolucionan las curvas en el tiempo. Si por lo menos una de estas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gráficas se va alejando respecto de las </a:t>
            </a:r>
            <a:r>
              <a:rPr sz="1200" dirty="0">
                <a:latin typeface="Comic Sans MS"/>
                <a:cs typeface="Comic Sans MS"/>
              </a:rPr>
              <a:t>otras, </a:t>
            </a:r>
            <a:r>
              <a:rPr sz="1200" spc="-5" dirty="0">
                <a:latin typeface="Comic Sans MS"/>
                <a:cs typeface="Comic Sans MS"/>
              </a:rPr>
              <a:t>es porque la máquina correspondiente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perdió sincronismo y el SEP por definición es inestable, bajo las condiciones de </a:t>
            </a:r>
            <a:r>
              <a:rPr sz="1200" dirty="0">
                <a:latin typeface="Comic Sans MS"/>
                <a:cs typeface="Comic Sans MS"/>
              </a:rPr>
              <a:t>borde 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 estudio (intensidad, lugar y momento de la perturbación, estado de carga del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sistema,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etc.).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38</a:t>
            </a:fld>
            <a:endParaRPr spc="-5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996191"/>
            <a:ext cx="6148070" cy="87439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16100"/>
              </a:lnSpc>
              <a:spcBef>
                <a:spcPts val="95"/>
              </a:spcBef>
            </a:pPr>
            <a:r>
              <a:rPr sz="1200" b="1" spc="-5" dirty="0">
                <a:latin typeface="Comic Sans MS"/>
                <a:cs typeface="Comic Sans MS"/>
              </a:rPr>
              <a:t>Ejemplo conceptual: </a:t>
            </a:r>
            <a:r>
              <a:rPr sz="1200" spc="-5" dirty="0">
                <a:latin typeface="Comic Sans MS"/>
                <a:cs typeface="Comic Sans MS"/>
              </a:rPr>
              <a:t>Dado por ejemplo un SEP como el mostrado en la Fig.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 </a:t>
            </a:r>
            <a:r>
              <a:rPr sz="1200" spc="-10" dirty="0">
                <a:latin typeface="Comic Sans MS"/>
                <a:cs typeface="Comic Sans MS"/>
              </a:rPr>
              <a:t>tiene </a:t>
            </a:r>
            <a:r>
              <a:rPr sz="1200" spc="-5" dirty="0">
                <a:latin typeface="Comic Sans MS"/>
                <a:cs typeface="Comic Sans MS"/>
              </a:rPr>
              <a:t> cuatro Gs, se construye el modelo para el estudio de estabilidad y el diagrama fasorial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 las tensiones internas de los Gs, referido a un eje de referencia del sistema que se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mueve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spc="-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velocidad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cte.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815339" y="3044624"/>
            <a:ext cx="1987550" cy="1739264"/>
            <a:chOff x="815339" y="3044624"/>
            <a:chExt cx="1987550" cy="1739264"/>
          </a:xfrm>
        </p:grpSpPr>
        <p:sp>
          <p:nvSpPr>
            <p:cNvPr id="4" name="object 4"/>
            <p:cNvSpPr/>
            <p:nvPr/>
          </p:nvSpPr>
          <p:spPr>
            <a:xfrm>
              <a:off x="990599" y="3421375"/>
              <a:ext cx="1653539" cy="0"/>
            </a:xfrm>
            <a:custGeom>
              <a:avLst/>
              <a:gdLst/>
              <a:ahLst/>
              <a:cxnLst/>
              <a:rect l="l" t="t" r="r" b="b"/>
              <a:pathLst>
                <a:path w="1653539">
                  <a:moveTo>
                    <a:pt x="0" y="0"/>
                  </a:moveTo>
                  <a:lnTo>
                    <a:pt x="484631" y="0"/>
                  </a:lnTo>
                </a:path>
                <a:path w="1653539">
                  <a:moveTo>
                    <a:pt x="1653539" y="0"/>
                  </a:moveTo>
                  <a:lnTo>
                    <a:pt x="1168907" y="0"/>
                  </a:lnTo>
                  <a:lnTo>
                    <a:pt x="1290827" y="0"/>
                  </a:lnTo>
                </a:path>
              </a:pathLst>
            </a:custGeom>
            <a:ln w="202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27403" y="3421375"/>
              <a:ext cx="954405" cy="104139"/>
            </a:xfrm>
            <a:custGeom>
              <a:avLst/>
              <a:gdLst/>
              <a:ahLst/>
              <a:cxnLst/>
              <a:rect l="l" t="t" r="r" b="b"/>
              <a:pathLst>
                <a:path w="954405" h="104139">
                  <a:moveTo>
                    <a:pt x="0" y="0"/>
                  </a:moveTo>
                  <a:lnTo>
                    <a:pt x="0" y="103631"/>
                  </a:lnTo>
                  <a:lnTo>
                    <a:pt x="954023" y="103631"/>
                  </a:lnTo>
                  <a:lnTo>
                    <a:pt x="954023" y="0"/>
                  </a:lnTo>
                </a:path>
              </a:pathLst>
            </a:custGeom>
            <a:ln w="6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90599" y="4251955"/>
              <a:ext cx="1653539" cy="0"/>
            </a:xfrm>
            <a:custGeom>
              <a:avLst/>
              <a:gdLst/>
              <a:ahLst/>
              <a:cxnLst/>
              <a:rect l="l" t="t" r="r" b="b"/>
              <a:pathLst>
                <a:path w="1653539">
                  <a:moveTo>
                    <a:pt x="0" y="0"/>
                  </a:moveTo>
                  <a:lnTo>
                    <a:pt x="484631" y="0"/>
                  </a:lnTo>
                </a:path>
                <a:path w="1653539">
                  <a:moveTo>
                    <a:pt x="1168907" y="0"/>
                  </a:moveTo>
                  <a:lnTo>
                    <a:pt x="1653539" y="0"/>
                  </a:lnTo>
                </a:path>
              </a:pathLst>
            </a:custGeom>
            <a:ln w="202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12519" y="3421375"/>
              <a:ext cx="1411605" cy="1091565"/>
            </a:xfrm>
            <a:custGeom>
              <a:avLst/>
              <a:gdLst/>
              <a:ahLst/>
              <a:cxnLst/>
              <a:rect l="l" t="t" r="r" b="b"/>
              <a:pathLst>
                <a:path w="1411605" h="1091564">
                  <a:moveTo>
                    <a:pt x="242315" y="830579"/>
                  </a:moveTo>
                  <a:lnTo>
                    <a:pt x="242315" y="726947"/>
                  </a:lnTo>
                  <a:lnTo>
                    <a:pt x="1194815" y="726947"/>
                  </a:lnTo>
                  <a:lnTo>
                    <a:pt x="1194815" y="830579"/>
                  </a:lnTo>
                </a:path>
                <a:path w="1411605" h="1091564">
                  <a:moveTo>
                    <a:pt x="1411223" y="0"/>
                  </a:moveTo>
                  <a:lnTo>
                    <a:pt x="1411223" y="830579"/>
                  </a:lnTo>
                </a:path>
                <a:path w="1411605" h="1091564">
                  <a:moveTo>
                    <a:pt x="0" y="0"/>
                  </a:moveTo>
                  <a:lnTo>
                    <a:pt x="0" y="830579"/>
                  </a:lnTo>
                </a:path>
                <a:path w="1411605" h="1091564">
                  <a:moveTo>
                    <a:pt x="120395" y="0"/>
                  </a:moveTo>
                  <a:lnTo>
                    <a:pt x="120395" y="207263"/>
                  </a:lnTo>
                </a:path>
                <a:path w="1411605" h="1091564">
                  <a:moveTo>
                    <a:pt x="1289303" y="621791"/>
                  </a:moveTo>
                  <a:lnTo>
                    <a:pt x="1289303" y="830579"/>
                  </a:lnTo>
                </a:path>
                <a:path w="1411605" h="1091564">
                  <a:moveTo>
                    <a:pt x="120395" y="207263"/>
                  </a:moveTo>
                  <a:lnTo>
                    <a:pt x="1289303" y="621791"/>
                  </a:lnTo>
                </a:path>
                <a:path w="1411605" h="1091564">
                  <a:moveTo>
                    <a:pt x="242315" y="830579"/>
                  </a:moveTo>
                  <a:lnTo>
                    <a:pt x="242315" y="1091183"/>
                  </a:lnTo>
                </a:path>
              </a:pathLst>
            </a:custGeom>
            <a:ln w="6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324355" y="4495795"/>
              <a:ext cx="60960" cy="67310"/>
            </a:xfrm>
            <a:custGeom>
              <a:avLst/>
              <a:gdLst/>
              <a:ahLst/>
              <a:cxnLst/>
              <a:rect l="l" t="t" r="r" b="b"/>
              <a:pathLst>
                <a:path w="60959" h="67310">
                  <a:moveTo>
                    <a:pt x="60959" y="0"/>
                  </a:moveTo>
                  <a:lnTo>
                    <a:pt x="45648" y="6000"/>
                  </a:lnTo>
                  <a:lnTo>
                    <a:pt x="29908" y="8000"/>
                  </a:lnTo>
                  <a:lnTo>
                    <a:pt x="14454" y="6000"/>
                  </a:lnTo>
                  <a:lnTo>
                    <a:pt x="0" y="0"/>
                  </a:lnTo>
                  <a:lnTo>
                    <a:pt x="30479" y="67055"/>
                  </a:lnTo>
                  <a:lnTo>
                    <a:pt x="6095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523743" y="4251955"/>
              <a:ext cx="0" cy="260985"/>
            </a:xfrm>
            <a:custGeom>
              <a:avLst/>
              <a:gdLst/>
              <a:ahLst/>
              <a:cxnLst/>
              <a:rect l="l" t="t" r="r" b="b"/>
              <a:pathLst>
                <a:path h="260985">
                  <a:moveTo>
                    <a:pt x="0" y="0"/>
                  </a:moveTo>
                  <a:lnTo>
                    <a:pt x="0" y="260603"/>
                  </a:lnTo>
                </a:path>
              </a:pathLst>
            </a:custGeom>
            <a:ln w="6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493263" y="4495795"/>
              <a:ext cx="60960" cy="67310"/>
            </a:xfrm>
            <a:custGeom>
              <a:avLst/>
              <a:gdLst/>
              <a:ahLst/>
              <a:cxnLst/>
              <a:rect l="l" t="t" r="r" b="b"/>
              <a:pathLst>
                <a:path w="60960" h="67310">
                  <a:moveTo>
                    <a:pt x="60959" y="0"/>
                  </a:moveTo>
                  <a:lnTo>
                    <a:pt x="45862" y="6000"/>
                  </a:lnTo>
                  <a:lnTo>
                    <a:pt x="30479" y="8000"/>
                  </a:lnTo>
                  <a:lnTo>
                    <a:pt x="15097" y="6000"/>
                  </a:lnTo>
                  <a:lnTo>
                    <a:pt x="0" y="0"/>
                  </a:lnTo>
                  <a:lnTo>
                    <a:pt x="30479" y="67055"/>
                  </a:lnTo>
                  <a:lnTo>
                    <a:pt x="6095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75820" y="3366188"/>
              <a:ext cx="113422" cy="20301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08436" y="3349424"/>
              <a:ext cx="113422" cy="11037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8383" y="3369558"/>
              <a:ext cx="48768" cy="17830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90599" y="3186678"/>
              <a:ext cx="175259" cy="27432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57332" y="4251955"/>
              <a:ext cx="154570" cy="37370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24716" y="4251955"/>
              <a:ext cx="157618" cy="34779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62488" y="3044624"/>
              <a:ext cx="171334" cy="37675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15339" y="4405878"/>
              <a:ext cx="179831" cy="27432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52371" y="4509510"/>
              <a:ext cx="175259" cy="27432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609088" y="4509510"/>
              <a:ext cx="176783" cy="27432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982723" y="4405878"/>
              <a:ext cx="182880" cy="27432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619755" y="3160770"/>
              <a:ext cx="73151" cy="27432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692907" y="3189726"/>
              <a:ext cx="109728" cy="18745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815083" y="3433566"/>
              <a:ext cx="126492" cy="20116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577083" y="3841998"/>
              <a:ext cx="144780" cy="20116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816607" y="3755130"/>
              <a:ext cx="144780" cy="20574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816607" y="4043166"/>
              <a:ext cx="141731" cy="201167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178051" y="3841998"/>
              <a:ext cx="146304" cy="202692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431980" y="3050720"/>
              <a:ext cx="171334" cy="37675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675820" y="4219628"/>
              <a:ext cx="113422" cy="11037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721863" y="4239762"/>
              <a:ext cx="48768" cy="178308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08436" y="4225724"/>
              <a:ext cx="113422" cy="110374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552955" y="4244334"/>
              <a:ext cx="48768" cy="187451"/>
            </a:xfrm>
            <a:prstGeom prst="rect">
              <a:avLst/>
            </a:prstGeom>
          </p:spPr>
        </p:pic>
      </p:grpSp>
      <p:grpSp>
        <p:nvGrpSpPr>
          <p:cNvPr id="34" name="object 34"/>
          <p:cNvGrpSpPr/>
          <p:nvPr/>
        </p:nvGrpSpPr>
        <p:grpSpPr>
          <a:xfrm>
            <a:off x="3282696" y="1994326"/>
            <a:ext cx="3342640" cy="2656205"/>
            <a:chOff x="3282696" y="1994326"/>
            <a:chExt cx="3342640" cy="2656205"/>
          </a:xfrm>
        </p:grpSpPr>
        <p:sp>
          <p:nvSpPr>
            <p:cNvPr id="35" name="object 35"/>
            <p:cNvSpPr/>
            <p:nvPr/>
          </p:nvSpPr>
          <p:spPr>
            <a:xfrm>
              <a:off x="3686556" y="2624323"/>
              <a:ext cx="512445" cy="509270"/>
            </a:xfrm>
            <a:custGeom>
              <a:avLst/>
              <a:gdLst/>
              <a:ahLst/>
              <a:cxnLst/>
              <a:rect l="l" t="t" r="r" b="b"/>
              <a:pathLst>
                <a:path w="512445" h="509269">
                  <a:moveTo>
                    <a:pt x="0" y="0"/>
                  </a:moveTo>
                  <a:lnTo>
                    <a:pt x="0" y="384047"/>
                  </a:lnTo>
                </a:path>
                <a:path w="512445" h="509269">
                  <a:moveTo>
                    <a:pt x="0" y="384047"/>
                  </a:moveTo>
                  <a:lnTo>
                    <a:pt x="512063" y="509015"/>
                  </a:lnTo>
                </a:path>
              </a:pathLst>
            </a:custGeom>
            <a:ln w="72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365930" y="3357367"/>
              <a:ext cx="115470" cy="220979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3424428" y="2732527"/>
              <a:ext cx="0" cy="307975"/>
            </a:xfrm>
            <a:custGeom>
              <a:avLst/>
              <a:gdLst/>
              <a:ahLst/>
              <a:cxnLst/>
              <a:rect l="l" t="t" r="r" b="b"/>
              <a:pathLst>
                <a:path h="307975">
                  <a:moveTo>
                    <a:pt x="0" y="0"/>
                  </a:moveTo>
                  <a:lnTo>
                    <a:pt x="0" y="307847"/>
                  </a:lnTo>
                </a:path>
              </a:pathLst>
            </a:custGeom>
            <a:ln w="72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368979" y="3040375"/>
              <a:ext cx="112422" cy="332817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3422904" y="2624323"/>
              <a:ext cx="1905" cy="1384300"/>
            </a:xfrm>
            <a:custGeom>
              <a:avLst/>
              <a:gdLst/>
              <a:ahLst/>
              <a:cxnLst/>
              <a:rect l="l" t="t" r="r" b="b"/>
              <a:pathLst>
                <a:path w="1904" h="1384300">
                  <a:moveTo>
                    <a:pt x="1523" y="123443"/>
                  </a:moveTo>
                  <a:lnTo>
                    <a:pt x="1523" y="0"/>
                  </a:lnTo>
                </a:path>
                <a:path w="1904" h="1384300">
                  <a:moveTo>
                    <a:pt x="0" y="961643"/>
                  </a:moveTo>
                  <a:lnTo>
                    <a:pt x="1523" y="1383791"/>
                  </a:lnTo>
                </a:path>
              </a:pathLst>
            </a:custGeom>
            <a:ln w="72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293364" y="2624323"/>
              <a:ext cx="655320" cy="0"/>
            </a:xfrm>
            <a:custGeom>
              <a:avLst/>
              <a:gdLst/>
              <a:ahLst/>
              <a:cxnLst/>
              <a:rect l="l" t="t" r="r" b="b"/>
              <a:pathLst>
                <a:path w="655320">
                  <a:moveTo>
                    <a:pt x="0" y="0"/>
                  </a:moveTo>
                  <a:lnTo>
                    <a:pt x="655319" y="0"/>
                  </a:lnTo>
                </a:path>
              </a:pathLst>
            </a:custGeom>
            <a:ln w="217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902708" y="3855715"/>
              <a:ext cx="337185" cy="85725"/>
            </a:xfrm>
            <a:custGeom>
              <a:avLst/>
              <a:gdLst/>
              <a:ahLst/>
              <a:cxnLst/>
              <a:rect l="l" t="t" r="r" b="b"/>
              <a:pathLst>
                <a:path w="337185" h="85725">
                  <a:moveTo>
                    <a:pt x="13715" y="83819"/>
                  </a:moveTo>
                  <a:lnTo>
                    <a:pt x="13715" y="85343"/>
                  </a:lnTo>
                  <a:lnTo>
                    <a:pt x="13715" y="83819"/>
                  </a:lnTo>
                  <a:lnTo>
                    <a:pt x="16692" y="51434"/>
                  </a:lnTo>
                  <a:lnTo>
                    <a:pt x="24955" y="24764"/>
                  </a:lnTo>
                  <a:lnTo>
                    <a:pt x="37504" y="6667"/>
                  </a:lnTo>
                  <a:lnTo>
                    <a:pt x="53339" y="0"/>
                  </a:lnTo>
                  <a:lnTo>
                    <a:pt x="69413" y="6667"/>
                  </a:lnTo>
                  <a:lnTo>
                    <a:pt x="82486" y="24764"/>
                  </a:lnTo>
                  <a:lnTo>
                    <a:pt x="91273" y="51434"/>
                  </a:lnTo>
                  <a:lnTo>
                    <a:pt x="94487" y="83819"/>
                  </a:lnTo>
                  <a:lnTo>
                    <a:pt x="97678" y="51434"/>
                  </a:lnTo>
                  <a:lnTo>
                    <a:pt x="106298" y="24764"/>
                  </a:lnTo>
                  <a:lnTo>
                    <a:pt x="118919" y="6667"/>
                  </a:lnTo>
                  <a:lnTo>
                    <a:pt x="134111" y="0"/>
                  </a:lnTo>
                  <a:lnTo>
                    <a:pt x="150185" y="6667"/>
                  </a:lnTo>
                  <a:lnTo>
                    <a:pt x="163258" y="24764"/>
                  </a:lnTo>
                  <a:lnTo>
                    <a:pt x="172045" y="51434"/>
                  </a:lnTo>
                  <a:lnTo>
                    <a:pt x="175259" y="83819"/>
                  </a:lnTo>
                  <a:lnTo>
                    <a:pt x="178450" y="51434"/>
                  </a:lnTo>
                  <a:lnTo>
                    <a:pt x="187070" y="24764"/>
                  </a:lnTo>
                  <a:lnTo>
                    <a:pt x="199691" y="6667"/>
                  </a:lnTo>
                  <a:lnTo>
                    <a:pt x="214883" y="0"/>
                  </a:lnTo>
                  <a:lnTo>
                    <a:pt x="230957" y="6667"/>
                  </a:lnTo>
                  <a:lnTo>
                    <a:pt x="244030" y="24764"/>
                  </a:lnTo>
                  <a:lnTo>
                    <a:pt x="252817" y="51434"/>
                  </a:lnTo>
                  <a:lnTo>
                    <a:pt x="256031" y="83819"/>
                  </a:lnTo>
                  <a:lnTo>
                    <a:pt x="259246" y="51434"/>
                  </a:lnTo>
                  <a:lnTo>
                    <a:pt x="268033" y="24764"/>
                  </a:lnTo>
                  <a:lnTo>
                    <a:pt x="281106" y="6667"/>
                  </a:lnTo>
                  <a:lnTo>
                    <a:pt x="297179" y="0"/>
                  </a:lnTo>
                  <a:lnTo>
                    <a:pt x="312372" y="6667"/>
                  </a:lnTo>
                  <a:lnTo>
                    <a:pt x="324992" y="24764"/>
                  </a:lnTo>
                  <a:lnTo>
                    <a:pt x="333613" y="51434"/>
                  </a:lnTo>
                  <a:lnTo>
                    <a:pt x="336803" y="83819"/>
                  </a:lnTo>
                </a:path>
                <a:path w="337185" h="85725">
                  <a:moveTo>
                    <a:pt x="0" y="42671"/>
                  </a:moveTo>
                  <a:lnTo>
                    <a:pt x="13715" y="85343"/>
                  </a:lnTo>
                </a:path>
              </a:pathLst>
            </a:custGeom>
            <a:ln w="72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239511" y="3898387"/>
              <a:ext cx="5080" cy="41275"/>
            </a:xfrm>
            <a:custGeom>
              <a:avLst/>
              <a:gdLst/>
              <a:ahLst/>
              <a:cxnLst/>
              <a:rect l="l" t="t" r="r" b="b"/>
              <a:pathLst>
                <a:path w="5079" h="41275">
                  <a:moveTo>
                    <a:pt x="2285" y="-3633"/>
                  </a:moveTo>
                  <a:lnTo>
                    <a:pt x="2285" y="44781"/>
                  </a:lnTo>
                </a:path>
              </a:pathLst>
            </a:custGeom>
            <a:ln w="118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828288" y="3262879"/>
              <a:ext cx="1957070" cy="731520"/>
            </a:xfrm>
            <a:custGeom>
              <a:avLst/>
              <a:gdLst/>
              <a:ahLst/>
              <a:cxnLst/>
              <a:rect l="l" t="t" r="r" b="b"/>
              <a:pathLst>
                <a:path w="1957070" h="731520">
                  <a:moveTo>
                    <a:pt x="1054607" y="635507"/>
                  </a:moveTo>
                  <a:lnTo>
                    <a:pt x="1074419" y="635507"/>
                  </a:lnTo>
                </a:path>
                <a:path w="1957070" h="731520">
                  <a:moveTo>
                    <a:pt x="1415795" y="635507"/>
                  </a:moveTo>
                  <a:lnTo>
                    <a:pt x="1432559" y="635507"/>
                  </a:lnTo>
                  <a:lnTo>
                    <a:pt x="1956815" y="635507"/>
                  </a:lnTo>
                  <a:lnTo>
                    <a:pt x="1956815" y="731519"/>
                  </a:lnTo>
                </a:path>
                <a:path w="1957070" h="731520">
                  <a:moveTo>
                    <a:pt x="525779" y="629411"/>
                  </a:moveTo>
                  <a:lnTo>
                    <a:pt x="0" y="629411"/>
                  </a:lnTo>
                  <a:lnTo>
                    <a:pt x="0" y="731519"/>
                  </a:lnTo>
                </a:path>
                <a:path w="1957070" h="731520">
                  <a:moveTo>
                    <a:pt x="556259" y="635507"/>
                  </a:moveTo>
                  <a:lnTo>
                    <a:pt x="574547" y="675131"/>
                  </a:lnTo>
                  <a:lnTo>
                    <a:pt x="612647" y="592835"/>
                  </a:lnTo>
                  <a:lnTo>
                    <a:pt x="650747" y="675131"/>
                  </a:lnTo>
                  <a:lnTo>
                    <a:pt x="688847" y="592835"/>
                  </a:lnTo>
                  <a:lnTo>
                    <a:pt x="726947" y="675131"/>
                  </a:lnTo>
                  <a:lnTo>
                    <a:pt x="763523" y="592835"/>
                  </a:lnTo>
                  <a:lnTo>
                    <a:pt x="801623" y="675131"/>
                  </a:lnTo>
                  <a:lnTo>
                    <a:pt x="821435" y="632459"/>
                  </a:lnTo>
                  <a:lnTo>
                    <a:pt x="836675" y="592835"/>
                  </a:lnTo>
                </a:path>
                <a:path w="1957070" h="731520">
                  <a:moveTo>
                    <a:pt x="835151" y="621791"/>
                  </a:moveTo>
                  <a:lnTo>
                    <a:pt x="835151" y="621791"/>
                  </a:lnTo>
                </a:path>
                <a:path w="1957070" h="731520">
                  <a:moveTo>
                    <a:pt x="836675" y="592835"/>
                  </a:moveTo>
                  <a:lnTo>
                    <a:pt x="871727" y="633983"/>
                  </a:lnTo>
                </a:path>
                <a:path w="1957070" h="731520">
                  <a:moveTo>
                    <a:pt x="556259" y="637031"/>
                  </a:moveTo>
                  <a:lnTo>
                    <a:pt x="550163" y="633983"/>
                  </a:lnTo>
                </a:path>
                <a:path w="1957070" h="731520">
                  <a:moveTo>
                    <a:pt x="871727" y="633983"/>
                  </a:moveTo>
                  <a:lnTo>
                    <a:pt x="908303" y="633983"/>
                  </a:lnTo>
                </a:path>
                <a:path w="1957070" h="731520">
                  <a:moveTo>
                    <a:pt x="513587" y="633983"/>
                  </a:moveTo>
                  <a:lnTo>
                    <a:pt x="550163" y="633983"/>
                  </a:lnTo>
                </a:path>
                <a:path w="1957070" h="731520">
                  <a:moveTo>
                    <a:pt x="908303" y="633983"/>
                  </a:moveTo>
                  <a:lnTo>
                    <a:pt x="1074419" y="635507"/>
                  </a:lnTo>
                </a:path>
                <a:path w="1957070" h="731520">
                  <a:moveTo>
                    <a:pt x="1018031" y="62483"/>
                  </a:moveTo>
                  <a:lnTo>
                    <a:pt x="1018031" y="64007"/>
                  </a:lnTo>
                  <a:lnTo>
                    <a:pt x="1018031" y="62483"/>
                  </a:lnTo>
                  <a:lnTo>
                    <a:pt x="1028318" y="35147"/>
                  </a:lnTo>
                  <a:lnTo>
                    <a:pt x="1042034" y="14096"/>
                  </a:lnTo>
                  <a:lnTo>
                    <a:pt x="1057465" y="1619"/>
                  </a:lnTo>
                  <a:lnTo>
                    <a:pt x="1072895" y="0"/>
                  </a:lnTo>
                  <a:lnTo>
                    <a:pt x="1086278" y="8977"/>
                  </a:lnTo>
                  <a:lnTo>
                    <a:pt x="1094231" y="27241"/>
                  </a:lnTo>
                  <a:lnTo>
                    <a:pt x="1096470" y="52077"/>
                  </a:lnTo>
                  <a:lnTo>
                    <a:pt x="1092707" y="80771"/>
                  </a:lnTo>
                  <a:lnTo>
                    <a:pt x="1102352" y="53435"/>
                  </a:lnTo>
                  <a:lnTo>
                    <a:pt x="1116139" y="32384"/>
                  </a:lnTo>
                  <a:lnTo>
                    <a:pt x="1131927" y="19907"/>
                  </a:lnTo>
                  <a:lnTo>
                    <a:pt x="1147571" y="18287"/>
                  </a:lnTo>
                  <a:lnTo>
                    <a:pt x="1160287" y="27265"/>
                  </a:lnTo>
                  <a:lnTo>
                    <a:pt x="1168145" y="45529"/>
                  </a:lnTo>
                  <a:lnTo>
                    <a:pt x="1170289" y="70365"/>
                  </a:lnTo>
                  <a:lnTo>
                    <a:pt x="1165859" y="99059"/>
                  </a:lnTo>
                  <a:lnTo>
                    <a:pt x="1176170" y="71723"/>
                  </a:lnTo>
                  <a:lnTo>
                    <a:pt x="1190053" y="50672"/>
                  </a:lnTo>
                  <a:lnTo>
                    <a:pt x="1205936" y="38195"/>
                  </a:lnTo>
                  <a:lnTo>
                    <a:pt x="1222247" y="36575"/>
                  </a:lnTo>
                  <a:lnTo>
                    <a:pt x="1234963" y="45553"/>
                  </a:lnTo>
                  <a:lnTo>
                    <a:pt x="1242821" y="63817"/>
                  </a:lnTo>
                  <a:lnTo>
                    <a:pt x="1244965" y="88653"/>
                  </a:lnTo>
                  <a:lnTo>
                    <a:pt x="1240535" y="117347"/>
                  </a:lnTo>
                  <a:lnTo>
                    <a:pt x="1250822" y="90225"/>
                  </a:lnTo>
                  <a:lnTo>
                    <a:pt x="1264538" y="69532"/>
                  </a:lnTo>
                  <a:lnTo>
                    <a:pt x="1279969" y="57126"/>
                  </a:lnTo>
                  <a:lnTo>
                    <a:pt x="1295399" y="54863"/>
                  </a:lnTo>
                  <a:lnTo>
                    <a:pt x="1308782" y="63841"/>
                  </a:lnTo>
                  <a:lnTo>
                    <a:pt x="1316735" y="82105"/>
                  </a:lnTo>
                  <a:lnTo>
                    <a:pt x="1318974" y="106941"/>
                  </a:lnTo>
                  <a:lnTo>
                    <a:pt x="1315211" y="135635"/>
                  </a:lnTo>
                </a:path>
              </a:pathLst>
            </a:custGeom>
            <a:ln w="72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843272" y="3287263"/>
              <a:ext cx="3175" cy="40005"/>
            </a:xfrm>
            <a:custGeom>
              <a:avLst/>
              <a:gdLst/>
              <a:ahLst/>
              <a:cxnLst/>
              <a:rect l="l" t="t" r="r" b="b"/>
              <a:pathLst>
                <a:path w="3175" h="40004">
                  <a:moveTo>
                    <a:pt x="1523" y="-3633"/>
                  </a:moveTo>
                  <a:lnTo>
                    <a:pt x="1523" y="43257"/>
                  </a:lnTo>
                </a:path>
              </a:pathLst>
            </a:custGeom>
            <a:ln w="103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824984" y="3282691"/>
              <a:ext cx="1091565" cy="725805"/>
            </a:xfrm>
            <a:custGeom>
              <a:avLst/>
              <a:gdLst/>
              <a:ahLst/>
              <a:cxnLst/>
              <a:rect l="l" t="t" r="r" b="b"/>
              <a:pathLst>
                <a:path w="1091564" h="725804">
                  <a:moveTo>
                    <a:pt x="332231" y="82295"/>
                  </a:moveTo>
                  <a:lnTo>
                    <a:pt x="318515" y="115823"/>
                  </a:lnTo>
                </a:path>
                <a:path w="1091564" h="725804">
                  <a:moveTo>
                    <a:pt x="0" y="0"/>
                  </a:moveTo>
                  <a:lnTo>
                    <a:pt x="18287" y="4571"/>
                  </a:lnTo>
                </a:path>
                <a:path w="1091564" h="725804">
                  <a:moveTo>
                    <a:pt x="332231" y="82295"/>
                  </a:moveTo>
                  <a:lnTo>
                    <a:pt x="345947" y="85343"/>
                  </a:lnTo>
                </a:path>
                <a:path w="1091564" h="725804">
                  <a:moveTo>
                    <a:pt x="348995" y="83819"/>
                  </a:moveTo>
                  <a:lnTo>
                    <a:pt x="1091183" y="263651"/>
                  </a:lnTo>
                </a:path>
                <a:path w="1091564" h="725804">
                  <a:moveTo>
                    <a:pt x="1091183" y="263651"/>
                  </a:moveTo>
                  <a:lnTo>
                    <a:pt x="1091183" y="725423"/>
                  </a:lnTo>
                </a:path>
              </a:pathLst>
            </a:custGeom>
            <a:ln w="72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319272" y="4008115"/>
              <a:ext cx="2992120" cy="0"/>
            </a:xfrm>
            <a:custGeom>
              <a:avLst/>
              <a:gdLst/>
              <a:ahLst/>
              <a:cxnLst/>
              <a:rect l="l" t="t" r="r" b="b"/>
              <a:pathLst>
                <a:path w="2992120">
                  <a:moveTo>
                    <a:pt x="2334767" y="0"/>
                  </a:moveTo>
                  <a:lnTo>
                    <a:pt x="2991611" y="0"/>
                  </a:lnTo>
                </a:path>
                <a:path w="2992120">
                  <a:moveTo>
                    <a:pt x="0" y="0"/>
                  </a:moveTo>
                  <a:lnTo>
                    <a:pt x="655319" y="0"/>
                  </a:lnTo>
                </a:path>
              </a:pathLst>
            </a:custGeom>
            <a:ln w="217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533900" y="2595367"/>
              <a:ext cx="67056" cy="196596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038344" y="2581650"/>
              <a:ext cx="147828" cy="219455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153326" y="3336031"/>
              <a:ext cx="115470" cy="256031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6213348" y="2616703"/>
              <a:ext cx="0" cy="353695"/>
            </a:xfrm>
            <a:custGeom>
              <a:avLst/>
              <a:gdLst/>
              <a:ahLst/>
              <a:cxnLst/>
              <a:rect l="l" t="t" r="r" b="b"/>
              <a:pathLst>
                <a:path h="353694">
                  <a:moveTo>
                    <a:pt x="0" y="0"/>
                  </a:moveTo>
                  <a:lnTo>
                    <a:pt x="0" y="353567"/>
                  </a:lnTo>
                </a:path>
              </a:pathLst>
            </a:custGeom>
            <a:ln w="72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156374" y="2970271"/>
              <a:ext cx="112422" cy="383109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5654039" y="2624323"/>
              <a:ext cx="657225" cy="0"/>
            </a:xfrm>
            <a:custGeom>
              <a:avLst/>
              <a:gdLst/>
              <a:ahLst/>
              <a:cxnLst/>
              <a:rect l="l" t="t" r="r" b="b"/>
              <a:pathLst>
                <a:path w="657225">
                  <a:moveTo>
                    <a:pt x="0" y="0"/>
                  </a:moveTo>
                  <a:lnTo>
                    <a:pt x="656843" y="0"/>
                  </a:lnTo>
                </a:path>
              </a:pathLst>
            </a:custGeom>
            <a:ln w="217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309360" y="3078474"/>
              <a:ext cx="83820" cy="196596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506468" y="3736843"/>
              <a:ext cx="83819" cy="196596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382438" y="3157138"/>
              <a:ext cx="313590" cy="109374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506468" y="3081523"/>
              <a:ext cx="86867" cy="196596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508248" y="3139435"/>
              <a:ext cx="85343" cy="196596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032248" y="3186679"/>
              <a:ext cx="166115" cy="219455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297168" y="3488430"/>
              <a:ext cx="153924" cy="219455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032248" y="3729222"/>
              <a:ext cx="164591" cy="219455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3518916" y="3419851"/>
              <a:ext cx="166115" cy="219455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4959095" y="2685283"/>
              <a:ext cx="337185" cy="88900"/>
            </a:xfrm>
            <a:custGeom>
              <a:avLst/>
              <a:gdLst/>
              <a:ahLst/>
              <a:cxnLst/>
              <a:rect l="l" t="t" r="r" b="b"/>
              <a:pathLst>
                <a:path w="337185" h="88900">
                  <a:moveTo>
                    <a:pt x="12191" y="86867"/>
                  </a:moveTo>
                  <a:lnTo>
                    <a:pt x="12191" y="88391"/>
                  </a:lnTo>
                  <a:lnTo>
                    <a:pt x="12191" y="86867"/>
                  </a:lnTo>
                  <a:lnTo>
                    <a:pt x="15406" y="53363"/>
                  </a:lnTo>
                  <a:lnTo>
                    <a:pt x="24193" y="25717"/>
                  </a:lnTo>
                  <a:lnTo>
                    <a:pt x="37266" y="6929"/>
                  </a:lnTo>
                  <a:lnTo>
                    <a:pt x="53339" y="0"/>
                  </a:lnTo>
                  <a:lnTo>
                    <a:pt x="69175" y="6929"/>
                  </a:lnTo>
                  <a:lnTo>
                    <a:pt x="81724" y="25717"/>
                  </a:lnTo>
                  <a:lnTo>
                    <a:pt x="89987" y="53363"/>
                  </a:lnTo>
                  <a:lnTo>
                    <a:pt x="92963" y="86867"/>
                  </a:lnTo>
                  <a:lnTo>
                    <a:pt x="96178" y="53363"/>
                  </a:lnTo>
                  <a:lnTo>
                    <a:pt x="104965" y="25717"/>
                  </a:lnTo>
                  <a:lnTo>
                    <a:pt x="118038" y="6929"/>
                  </a:lnTo>
                  <a:lnTo>
                    <a:pt x="134111" y="0"/>
                  </a:lnTo>
                  <a:lnTo>
                    <a:pt x="150185" y="6929"/>
                  </a:lnTo>
                  <a:lnTo>
                    <a:pt x="163258" y="25717"/>
                  </a:lnTo>
                  <a:lnTo>
                    <a:pt x="172045" y="53363"/>
                  </a:lnTo>
                  <a:lnTo>
                    <a:pt x="175259" y="86867"/>
                  </a:lnTo>
                  <a:lnTo>
                    <a:pt x="178236" y="53363"/>
                  </a:lnTo>
                  <a:lnTo>
                    <a:pt x="186499" y="25717"/>
                  </a:lnTo>
                  <a:lnTo>
                    <a:pt x="199048" y="6929"/>
                  </a:lnTo>
                  <a:lnTo>
                    <a:pt x="214883" y="0"/>
                  </a:lnTo>
                  <a:lnTo>
                    <a:pt x="230957" y="6929"/>
                  </a:lnTo>
                  <a:lnTo>
                    <a:pt x="244030" y="25717"/>
                  </a:lnTo>
                  <a:lnTo>
                    <a:pt x="252817" y="53363"/>
                  </a:lnTo>
                  <a:lnTo>
                    <a:pt x="256031" y="86867"/>
                  </a:lnTo>
                  <a:lnTo>
                    <a:pt x="259222" y="53363"/>
                  </a:lnTo>
                  <a:lnTo>
                    <a:pt x="267842" y="25717"/>
                  </a:lnTo>
                  <a:lnTo>
                    <a:pt x="280463" y="6929"/>
                  </a:lnTo>
                  <a:lnTo>
                    <a:pt x="295655" y="0"/>
                  </a:lnTo>
                  <a:lnTo>
                    <a:pt x="311729" y="6929"/>
                  </a:lnTo>
                  <a:lnTo>
                    <a:pt x="324802" y="25717"/>
                  </a:lnTo>
                  <a:lnTo>
                    <a:pt x="333589" y="53363"/>
                  </a:lnTo>
                  <a:lnTo>
                    <a:pt x="336803" y="86867"/>
                  </a:lnTo>
                </a:path>
                <a:path w="337185" h="88900">
                  <a:moveTo>
                    <a:pt x="0" y="44195"/>
                  </a:moveTo>
                  <a:lnTo>
                    <a:pt x="12191" y="88391"/>
                  </a:lnTo>
                </a:path>
              </a:pathLst>
            </a:custGeom>
            <a:ln w="72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295900" y="2729479"/>
              <a:ext cx="5080" cy="43180"/>
            </a:xfrm>
            <a:custGeom>
              <a:avLst/>
              <a:gdLst/>
              <a:ahLst/>
              <a:cxnLst/>
              <a:rect l="l" t="t" r="r" b="b"/>
              <a:pathLst>
                <a:path w="5079" h="43180">
                  <a:moveTo>
                    <a:pt x="2285" y="-3633"/>
                  </a:moveTo>
                  <a:lnTo>
                    <a:pt x="2285" y="46305"/>
                  </a:lnTo>
                </a:path>
              </a:pathLst>
            </a:custGeom>
            <a:ln w="118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874008" y="2621275"/>
              <a:ext cx="1967864" cy="149860"/>
            </a:xfrm>
            <a:custGeom>
              <a:avLst/>
              <a:gdLst/>
              <a:ahLst/>
              <a:cxnLst/>
              <a:rect l="l" t="t" r="r" b="b"/>
              <a:pathLst>
                <a:path w="1967864" h="149860">
                  <a:moveTo>
                    <a:pt x="1065275" y="108203"/>
                  </a:moveTo>
                  <a:lnTo>
                    <a:pt x="1085087" y="108203"/>
                  </a:lnTo>
                </a:path>
                <a:path w="1967864" h="149860">
                  <a:moveTo>
                    <a:pt x="1426463" y="108203"/>
                  </a:moveTo>
                  <a:lnTo>
                    <a:pt x="1443227" y="108203"/>
                  </a:lnTo>
                </a:path>
                <a:path w="1967864" h="149860">
                  <a:moveTo>
                    <a:pt x="0" y="106679"/>
                  </a:moveTo>
                  <a:lnTo>
                    <a:pt x="524255" y="106679"/>
                  </a:lnTo>
                </a:path>
                <a:path w="1967864" h="149860">
                  <a:moveTo>
                    <a:pt x="1443227" y="106679"/>
                  </a:moveTo>
                  <a:lnTo>
                    <a:pt x="1967483" y="106679"/>
                  </a:lnTo>
                  <a:lnTo>
                    <a:pt x="1967483" y="0"/>
                  </a:lnTo>
                </a:path>
                <a:path w="1967864" h="149860">
                  <a:moveTo>
                    <a:pt x="566927" y="109727"/>
                  </a:moveTo>
                  <a:lnTo>
                    <a:pt x="585215" y="149351"/>
                  </a:lnTo>
                  <a:lnTo>
                    <a:pt x="623315" y="64007"/>
                  </a:lnTo>
                  <a:lnTo>
                    <a:pt x="661415" y="149351"/>
                  </a:lnTo>
                  <a:lnTo>
                    <a:pt x="699515" y="64007"/>
                  </a:lnTo>
                  <a:lnTo>
                    <a:pt x="736091" y="149351"/>
                  </a:lnTo>
                  <a:lnTo>
                    <a:pt x="774191" y="64007"/>
                  </a:lnTo>
                  <a:lnTo>
                    <a:pt x="812291" y="149351"/>
                  </a:lnTo>
                  <a:lnTo>
                    <a:pt x="832103" y="105155"/>
                  </a:lnTo>
                  <a:lnTo>
                    <a:pt x="845819" y="64007"/>
                  </a:lnTo>
                </a:path>
              </a:pathLst>
            </a:custGeom>
            <a:ln w="72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719827" y="2714239"/>
              <a:ext cx="0" cy="1905"/>
            </a:xfrm>
            <a:custGeom>
              <a:avLst/>
              <a:gdLst/>
              <a:ahLst/>
              <a:cxnLst/>
              <a:rect l="l" t="t" r="r" b="b"/>
              <a:pathLst>
                <a:path h="1905">
                  <a:moveTo>
                    <a:pt x="-3633" y="761"/>
                  </a:moveTo>
                  <a:lnTo>
                    <a:pt x="3633" y="76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433316" y="2685283"/>
              <a:ext cx="358140" cy="45720"/>
            </a:xfrm>
            <a:custGeom>
              <a:avLst/>
              <a:gdLst/>
              <a:ahLst/>
              <a:cxnLst/>
              <a:rect l="l" t="t" r="r" b="b"/>
              <a:pathLst>
                <a:path w="358139" h="45719">
                  <a:moveTo>
                    <a:pt x="286511" y="0"/>
                  </a:moveTo>
                  <a:lnTo>
                    <a:pt x="323087" y="42671"/>
                  </a:lnTo>
                </a:path>
                <a:path w="358139" h="45719">
                  <a:moveTo>
                    <a:pt x="7619" y="45719"/>
                  </a:moveTo>
                  <a:lnTo>
                    <a:pt x="0" y="42671"/>
                  </a:lnTo>
                </a:path>
                <a:path w="358139" h="45719">
                  <a:moveTo>
                    <a:pt x="323087" y="42671"/>
                  </a:moveTo>
                  <a:lnTo>
                    <a:pt x="358139" y="42671"/>
                  </a:lnTo>
                </a:path>
              </a:pathLst>
            </a:custGeom>
            <a:ln w="72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398263" y="2727955"/>
              <a:ext cx="36830" cy="1905"/>
            </a:xfrm>
            <a:custGeom>
              <a:avLst/>
              <a:gdLst/>
              <a:ahLst/>
              <a:cxnLst/>
              <a:rect l="l" t="t" r="r" b="b"/>
              <a:pathLst>
                <a:path w="36829" h="1905">
                  <a:moveTo>
                    <a:pt x="-3633" y="761"/>
                  </a:moveTo>
                  <a:lnTo>
                    <a:pt x="40209" y="761"/>
                  </a:lnTo>
                </a:path>
              </a:pathLst>
            </a:custGeom>
            <a:ln w="87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874008" y="2621275"/>
              <a:ext cx="2329180" cy="1386840"/>
            </a:xfrm>
            <a:custGeom>
              <a:avLst/>
              <a:gdLst/>
              <a:ahLst/>
              <a:cxnLst/>
              <a:rect l="l" t="t" r="r" b="b"/>
              <a:pathLst>
                <a:path w="2329179" h="1386839">
                  <a:moveTo>
                    <a:pt x="917447" y="106679"/>
                  </a:moveTo>
                  <a:lnTo>
                    <a:pt x="1085087" y="108203"/>
                  </a:lnTo>
                </a:path>
                <a:path w="2329179" h="1386839">
                  <a:moveTo>
                    <a:pt x="0" y="106679"/>
                  </a:moveTo>
                  <a:lnTo>
                    <a:pt x="0" y="0"/>
                  </a:lnTo>
                </a:path>
                <a:path w="2329179" h="1386839">
                  <a:moveTo>
                    <a:pt x="307847" y="509015"/>
                  </a:moveTo>
                  <a:lnTo>
                    <a:pt x="499871" y="551687"/>
                  </a:lnTo>
                </a:path>
                <a:path w="2329179" h="1386839">
                  <a:moveTo>
                    <a:pt x="806195" y="630935"/>
                  </a:moveTo>
                  <a:lnTo>
                    <a:pt x="970787" y="675131"/>
                  </a:lnTo>
                </a:path>
                <a:path w="2329179" h="1386839">
                  <a:moveTo>
                    <a:pt x="2327147" y="964691"/>
                  </a:moveTo>
                  <a:lnTo>
                    <a:pt x="2328671" y="1386839"/>
                  </a:lnTo>
                </a:path>
              </a:pathLst>
            </a:custGeom>
            <a:ln w="72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3332988" y="2145787"/>
              <a:ext cx="196596" cy="260603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3510079" y="2213782"/>
              <a:ext cx="93873" cy="404445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3471672" y="2056810"/>
              <a:ext cx="143255" cy="116994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3493008" y="1997959"/>
              <a:ext cx="93345" cy="30480"/>
            </a:xfrm>
            <a:custGeom>
              <a:avLst/>
              <a:gdLst/>
              <a:ahLst/>
              <a:cxnLst/>
              <a:rect l="l" t="t" r="r" b="b"/>
              <a:pathLst>
                <a:path w="93345" h="30480">
                  <a:moveTo>
                    <a:pt x="92963" y="30479"/>
                  </a:moveTo>
                  <a:lnTo>
                    <a:pt x="0" y="30479"/>
                  </a:lnTo>
                </a:path>
                <a:path w="93345" h="30480">
                  <a:moveTo>
                    <a:pt x="92963" y="0"/>
                  </a:moveTo>
                  <a:lnTo>
                    <a:pt x="35051" y="0"/>
                  </a:lnTo>
                </a:path>
              </a:pathLst>
            </a:custGeom>
            <a:ln w="72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5940859" y="2221402"/>
              <a:ext cx="95397" cy="402921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5902451" y="2062906"/>
              <a:ext cx="143255" cy="118518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5923788" y="2004055"/>
              <a:ext cx="93345" cy="32384"/>
            </a:xfrm>
            <a:custGeom>
              <a:avLst/>
              <a:gdLst/>
              <a:ahLst/>
              <a:cxnLst/>
              <a:rect l="l" t="t" r="r" b="b"/>
              <a:pathLst>
                <a:path w="93345" h="32385">
                  <a:moveTo>
                    <a:pt x="92963" y="32003"/>
                  </a:moveTo>
                  <a:lnTo>
                    <a:pt x="0" y="32003"/>
                  </a:lnTo>
                </a:path>
                <a:path w="93345" h="32385">
                  <a:moveTo>
                    <a:pt x="92963" y="0"/>
                  </a:moveTo>
                  <a:lnTo>
                    <a:pt x="36575" y="0"/>
                  </a:lnTo>
                </a:path>
              </a:pathLst>
            </a:custGeom>
            <a:ln w="72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3481123" y="4026403"/>
              <a:ext cx="95397" cy="404445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3471672" y="4470826"/>
              <a:ext cx="143255" cy="116994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3499104" y="4616191"/>
              <a:ext cx="93345" cy="30480"/>
            </a:xfrm>
            <a:custGeom>
              <a:avLst/>
              <a:gdLst/>
              <a:ahLst/>
              <a:cxnLst/>
              <a:rect l="l" t="t" r="r" b="b"/>
              <a:pathLst>
                <a:path w="93345" h="30479">
                  <a:moveTo>
                    <a:pt x="0" y="0"/>
                  </a:moveTo>
                  <a:lnTo>
                    <a:pt x="92963" y="0"/>
                  </a:lnTo>
                </a:path>
                <a:path w="93345" h="30479">
                  <a:moveTo>
                    <a:pt x="0" y="30479"/>
                  </a:moveTo>
                  <a:lnTo>
                    <a:pt x="57911" y="30479"/>
                  </a:lnTo>
                </a:path>
              </a:pathLst>
            </a:custGeom>
            <a:ln w="72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9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5911903" y="4026403"/>
              <a:ext cx="95397" cy="404445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5902451" y="4470826"/>
              <a:ext cx="143255" cy="116994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5931407" y="4616191"/>
              <a:ext cx="93345" cy="30480"/>
            </a:xfrm>
            <a:custGeom>
              <a:avLst/>
              <a:gdLst/>
              <a:ahLst/>
              <a:cxnLst/>
              <a:rect l="l" t="t" r="r" b="b"/>
              <a:pathLst>
                <a:path w="93345" h="30479">
                  <a:moveTo>
                    <a:pt x="0" y="0"/>
                  </a:moveTo>
                  <a:lnTo>
                    <a:pt x="92963" y="0"/>
                  </a:lnTo>
                </a:path>
                <a:path w="93345" h="30479">
                  <a:moveTo>
                    <a:pt x="0" y="30479"/>
                  </a:moveTo>
                  <a:lnTo>
                    <a:pt x="57911" y="30479"/>
                  </a:lnTo>
                </a:path>
              </a:pathLst>
            </a:custGeom>
            <a:ln w="72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2" name="object 82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5740908" y="2145787"/>
              <a:ext cx="188975" cy="260603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3282696" y="4376922"/>
              <a:ext cx="187451" cy="260603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5715000" y="4357110"/>
              <a:ext cx="188975" cy="260603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3967911" y="2535346"/>
              <a:ext cx="121566" cy="194132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6342302" y="2536870"/>
              <a:ext cx="121566" cy="198704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3996866" y="3996862"/>
              <a:ext cx="121566" cy="109374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4044696" y="4015734"/>
              <a:ext cx="48767" cy="182879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6342302" y="3975526"/>
              <a:ext cx="121566" cy="107850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6391656" y="3994399"/>
              <a:ext cx="48767" cy="173735"/>
            </a:xfrm>
            <a:prstGeom prst="rect">
              <a:avLst/>
            </a:prstGeom>
          </p:spPr>
        </p:pic>
        <p:sp>
          <p:nvSpPr>
            <p:cNvPr id="91" name="object 91"/>
            <p:cNvSpPr/>
            <p:nvPr/>
          </p:nvSpPr>
          <p:spPr>
            <a:xfrm>
              <a:off x="3685032" y="4023355"/>
              <a:ext cx="143510" cy="599440"/>
            </a:xfrm>
            <a:custGeom>
              <a:avLst/>
              <a:gdLst/>
              <a:ahLst/>
              <a:cxnLst/>
              <a:rect l="l" t="t" r="r" b="b"/>
              <a:pathLst>
                <a:path w="143510" h="599439">
                  <a:moveTo>
                    <a:pt x="57911" y="0"/>
                  </a:moveTo>
                  <a:lnTo>
                    <a:pt x="57911" y="92963"/>
                  </a:lnTo>
                </a:path>
                <a:path w="143510" h="599439">
                  <a:moveTo>
                    <a:pt x="0" y="524255"/>
                  </a:moveTo>
                  <a:lnTo>
                    <a:pt x="143255" y="524255"/>
                  </a:lnTo>
                </a:path>
                <a:path w="143510" h="599439">
                  <a:moveTo>
                    <a:pt x="28955" y="560831"/>
                  </a:moveTo>
                  <a:lnTo>
                    <a:pt x="121919" y="560831"/>
                  </a:lnTo>
                </a:path>
                <a:path w="143510" h="599439">
                  <a:moveTo>
                    <a:pt x="28955" y="598931"/>
                  </a:moveTo>
                  <a:lnTo>
                    <a:pt x="86867" y="598931"/>
                  </a:lnTo>
                </a:path>
              </a:pathLst>
            </a:custGeom>
            <a:ln w="72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2" name="object 92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3832860" y="4256527"/>
              <a:ext cx="67055" cy="86867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3907536" y="4299199"/>
              <a:ext cx="262127" cy="60960"/>
            </a:xfrm>
            <a:prstGeom prst="rect">
              <a:avLst/>
            </a:prstGeom>
          </p:spPr>
        </p:pic>
        <p:sp>
          <p:nvSpPr>
            <p:cNvPr id="94" name="object 94"/>
            <p:cNvSpPr/>
            <p:nvPr/>
          </p:nvSpPr>
          <p:spPr>
            <a:xfrm>
              <a:off x="3700272" y="4116319"/>
              <a:ext cx="85725" cy="411480"/>
            </a:xfrm>
            <a:custGeom>
              <a:avLst/>
              <a:gdLst/>
              <a:ahLst/>
              <a:cxnLst/>
              <a:rect l="l" t="t" r="r" b="b"/>
              <a:pathLst>
                <a:path w="85725" h="411479">
                  <a:moveTo>
                    <a:pt x="0" y="318515"/>
                  </a:moveTo>
                  <a:lnTo>
                    <a:pt x="85343" y="318515"/>
                  </a:lnTo>
                  <a:lnTo>
                    <a:pt x="85343" y="0"/>
                  </a:lnTo>
                  <a:lnTo>
                    <a:pt x="0" y="0"/>
                  </a:lnTo>
                  <a:lnTo>
                    <a:pt x="0" y="318515"/>
                  </a:lnTo>
                  <a:close/>
                </a:path>
                <a:path w="85725" h="411479">
                  <a:moveTo>
                    <a:pt x="42671" y="318515"/>
                  </a:moveTo>
                  <a:lnTo>
                    <a:pt x="42671" y="411479"/>
                  </a:lnTo>
                </a:path>
              </a:pathLst>
            </a:custGeom>
            <a:ln w="72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5" name="object 95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6275832" y="4285482"/>
              <a:ext cx="67055" cy="86867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6348984" y="4314438"/>
              <a:ext cx="275844" cy="74675"/>
            </a:xfrm>
            <a:prstGeom prst="rect">
              <a:avLst/>
            </a:prstGeom>
          </p:spPr>
        </p:pic>
        <p:sp>
          <p:nvSpPr>
            <p:cNvPr id="97" name="object 97"/>
            <p:cNvSpPr/>
            <p:nvPr/>
          </p:nvSpPr>
          <p:spPr>
            <a:xfrm>
              <a:off x="6117335" y="4023355"/>
              <a:ext cx="143510" cy="599440"/>
            </a:xfrm>
            <a:custGeom>
              <a:avLst/>
              <a:gdLst/>
              <a:ahLst/>
              <a:cxnLst/>
              <a:rect l="l" t="t" r="r" b="b"/>
              <a:pathLst>
                <a:path w="143510" h="599439">
                  <a:moveTo>
                    <a:pt x="57911" y="0"/>
                  </a:moveTo>
                  <a:lnTo>
                    <a:pt x="57911" y="92963"/>
                  </a:lnTo>
                </a:path>
                <a:path w="143510" h="599439">
                  <a:moveTo>
                    <a:pt x="0" y="524255"/>
                  </a:moveTo>
                  <a:lnTo>
                    <a:pt x="143255" y="524255"/>
                  </a:lnTo>
                </a:path>
                <a:path w="143510" h="599439">
                  <a:moveTo>
                    <a:pt x="28955" y="560831"/>
                  </a:moveTo>
                  <a:lnTo>
                    <a:pt x="121919" y="560831"/>
                  </a:lnTo>
                </a:path>
                <a:path w="143510" h="599439">
                  <a:moveTo>
                    <a:pt x="28955" y="598931"/>
                  </a:moveTo>
                  <a:lnTo>
                    <a:pt x="85343" y="598931"/>
                  </a:lnTo>
                </a:path>
                <a:path w="143510" h="599439">
                  <a:moveTo>
                    <a:pt x="13715" y="411479"/>
                  </a:moveTo>
                  <a:lnTo>
                    <a:pt x="100583" y="411479"/>
                  </a:lnTo>
                  <a:lnTo>
                    <a:pt x="100583" y="92963"/>
                  </a:lnTo>
                  <a:lnTo>
                    <a:pt x="13715" y="92963"/>
                  </a:lnTo>
                  <a:lnTo>
                    <a:pt x="13715" y="411479"/>
                  </a:lnTo>
                  <a:close/>
                </a:path>
                <a:path w="143510" h="599439">
                  <a:moveTo>
                    <a:pt x="57911" y="411479"/>
                  </a:moveTo>
                  <a:lnTo>
                    <a:pt x="57911" y="504443"/>
                  </a:lnTo>
                </a:path>
              </a:pathLst>
            </a:custGeom>
            <a:ln w="72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8" name="object 98"/>
          <p:cNvPicPr/>
          <p:nvPr/>
        </p:nvPicPr>
        <p:blipFill>
          <a:blip r:embed="rId60" cstate="print"/>
          <a:stretch>
            <a:fillRect/>
          </a:stretch>
        </p:blipFill>
        <p:spPr>
          <a:xfrm>
            <a:off x="1236344" y="4841361"/>
            <a:ext cx="5076825" cy="1362075"/>
          </a:xfrm>
          <a:prstGeom prst="rect">
            <a:avLst/>
          </a:prstGeom>
        </p:spPr>
      </p:pic>
      <p:pic>
        <p:nvPicPr>
          <p:cNvPr id="99" name="object 99"/>
          <p:cNvPicPr/>
          <p:nvPr/>
        </p:nvPicPr>
        <p:blipFill>
          <a:blip r:embed="rId61" cstate="print"/>
          <a:stretch>
            <a:fillRect/>
          </a:stretch>
        </p:blipFill>
        <p:spPr>
          <a:xfrm>
            <a:off x="1065275" y="6844279"/>
            <a:ext cx="5409440" cy="2875788"/>
          </a:xfrm>
          <a:prstGeom prst="rect">
            <a:avLst/>
          </a:prstGeom>
        </p:spPr>
      </p:pic>
      <p:sp>
        <p:nvSpPr>
          <p:cNvPr id="100" name="object 10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101" name="object 10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39</a:t>
            </a:fld>
            <a:endParaRPr spc="-5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82061" y="1228339"/>
            <a:ext cx="1499235" cy="1598295"/>
            <a:chOff x="2782061" y="1228339"/>
            <a:chExt cx="1499235" cy="1598295"/>
          </a:xfrm>
        </p:grpSpPr>
        <p:sp>
          <p:nvSpPr>
            <p:cNvPr id="3" name="object 3"/>
            <p:cNvSpPr/>
            <p:nvPr/>
          </p:nvSpPr>
          <p:spPr>
            <a:xfrm>
              <a:off x="2785871" y="1307587"/>
              <a:ext cx="757555" cy="1515110"/>
            </a:xfrm>
            <a:custGeom>
              <a:avLst/>
              <a:gdLst/>
              <a:ahLst/>
              <a:cxnLst/>
              <a:rect l="l" t="t" r="r" b="b"/>
              <a:pathLst>
                <a:path w="757554" h="1515110">
                  <a:moveTo>
                    <a:pt x="757427" y="0"/>
                  </a:moveTo>
                  <a:lnTo>
                    <a:pt x="0" y="1514855"/>
                  </a:lnTo>
                </a:path>
              </a:pathLst>
            </a:custGeom>
            <a:ln w="71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511295" y="1228339"/>
              <a:ext cx="71755" cy="100965"/>
            </a:xfrm>
            <a:custGeom>
              <a:avLst/>
              <a:gdLst/>
              <a:ahLst/>
              <a:cxnLst/>
              <a:rect l="l" t="t" r="r" b="b"/>
              <a:pathLst>
                <a:path w="71754" h="100965">
                  <a:moveTo>
                    <a:pt x="71627" y="0"/>
                  </a:moveTo>
                  <a:lnTo>
                    <a:pt x="0" y="71627"/>
                  </a:lnTo>
                  <a:lnTo>
                    <a:pt x="57911" y="100583"/>
                  </a:lnTo>
                  <a:lnTo>
                    <a:pt x="716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785871" y="1495039"/>
              <a:ext cx="1138555" cy="1327785"/>
            </a:xfrm>
            <a:custGeom>
              <a:avLst/>
              <a:gdLst/>
              <a:ahLst/>
              <a:cxnLst/>
              <a:rect l="l" t="t" r="r" b="b"/>
              <a:pathLst>
                <a:path w="1138554" h="1327785">
                  <a:moveTo>
                    <a:pt x="1138427" y="0"/>
                  </a:moveTo>
                  <a:lnTo>
                    <a:pt x="0" y="1327403"/>
                  </a:lnTo>
                </a:path>
              </a:pathLst>
            </a:custGeom>
            <a:ln w="71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895343" y="1427983"/>
              <a:ext cx="86995" cy="93345"/>
            </a:xfrm>
            <a:custGeom>
              <a:avLst/>
              <a:gdLst/>
              <a:ahLst/>
              <a:cxnLst/>
              <a:rect l="l" t="t" r="r" b="b"/>
              <a:pathLst>
                <a:path w="86995" h="93344">
                  <a:moveTo>
                    <a:pt x="86867" y="0"/>
                  </a:moveTo>
                  <a:lnTo>
                    <a:pt x="0" y="51815"/>
                  </a:lnTo>
                  <a:lnTo>
                    <a:pt x="48767" y="92963"/>
                  </a:lnTo>
                  <a:lnTo>
                    <a:pt x="8686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785871" y="1783075"/>
              <a:ext cx="1228725" cy="1039494"/>
            </a:xfrm>
            <a:custGeom>
              <a:avLst/>
              <a:gdLst/>
              <a:ahLst/>
              <a:cxnLst/>
              <a:rect l="l" t="t" r="r" b="b"/>
              <a:pathLst>
                <a:path w="1228725" h="1039494">
                  <a:moveTo>
                    <a:pt x="1228343" y="0"/>
                  </a:moveTo>
                  <a:lnTo>
                    <a:pt x="0" y="1039367"/>
                  </a:lnTo>
                </a:path>
              </a:pathLst>
            </a:custGeom>
            <a:ln w="71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988307" y="1726687"/>
              <a:ext cx="93345" cy="86995"/>
            </a:xfrm>
            <a:custGeom>
              <a:avLst/>
              <a:gdLst/>
              <a:ahLst/>
              <a:cxnLst/>
              <a:rect l="l" t="t" r="r" b="b"/>
              <a:pathLst>
                <a:path w="93345" h="86994">
                  <a:moveTo>
                    <a:pt x="92963" y="0"/>
                  </a:moveTo>
                  <a:lnTo>
                    <a:pt x="0" y="38099"/>
                  </a:lnTo>
                  <a:lnTo>
                    <a:pt x="41147" y="86867"/>
                  </a:lnTo>
                  <a:lnTo>
                    <a:pt x="929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785871" y="2066539"/>
              <a:ext cx="1417320" cy="756285"/>
            </a:xfrm>
            <a:custGeom>
              <a:avLst/>
              <a:gdLst/>
              <a:ahLst/>
              <a:cxnLst/>
              <a:rect l="l" t="t" r="r" b="b"/>
              <a:pathLst>
                <a:path w="1417320" h="756285">
                  <a:moveTo>
                    <a:pt x="1417319" y="0"/>
                  </a:moveTo>
                  <a:lnTo>
                    <a:pt x="0" y="755903"/>
                  </a:lnTo>
                </a:path>
              </a:pathLst>
            </a:custGeom>
            <a:ln w="71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181855" y="2025391"/>
              <a:ext cx="99060" cy="73660"/>
            </a:xfrm>
            <a:custGeom>
              <a:avLst/>
              <a:gdLst/>
              <a:ahLst/>
              <a:cxnLst/>
              <a:rect l="l" t="t" r="r" b="b"/>
              <a:pathLst>
                <a:path w="99060" h="73660">
                  <a:moveTo>
                    <a:pt x="99059" y="0"/>
                  </a:moveTo>
                  <a:lnTo>
                    <a:pt x="0" y="16763"/>
                  </a:lnTo>
                  <a:lnTo>
                    <a:pt x="30479" y="73151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163823" y="2048251"/>
              <a:ext cx="538480" cy="608330"/>
            </a:xfrm>
            <a:custGeom>
              <a:avLst/>
              <a:gdLst/>
              <a:ahLst/>
              <a:cxnLst/>
              <a:rect l="l" t="t" r="r" b="b"/>
              <a:pathLst>
                <a:path w="538479" h="608330">
                  <a:moveTo>
                    <a:pt x="9143" y="0"/>
                  </a:moveTo>
                  <a:lnTo>
                    <a:pt x="9143" y="9143"/>
                  </a:lnTo>
                  <a:lnTo>
                    <a:pt x="4571" y="16763"/>
                  </a:lnTo>
                  <a:lnTo>
                    <a:pt x="0" y="16763"/>
                  </a:lnTo>
                  <a:lnTo>
                    <a:pt x="46427" y="18937"/>
                  </a:lnTo>
                  <a:lnTo>
                    <a:pt x="91756" y="25340"/>
                  </a:lnTo>
                  <a:lnTo>
                    <a:pt x="135826" y="35793"/>
                  </a:lnTo>
                  <a:lnTo>
                    <a:pt x="178474" y="50117"/>
                  </a:lnTo>
                  <a:lnTo>
                    <a:pt x="219540" y="68134"/>
                  </a:lnTo>
                  <a:lnTo>
                    <a:pt x="258862" y="89665"/>
                  </a:lnTo>
                  <a:lnTo>
                    <a:pt x="296279" y="114531"/>
                  </a:lnTo>
                  <a:lnTo>
                    <a:pt x="331629" y="142555"/>
                  </a:lnTo>
                  <a:lnTo>
                    <a:pt x="364752" y="173557"/>
                  </a:lnTo>
                  <a:lnTo>
                    <a:pt x="395486" y="207358"/>
                  </a:lnTo>
                  <a:lnTo>
                    <a:pt x="423670" y="243780"/>
                  </a:lnTo>
                  <a:lnTo>
                    <a:pt x="449142" y="282645"/>
                  </a:lnTo>
                  <a:lnTo>
                    <a:pt x="471741" y="323773"/>
                  </a:lnTo>
                  <a:lnTo>
                    <a:pt x="491306" y="366986"/>
                  </a:lnTo>
                  <a:lnTo>
                    <a:pt x="507675" y="412106"/>
                  </a:lnTo>
                  <a:lnTo>
                    <a:pt x="520688" y="458953"/>
                  </a:lnTo>
                  <a:lnTo>
                    <a:pt x="530182" y="507350"/>
                  </a:lnTo>
                  <a:lnTo>
                    <a:pt x="535997" y="557117"/>
                  </a:lnTo>
                  <a:lnTo>
                    <a:pt x="537971" y="608075"/>
                  </a:lnTo>
                </a:path>
              </a:pathLst>
            </a:custGeom>
            <a:ln w="71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40963" y="2048251"/>
              <a:ext cx="64007" cy="6400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316223" y="2258563"/>
              <a:ext cx="240665" cy="425450"/>
            </a:xfrm>
            <a:custGeom>
              <a:avLst/>
              <a:gdLst/>
              <a:ahLst/>
              <a:cxnLst/>
              <a:rect l="l" t="t" r="r" b="b"/>
              <a:pathLst>
                <a:path w="240664" h="425450">
                  <a:moveTo>
                    <a:pt x="0" y="0"/>
                  </a:moveTo>
                  <a:lnTo>
                    <a:pt x="41491" y="5106"/>
                  </a:lnTo>
                  <a:lnTo>
                    <a:pt x="79706" y="17102"/>
                  </a:lnTo>
                  <a:lnTo>
                    <a:pt x="114419" y="35575"/>
                  </a:lnTo>
                  <a:lnTo>
                    <a:pt x="145400" y="60113"/>
                  </a:lnTo>
                  <a:lnTo>
                    <a:pt x="172424" y="90302"/>
                  </a:lnTo>
                  <a:lnTo>
                    <a:pt x="195262" y="125729"/>
                  </a:lnTo>
                  <a:lnTo>
                    <a:pt x="213687" y="165983"/>
                  </a:lnTo>
                  <a:lnTo>
                    <a:pt x="227471" y="210650"/>
                  </a:lnTo>
                  <a:lnTo>
                    <a:pt x="236386" y="259318"/>
                  </a:lnTo>
                  <a:lnTo>
                    <a:pt x="240206" y="311573"/>
                  </a:lnTo>
                  <a:lnTo>
                    <a:pt x="238702" y="367003"/>
                  </a:lnTo>
                  <a:lnTo>
                    <a:pt x="231647" y="425195"/>
                  </a:lnTo>
                </a:path>
              </a:pathLst>
            </a:custGeom>
            <a:ln w="71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67455" y="2225035"/>
              <a:ext cx="65531" cy="64007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256787" y="2464303"/>
              <a:ext cx="134620" cy="248920"/>
            </a:xfrm>
            <a:custGeom>
              <a:avLst/>
              <a:gdLst/>
              <a:ahLst/>
              <a:cxnLst/>
              <a:rect l="l" t="t" r="r" b="b"/>
              <a:pathLst>
                <a:path w="134620" h="248919">
                  <a:moveTo>
                    <a:pt x="0" y="0"/>
                  </a:moveTo>
                  <a:lnTo>
                    <a:pt x="39006" y="11201"/>
                  </a:lnTo>
                  <a:lnTo>
                    <a:pt x="72067" y="32319"/>
                  </a:lnTo>
                  <a:lnTo>
                    <a:pt x="98651" y="62261"/>
                  </a:lnTo>
                  <a:lnTo>
                    <a:pt x="118223" y="99935"/>
                  </a:lnTo>
                  <a:lnTo>
                    <a:pt x="130250" y="144246"/>
                  </a:lnTo>
                  <a:lnTo>
                    <a:pt x="134200" y="194103"/>
                  </a:lnTo>
                  <a:lnTo>
                    <a:pt x="129539" y="248411"/>
                  </a:lnTo>
                </a:path>
              </a:pathLst>
            </a:custGeom>
            <a:ln w="71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08019" y="2432299"/>
              <a:ext cx="65531" cy="6400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65347" y="2601463"/>
              <a:ext cx="86370" cy="139186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3218178" y="1857455"/>
            <a:ext cx="269875" cy="888365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40005">
              <a:lnSpc>
                <a:spcPct val="100000"/>
              </a:lnSpc>
              <a:spcBef>
                <a:spcPts val="600"/>
              </a:spcBef>
            </a:pPr>
            <a:r>
              <a:rPr sz="950" spc="-10" dirty="0">
                <a:latin typeface="Symbol"/>
                <a:cs typeface="Symbol"/>
              </a:rPr>
              <a:t></a:t>
            </a:r>
            <a:r>
              <a:rPr sz="900" i="1" spc="-10" dirty="0">
                <a:latin typeface="Times New Roman"/>
                <a:cs typeface="Times New Roman"/>
              </a:rPr>
              <a:t>A</a:t>
            </a:r>
            <a:endParaRPr sz="900">
              <a:latin typeface="Times New Roman"/>
              <a:cs typeface="Times New Roman"/>
            </a:endParaRPr>
          </a:p>
          <a:p>
            <a:pPr marL="128270">
              <a:lnSpc>
                <a:spcPct val="100000"/>
              </a:lnSpc>
              <a:spcBef>
                <a:spcPts val="505"/>
              </a:spcBef>
            </a:pPr>
            <a:r>
              <a:rPr sz="950" spc="-30" dirty="0">
                <a:latin typeface="Symbol"/>
                <a:cs typeface="Symbol"/>
              </a:rPr>
              <a:t></a:t>
            </a:r>
            <a:r>
              <a:rPr sz="900" i="1" spc="15" dirty="0">
                <a:latin typeface="Times New Roman"/>
                <a:cs typeface="Times New Roman"/>
              </a:rPr>
              <a:t>B</a:t>
            </a:r>
            <a:endParaRPr sz="900">
              <a:latin typeface="Times New Roman"/>
              <a:cs typeface="Times New Roman"/>
            </a:endParaRPr>
          </a:p>
          <a:p>
            <a:pPr marL="62865">
              <a:lnSpc>
                <a:spcPct val="100000"/>
              </a:lnSpc>
              <a:spcBef>
                <a:spcPts val="730"/>
              </a:spcBef>
            </a:pPr>
            <a:r>
              <a:rPr sz="950" spc="-5" dirty="0">
                <a:latin typeface="Symbol"/>
                <a:cs typeface="Symbol"/>
              </a:rPr>
              <a:t></a:t>
            </a:r>
            <a:r>
              <a:rPr sz="900" i="1" spc="-5" dirty="0">
                <a:latin typeface="Times New Roman"/>
                <a:cs typeface="Times New Roman"/>
              </a:rPr>
              <a:t>C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sz="950" spc="-10" dirty="0">
                <a:latin typeface="Symbol"/>
                <a:cs typeface="Symbol"/>
              </a:rPr>
              <a:t></a:t>
            </a:r>
            <a:r>
              <a:rPr sz="900" i="1" spc="-10" dirty="0">
                <a:latin typeface="Times New Roman"/>
                <a:cs typeface="Times New Roman"/>
              </a:rPr>
              <a:t>D</a:t>
            </a:r>
            <a:endParaRPr sz="900">
              <a:latin typeface="Times New Roman"/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628396" y="1082035"/>
            <a:ext cx="2301240" cy="1902460"/>
            <a:chOff x="2628396" y="1082035"/>
            <a:chExt cx="2301240" cy="1902460"/>
          </a:xfrm>
        </p:grpSpPr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20795" y="1211574"/>
              <a:ext cx="73151" cy="25603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90900" y="1225290"/>
              <a:ext cx="73151" cy="21488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53839" y="1938522"/>
              <a:ext cx="137160" cy="25603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52672" y="1700778"/>
              <a:ext cx="73151" cy="25603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25823" y="1712970"/>
              <a:ext cx="73151" cy="21945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764280" y="1435602"/>
              <a:ext cx="138684" cy="256031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2631947" y="2424679"/>
              <a:ext cx="2293620" cy="425450"/>
            </a:xfrm>
            <a:custGeom>
              <a:avLst/>
              <a:gdLst/>
              <a:ahLst/>
              <a:cxnLst/>
              <a:rect l="l" t="t" r="r" b="b"/>
              <a:pathLst>
                <a:path w="2293620" h="425450">
                  <a:moveTo>
                    <a:pt x="160019" y="388619"/>
                  </a:moveTo>
                  <a:lnTo>
                    <a:pt x="2293619" y="0"/>
                  </a:lnTo>
                </a:path>
                <a:path w="2293620" h="425450">
                  <a:moveTo>
                    <a:pt x="181355" y="387095"/>
                  </a:moveTo>
                  <a:lnTo>
                    <a:pt x="0" y="425195"/>
                  </a:lnTo>
                </a:path>
              </a:pathLst>
            </a:custGeom>
            <a:ln w="7101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290060" y="2578602"/>
              <a:ext cx="316991" cy="33375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1000" y="2718810"/>
              <a:ext cx="524255" cy="265175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739639" y="2314951"/>
              <a:ext cx="125690" cy="24129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177283" y="1548379"/>
              <a:ext cx="125702" cy="242818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381499" y="1816603"/>
              <a:ext cx="124324" cy="24129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476243" y="1082035"/>
              <a:ext cx="288932" cy="280918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863339" y="1266439"/>
              <a:ext cx="246631" cy="279394"/>
            </a:xfrm>
            <a:prstGeom prst="rect">
              <a:avLst/>
            </a:prstGeom>
          </p:spPr>
        </p:pic>
      </p:grpSp>
      <p:sp>
        <p:nvSpPr>
          <p:cNvPr id="34" name="object 34"/>
          <p:cNvSpPr txBox="1"/>
          <p:nvPr/>
        </p:nvSpPr>
        <p:spPr>
          <a:xfrm>
            <a:off x="4403850" y="2179280"/>
            <a:ext cx="419734" cy="1511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70" dirty="0">
                <a:latin typeface="Symbol"/>
                <a:cs typeface="Symbol"/>
              </a:rPr>
              <a:t></a:t>
            </a:r>
            <a:r>
              <a:rPr sz="800" spc="10" dirty="0">
                <a:latin typeface="Times New Roman"/>
                <a:cs typeface="Times New Roman"/>
              </a:rPr>
              <a:t>s</a:t>
            </a:r>
            <a:r>
              <a:rPr sz="800" dirty="0">
                <a:latin typeface="Times New Roman"/>
                <a:cs typeface="Times New Roman"/>
              </a:rPr>
              <a:t>i</a:t>
            </a:r>
            <a:r>
              <a:rPr sz="800" spc="10" dirty="0">
                <a:latin typeface="Times New Roman"/>
                <a:cs typeface="Times New Roman"/>
              </a:rPr>
              <a:t>s</a:t>
            </a:r>
            <a:r>
              <a:rPr sz="800" dirty="0">
                <a:latin typeface="Times New Roman"/>
                <a:cs typeface="Times New Roman"/>
              </a:rPr>
              <a:t>t</a:t>
            </a:r>
            <a:r>
              <a:rPr sz="800" spc="10" dirty="0">
                <a:latin typeface="Times New Roman"/>
                <a:cs typeface="Times New Roman"/>
              </a:rPr>
              <a:t>e</a:t>
            </a:r>
            <a:r>
              <a:rPr sz="800" spc="5" dirty="0">
                <a:latin typeface="Times New Roman"/>
                <a:cs typeface="Times New Roman"/>
              </a:rPr>
              <a:t>m</a:t>
            </a:r>
            <a:r>
              <a:rPr sz="800" spc="10" dirty="0">
                <a:latin typeface="Times New Roman"/>
                <a:cs typeface="Times New Roman"/>
              </a:rPr>
              <a:t>a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504434" y="1807334"/>
            <a:ext cx="189230" cy="1733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950" spc="-30" dirty="0">
                <a:latin typeface="Symbol"/>
                <a:cs typeface="Symbol"/>
              </a:rPr>
              <a:t></a:t>
            </a:r>
            <a:r>
              <a:rPr sz="900" i="1" spc="15" dirty="0">
                <a:latin typeface="Times New Roman"/>
                <a:cs typeface="Times New Roman"/>
              </a:rPr>
              <a:t>D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748530" y="993504"/>
            <a:ext cx="744220" cy="70866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sz="950" spc="-5" dirty="0">
                <a:latin typeface="Symbol"/>
                <a:cs typeface="Symbol"/>
              </a:rPr>
              <a:t></a:t>
            </a:r>
            <a:r>
              <a:rPr sz="900" i="1" spc="-5" dirty="0">
                <a:latin typeface="Times New Roman"/>
                <a:cs typeface="Times New Roman"/>
              </a:rPr>
              <a:t>A</a:t>
            </a:r>
            <a:endParaRPr sz="900">
              <a:latin typeface="Times New Roman"/>
              <a:cs typeface="Times New Roman"/>
            </a:endParaRPr>
          </a:p>
          <a:p>
            <a:pPr marL="440690">
              <a:lnSpc>
                <a:spcPct val="100000"/>
              </a:lnSpc>
              <a:spcBef>
                <a:spcPts val="395"/>
              </a:spcBef>
            </a:pPr>
            <a:r>
              <a:rPr sz="950" spc="-5" dirty="0">
                <a:latin typeface="Symbol"/>
                <a:cs typeface="Symbol"/>
              </a:rPr>
              <a:t></a:t>
            </a:r>
            <a:r>
              <a:rPr sz="900" i="1" spc="-5" dirty="0">
                <a:latin typeface="Times New Roman"/>
                <a:cs typeface="Times New Roman"/>
              </a:rPr>
              <a:t>B</a:t>
            </a: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0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950" spc="-5" dirty="0">
                <a:latin typeface="Symbol"/>
                <a:cs typeface="Symbol"/>
              </a:rPr>
              <a:t></a:t>
            </a:r>
            <a:r>
              <a:rPr sz="900" i="1" spc="-5" dirty="0">
                <a:latin typeface="Times New Roman"/>
                <a:cs typeface="Times New Roman"/>
              </a:rPr>
              <a:t>C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43121" y="3012442"/>
            <a:ext cx="6274435" cy="2418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Comic Sans MS"/>
                <a:cs typeface="Comic Sans MS"/>
              </a:rPr>
              <a:t>Fig.</a:t>
            </a:r>
            <a:r>
              <a:rPr sz="1000" spc="5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6.-</a:t>
            </a:r>
            <a:r>
              <a:rPr sz="1000" spc="10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Fasores</a:t>
            </a:r>
            <a:r>
              <a:rPr sz="1000" spc="5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de las</a:t>
            </a:r>
            <a:r>
              <a:rPr sz="1000" spc="15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tensiones</a:t>
            </a:r>
            <a:r>
              <a:rPr sz="1000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internas</a:t>
            </a:r>
            <a:r>
              <a:rPr sz="1000" dirty="0">
                <a:latin typeface="Comic Sans MS"/>
                <a:cs typeface="Comic Sans MS"/>
              </a:rPr>
              <a:t> de </a:t>
            </a:r>
            <a:r>
              <a:rPr sz="1000" spc="-5" dirty="0">
                <a:latin typeface="Comic Sans MS"/>
                <a:cs typeface="Comic Sans MS"/>
              </a:rPr>
              <a:t>4</a:t>
            </a:r>
            <a:r>
              <a:rPr sz="1000" spc="5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máquinas</a:t>
            </a:r>
            <a:r>
              <a:rPr sz="1000" spc="5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sincrónicas</a:t>
            </a:r>
            <a:endParaRPr sz="10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50">
              <a:latin typeface="Comic Sans MS"/>
              <a:cs typeface="Comic Sans MS"/>
            </a:endParaRPr>
          </a:p>
          <a:p>
            <a:pPr marL="76200" marR="67310" algn="just">
              <a:lnSpc>
                <a:spcPct val="116799"/>
              </a:lnSpc>
              <a:spcBef>
                <a:spcPts val="5"/>
              </a:spcBef>
            </a:pPr>
            <a:r>
              <a:rPr sz="1200" spc="-5" dirty="0">
                <a:latin typeface="Comic Sans MS"/>
                <a:cs typeface="Comic Sans MS"/>
              </a:rPr>
              <a:t>Antes de la perturbación, en t = 0</a:t>
            </a:r>
            <a:r>
              <a:rPr sz="1200" spc="-7" baseline="38194" dirty="0">
                <a:latin typeface="Comic Sans MS"/>
                <a:cs typeface="Comic Sans MS"/>
              </a:rPr>
              <a:t>-</a:t>
            </a:r>
            <a:r>
              <a:rPr sz="1200" spc="-5" dirty="0">
                <a:latin typeface="Comic Sans MS"/>
                <a:cs typeface="Comic Sans MS"/>
              </a:rPr>
              <a:t>, todo está equilibrado, Se considera que cada G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tiene una carga cte. </a:t>
            </a:r>
            <a:r>
              <a:rPr sz="1200" dirty="0">
                <a:latin typeface="Comic Sans MS"/>
                <a:cs typeface="Comic Sans MS"/>
              </a:rPr>
              <a:t>por </a:t>
            </a:r>
            <a:r>
              <a:rPr sz="1200" spc="-5" dirty="0">
                <a:latin typeface="Comic Sans MS"/>
                <a:cs typeface="Comic Sans MS"/>
              </a:rPr>
              <a:t>lo que los ángulos </a:t>
            </a:r>
            <a:r>
              <a:rPr sz="2250" spc="60" baseline="3703" dirty="0">
                <a:latin typeface="Symbol"/>
                <a:cs typeface="Symbol"/>
              </a:rPr>
              <a:t></a:t>
            </a:r>
            <a:r>
              <a:rPr sz="1200" i="1" spc="60" baseline="-17361" dirty="0">
                <a:latin typeface="Times New Roman"/>
                <a:cs typeface="Times New Roman"/>
              </a:rPr>
              <a:t>i </a:t>
            </a:r>
            <a:r>
              <a:rPr sz="2100" spc="44" baseline="3968" dirty="0">
                <a:latin typeface="Times New Roman"/>
                <a:cs typeface="Times New Roman"/>
              </a:rPr>
              <a:t>(</a:t>
            </a:r>
            <a:r>
              <a:rPr sz="2100" i="1" spc="44" baseline="3968" dirty="0">
                <a:latin typeface="Times New Roman"/>
                <a:cs typeface="Times New Roman"/>
              </a:rPr>
              <a:t>t</a:t>
            </a:r>
            <a:r>
              <a:rPr sz="2100" spc="44" baseline="3968" dirty="0">
                <a:latin typeface="Times New Roman"/>
                <a:cs typeface="Times New Roman"/>
              </a:rPr>
              <a:t>)  </a:t>
            </a:r>
            <a:r>
              <a:rPr sz="1200" dirty="0">
                <a:latin typeface="Comic Sans MS"/>
                <a:cs typeface="Comic Sans MS"/>
              </a:rPr>
              <a:t>son </a:t>
            </a:r>
            <a:r>
              <a:rPr sz="1200" spc="-5" dirty="0">
                <a:latin typeface="Comic Sans MS"/>
                <a:cs typeface="Comic Sans MS"/>
              </a:rPr>
              <a:t>también ctes. y </a:t>
            </a:r>
            <a:r>
              <a:rPr sz="1200" dirty="0">
                <a:latin typeface="Comic Sans MS"/>
                <a:cs typeface="Comic Sans MS"/>
              </a:rPr>
              <a:t>todos </a:t>
            </a:r>
            <a:r>
              <a:rPr sz="1200" spc="-5" dirty="0">
                <a:latin typeface="Comic Sans MS"/>
                <a:cs typeface="Comic Sans MS"/>
              </a:rPr>
              <a:t>los fasores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 mueven 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cte. Si </a:t>
            </a:r>
            <a:r>
              <a:rPr sz="1200" spc="-10" dirty="0">
                <a:latin typeface="Comic Sans MS"/>
                <a:cs typeface="Comic Sans MS"/>
              </a:rPr>
              <a:t>se </a:t>
            </a:r>
            <a:r>
              <a:rPr sz="1200" spc="-5" dirty="0">
                <a:latin typeface="Comic Sans MS"/>
                <a:cs typeface="Comic Sans MS"/>
              </a:rPr>
              <a:t>produce una gran perturbación en t = 0, a partir de t = </a:t>
            </a:r>
            <a:r>
              <a:rPr sz="1200" dirty="0">
                <a:latin typeface="Comic Sans MS"/>
                <a:cs typeface="Comic Sans MS"/>
              </a:rPr>
              <a:t>0</a:t>
            </a:r>
            <a:r>
              <a:rPr sz="1200" baseline="38194" dirty="0">
                <a:latin typeface="Comic Sans MS"/>
                <a:cs typeface="Comic Sans MS"/>
              </a:rPr>
              <a:t>+ </a:t>
            </a:r>
            <a:r>
              <a:rPr sz="1200" spc="-10" dirty="0">
                <a:latin typeface="Comic Sans MS"/>
                <a:cs typeface="Comic Sans MS"/>
              </a:rPr>
              <a:t>las </a:t>
            </a:r>
            <a:r>
              <a:rPr sz="1200" spc="-5" dirty="0">
                <a:latin typeface="Comic Sans MS"/>
                <a:cs typeface="Comic Sans MS"/>
              </a:rPr>
              <a:t> fuerzas actuantes </a:t>
            </a:r>
            <a:r>
              <a:rPr sz="1200" dirty="0">
                <a:latin typeface="Comic Sans MS"/>
                <a:cs typeface="Comic Sans MS"/>
              </a:rPr>
              <a:t>sobre </a:t>
            </a:r>
            <a:r>
              <a:rPr sz="1200" spc="-5" dirty="0">
                <a:latin typeface="Comic Sans MS"/>
                <a:cs typeface="Comic Sans MS"/>
              </a:rPr>
              <a:t>los G son diferentes, por lo que los ángulos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2250" spc="60" baseline="3703" dirty="0">
                <a:latin typeface="Symbol"/>
                <a:cs typeface="Symbol"/>
              </a:rPr>
              <a:t></a:t>
            </a:r>
            <a:r>
              <a:rPr sz="1200" i="1" spc="60" baseline="-17361" dirty="0">
                <a:latin typeface="Times New Roman"/>
                <a:cs typeface="Times New Roman"/>
              </a:rPr>
              <a:t>i </a:t>
            </a:r>
            <a:r>
              <a:rPr sz="2100" spc="44" baseline="3968" dirty="0">
                <a:latin typeface="Times New Roman"/>
                <a:cs typeface="Times New Roman"/>
              </a:rPr>
              <a:t>(</a:t>
            </a:r>
            <a:r>
              <a:rPr sz="2100" i="1" spc="44" baseline="3968" dirty="0">
                <a:latin typeface="Times New Roman"/>
                <a:cs typeface="Times New Roman"/>
              </a:rPr>
              <a:t>t</a:t>
            </a:r>
            <a:r>
              <a:rPr sz="2100" spc="44" baseline="3968" dirty="0">
                <a:latin typeface="Times New Roman"/>
                <a:cs typeface="Times New Roman"/>
              </a:rPr>
              <a:t>)</a:t>
            </a:r>
            <a:r>
              <a:rPr sz="2100" spc="52" baseline="3968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oscilan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respecto de la referencia y los fasores comienzan a moverse a</a:t>
            </a:r>
            <a:r>
              <a:rPr sz="1200" spc="345" dirty="0">
                <a:latin typeface="Comic Sans MS"/>
                <a:cs typeface="Comic Sans MS"/>
              </a:rPr>
              <a:t>   </a:t>
            </a:r>
            <a:r>
              <a:rPr sz="1200" spc="-5" dirty="0">
                <a:latin typeface="Comic Sans MS"/>
                <a:cs typeface="Comic Sans MS"/>
              </a:rPr>
              <a:t>diferentes a la del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eje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referencia.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Comic Sans MS"/>
              <a:cs typeface="Comic Sans MS"/>
            </a:endParaRPr>
          </a:p>
          <a:p>
            <a:pPr marL="76200" marR="69215" algn="just">
              <a:lnSpc>
                <a:spcPct val="116700"/>
              </a:lnSpc>
            </a:pPr>
            <a:r>
              <a:rPr sz="1200" spc="-5" dirty="0">
                <a:latin typeface="Comic Sans MS"/>
                <a:cs typeface="Comic Sans MS"/>
              </a:rPr>
              <a:t>Las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4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máquinas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podrían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oscilar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diferentes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maneras.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podría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obtener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una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condición 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estabilidad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condición de inestabilidad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(Fig.7).</a:t>
            </a:r>
            <a:endParaRPr sz="1200">
              <a:latin typeface="Comic Sans MS"/>
              <a:cs typeface="Comic Sans MS"/>
            </a:endParaRPr>
          </a:p>
        </p:txBody>
      </p:sp>
      <p:pic>
        <p:nvPicPr>
          <p:cNvPr id="38" name="object 3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24323" y="5720252"/>
            <a:ext cx="2638878" cy="1831266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3719545" y="5770238"/>
            <a:ext cx="2901324" cy="1793140"/>
          </a:xfrm>
          <a:prstGeom prst="rect">
            <a:avLst/>
          </a:prstGeom>
        </p:spPr>
      </p:pic>
      <p:sp>
        <p:nvSpPr>
          <p:cNvPr id="40" name="object 40"/>
          <p:cNvSpPr txBox="1"/>
          <p:nvPr/>
        </p:nvSpPr>
        <p:spPr>
          <a:xfrm>
            <a:off x="706627" y="7663688"/>
            <a:ext cx="6148070" cy="1449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0005" algn="just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Comic Sans MS"/>
                <a:cs typeface="Comic Sans MS"/>
              </a:rPr>
              <a:t>Fig.</a:t>
            </a:r>
            <a:r>
              <a:rPr sz="1000" spc="10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7.-</a:t>
            </a:r>
            <a:r>
              <a:rPr sz="1000" spc="15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Oscilación</a:t>
            </a:r>
            <a:r>
              <a:rPr sz="1000" spc="15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angular</a:t>
            </a:r>
            <a:r>
              <a:rPr sz="1000" spc="25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de</a:t>
            </a:r>
            <a:r>
              <a:rPr sz="1000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los</a:t>
            </a:r>
            <a:r>
              <a:rPr sz="1000" spc="5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rotores</a:t>
            </a:r>
            <a:r>
              <a:rPr sz="1000" spc="10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de</a:t>
            </a:r>
            <a:r>
              <a:rPr sz="1000" dirty="0">
                <a:latin typeface="Comic Sans MS"/>
                <a:cs typeface="Comic Sans MS"/>
              </a:rPr>
              <a:t> </a:t>
            </a:r>
            <a:r>
              <a:rPr sz="1000" spc="-10" dirty="0">
                <a:latin typeface="Comic Sans MS"/>
                <a:cs typeface="Comic Sans MS"/>
              </a:rPr>
              <a:t>las</a:t>
            </a:r>
            <a:r>
              <a:rPr sz="1000" spc="15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máquinas:</a:t>
            </a:r>
            <a:r>
              <a:rPr sz="1000" spc="25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sistema</a:t>
            </a:r>
            <a:r>
              <a:rPr sz="1000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estable</a:t>
            </a:r>
            <a:r>
              <a:rPr sz="1000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(izq),</a:t>
            </a:r>
            <a:r>
              <a:rPr sz="1000" spc="10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sistema</a:t>
            </a:r>
            <a:r>
              <a:rPr sz="1000" spc="5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inestable</a:t>
            </a:r>
            <a:r>
              <a:rPr sz="1000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(der)</a:t>
            </a:r>
            <a:endParaRPr sz="10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Comic Sans MS"/>
              <a:cs typeface="Comic Sans MS"/>
            </a:endParaRPr>
          </a:p>
          <a:p>
            <a:pPr marL="12700" marR="5080" algn="just">
              <a:lnSpc>
                <a:spcPct val="115999"/>
              </a:lnSpc>
            </a:pPr>
            <a:r>
              <a:rPr sz="1200" spc="-5" dirty="0">
                <a:latin typeface="Comic Sans MS"/>
                <a:cs typeface="Comic Sans MS"/>
              </a:rPr>
              <a:t>Si los ángulos rotóricos reposan luego </a:t>
            </a:r>
            <a:r>
              <a:rPr sz="1200" spc="-10" dirty="0">
                <a:latin typeface="Comic Sans MS"/>
                <a:cs typeface="Comic Sans MS"/>
              </a:rPr>
              <a:t>de </a:t>
            </a:r>
            <a:r>
              <a:rPr sz="1200" spc="-5" dirty="0">
                <a:latin typeface="Comic Sans MS"/>
                <a:cs typeface="Comic Sans MS"/>
              </a:rPr>
              <a:t>un tiempo en un nuevo estado estacionario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correspondiente a un estado de equilibrio sincrónico, </a:t>
            </a:r>
            <a:r>
              <a:rPr sz="1200" spc="-10" dirty="0">
                <a:latin typeface="Comic Sans MS"/>
                <a:cs typeface="Comic Sans MS"/>
              </a:rPr>
              <a:t>se </a:t>
            </a:r>
            <a:r>
              <a:rPr sz="1200" spc="-5" dirty="0">
                <a:latin typeface="Comic Sans MS"/>
                <a:cs typeface="Comic Sans MS"/>
              </a:rPr>
              <a:t>puede concluir que el sistema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tiene ET (todas las máquinas permanecen </a:t>
            </a:r>
            <a:r>
              <a:rPr sz="1200" spc="-10" dirty="0">
                <a:latin typeface="Comic Sans MS"/>
                <a:cs typeface="Comic Sans MS"/>
              </a:rPr>
              <a:t>en </a:t>
            </a:r>
            <a:r>
              <a:rPr sz="1200" spc="-5" dirty="0">
                <a:latin typeface="Comic Sans MS"/>
                <a:cs typeface="Comic Sans MS"/>
              </a:rPr>
              <a:t>sincronismo). La otra posibilidad es que el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sistema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no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 estabilice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(por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menos una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máquina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pierde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 sincronismo).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Estas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situaciones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pueden</a:t>
            </a:r>
            <a:r>
              <a:rPr sz="1200" spc="-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apreciar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 la Fig.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7.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41" name="object 4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42" name="object 4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40</a:t>
            </a:fld>
            <a:endParaRPr spc="-5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996191"/>
            <a:ext cx="6147435" cy="17233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15999"/>
              </a:lnSpc>
              <a:spcBef>
                <a:spcPts val="95"/>
              </a:spcBef>
            </a:pPr>
            <a:r>
              <a:rPr sz="1200" spc="-5" dirty="0">
                <a:latin typeface="Comic Sans MS"/>
                <a:cs typeface="Comic Sans MS"/>
              </a:rPr>
              <a:t>Si</a:t>
            </a:r>
            <a:r>
              <a:rPr sz="1200" spc="2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2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realiza</a:t>
            </a:r>
            <a:r>
              <a:rPr sz="1200" spc="2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</a:t>
            </a:r>
            <a:r>
              <a:rPr sz="1200" spc="28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estudio</a:t>
            </a:r>
            <a:r>
              <a:rPr sz="1200" spc="2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28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estabilidad</a:t>
            </a:r>
            <a:r>
              <a:rPr sz="1200" spc="2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spc="28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</a:t>
            </a:r>
            <a:r>
              <a:rPr sz="1200" spc="2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SEP</a:t>
            </a:r>
            <a:r>
              <a:rPr sz="1200" spc="2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2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tiene</a:t>
            </a:r>
            <a:r>
              <a:rPr sz="1200" spc="3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muchas</a:t>
            </a:r>
            <a:r>
              <a:rPr sz="1200" spc="2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máquinas,</a:t>
            </a:r>
            <a:r>
              <a:rPr sz="1200" spc="29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se </a:t>
            </a:r>
            <a:r>
              <a:rPr sz="1200" spc="-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pueden efectuar algunas simplificaciones. Una de estas es agrupar como una máquina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equivalente</a:t>
            </a:r>
            <a:r>
              <a:rPr sz="1200" spc="1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spc="1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aquellas</a:t>
            </a:r>
            <a:r>
              <a:rPr sz="1200" spc="1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máquinas</a:t>
            </a:r>
            <a:r>
              <a:rPr sz="1200" spc="16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15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oscilan</a:t>
            </a:r>
            <a:r>
              <a:rPr sz="1200" spc="1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juntas</a:t>
            </a:r>
            <a:r>
              <a:rPr sz="1200" spc="16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(máquinas</a:t>
            </a:r>
            <a:r>
              <a:rPr sz="1200" spc="1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coherentes).</a:t>
            </a:r>
            <a:r>
              <a:rPr sz="1200" spc="16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spc="15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spc="16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caso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 la figura 7, se podrían agrupar las máquinas A y B por un lado y las formadas </a:t>
            </a:r>
            <a:r>
              <a:rPr sz="1200" spc="-10" dirty="0">
                <a:latin typeface="Comic Sans MS"/>
                <a:cs typeface="Comic Sans MS"/>
              </a:rPr>
              <a:t>por </a:t>
            </a:r>
            <a:r>
              <a:rPr sz="1200" spc="-5" dirty="0">
                <a:latin typeface="Comic Sans MS"/>
                <a:cs typeface="Comic Sans MS"/>
              </a:rPr>
              <a:t>las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máquinas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 y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por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spc="-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otro.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Comic Sans MS"/>
              <a:cs typeface="Comic Sans MS"/>
            </a:endParaRPr>
          </a:p>
          <a:p>
            <a:pPr marL="12700" marR="5080" algn="just">
              <a:lnSpc>
                <a:spcPct val="115799"/>
              </a:lnSpc>
            </a:pP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Fig. 8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 </a:t>
            </a:r>
            <a:r>
              <a:rPr sz="1200" dirty="0">
                <a:latin typeface="Comic Sans MS"/>
                <a:cs typeface="Comic Sans MS"/>
              </a:rPr>
              <a:t>pueden </a:t>
            </a:r>
            <a:r>
              <a:rPr sz="1200" spc="-5" dirty="0">
                <a:latin typeface="Comic Sans MS"/>
                <a:cs typeface="Comic Sans MS"/>
              </a:rPr>
              <a:t>observar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las oscilaciones de distintas variables eléctricas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durante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blackout producido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 USA-Canadá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 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año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2003.</a:t>
            </a:r>
            <a:endParaRPr sz="1200">
              <a:latin typeface="Comic Sans MS"/>
              <a:cs typeface="Comic Sans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79244" y="2979795"/>
            <a:ext cx="4391024" cy="28194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977643" y="6080254"/>
            <a:ext cx="3602354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Comic Sans MS"/>
                <a:cs typeface="Comic Sans MS"/>
              </a:rPr>
              <a:t>Fig.</a:t>
            </a:r>
            <a:r>
              <a:rPr sz="1000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8.- Variación</a:t>
            </a:r>
            <a:r>
              <a:rPr sz="1000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de variables</a:t>
            </a:r>
            <a:r>
              <a:rPr sz="1000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eléctricas durante</a:t>
            </a:r>
            <a:r>
              <a:rPr sz="1000" spc="10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un</a:t>
            </a:r>
            <a:r>
              <a:rPr sz="1000" spc="10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blackout</a:t>
            </a:r>
            <a:endParaRPr sz="10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41</a:t>
            </a:fld>
            <a:endParaRPr spc="-5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1224" y="1089155"/>
            <a:ext cx="6198235" cy="1298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Comic Sans MS"/>
                <a:cs typeface="Comic Sans MS"/>
              </a:rPr>
              <a:t>Medidas</a:t>
            </a:r>
            <a:r>
              <a:rPr sz="1400" b="1" spc="-10" dirty="0">
                <a:latin typeface="Comic Sans MS"/>
                <a:cs typeface="Comic Sans MS"/>
              </a:rPr>
              <a:t> </a:t>
            </a:r>
            <a:r>
              <a:rPr sz="1400" b="1" dirty="0">
                <a:latin typeface="Comic Sans MS"/>
                <a:cs typeface="Comic Sans MS"/>
              </a:rPr>
              <a:t>que</a:t>
            </a:r>
            <a:r>
              <a:rPr sz="1400" b="1" spc="-15" dirty="0">
                <a:latin typeface="Comic Sans MS"/>
                <a:cs typeface="Comic Sans MS"/>
              </a:rPr>
              <a:t> </a:t>
            </a:r>
            <a:r>
              <a:rPr sz="1400" b="1" spc="-5" dirty="0">
                <a:latin typeface="Comic Sans MS"/>
                <a:cs typeface="Comic Sans MS"/>
              </a:rPr>
              <a:t>mejoran</a:t>
            </a:r>
            <a:r>
              <a:rPr sz="1400" b="1" dirty="0">
                <a:latin typeface="Comic Sans MS"/>
                <a:cs typeface="Comic Sans MS"/>
              </a:rPr>
              <a:t> </a:t>
            </a:r>
            <a:r>
              <a:rPr sz="1400" b="1" spc="-5" dirty="0">
                <a:latin typeface="Comic Sans MS"/>
                <a:cs typeface="Comic Sans MS"/>
              </a:rPr>
              <a:t>la</a:t>
            </a:r>
            <a:r>
              <a:rPr sz="1400" b="1" dirty="0">
                <a:latin typeface="Comic Sans MS"/>
                <a:cs typeface="Comic Sans MS"/>
              </a:rPr>
              <a:t> </a:t>
            </a:r>
            <a:r>
              <a:rPr sz="1400" b="1" spc="-5" dirty="0">
                <a:latin typeface="Comic Sans MS"/>
                <a:cs typeface="Comic Sans MS"/>
              </a:rPr>
              <a:t>Estabilidad</a:t>
            </a:r>
            <a:r>
              <a:rPr sz="1400" b="1" spc="-10" dirty="0">
                <a:latin typeface="Comic Sans MS"/>
                <a:cs typeface="Comic Sans MS"/>
              </a:rPr>
              <a:t> </a:t>
            </a:r>
            <a:r>
              <a:rPr sz="1400" b="1" dirty="0">
                <a:latin typeface="Comic Sans MS"/>
                <a:cs typeface="Comic Sans MS"/>
              </a:rPr>
              <a:t>de</a:t>
            </a:r>
            <a:r>
              <a:rPr sz="1400" b="1" spc="-5" dirty="0">
                <a:latin typeface="Comic Sans MS"/>
                <a:cs typeface="Comic Sans MS"/>
              </a:rPr>
              <a:t> </a:t>
            </a:r>
            <a:r>
              <a:rPr sz="1400" b="1" dirty="0">
                <a:latin typeface="Comic Sans MS"/>
                <a:cs typeface="Comic Sans MS"/>
              </a:rPr>
              <a:t>un</a:t>
            </a:r>
            <a:r>
              <a:rPr sz="1400" b="1" spc="-10" dirty="0">
                <a:latin typeface="Comic Sans MS"/>
                <a:cs typeface="Comic Sans MS"/>
              </a:rPr>
              <a:t> </a:t>
            </a:r>
            <a:r>
              <a:rPr sz="1400" b="1" spc="-5" dirty="0">
                <a:latin typeface="Comic Sans MS"/>
                <a:cs typeface="Comic Sans MS"/>
              </a:rPr>
              <a:t>SEP</a:t>
            </a:r>
            <a:endParaRPr sz="1400">
              <a:latin typeface="Comic Sans MS"/>
              <a:cs typeface="Comic Sans MS"/>
            </a:endParaRPr>
          </a:p>
          <a:p>
            <a:pPr marL="38100">
              <a:lnSpc>
                <a:spcPct val="100000"/>
              </a:lnSpc>
              <a:spcBef>
                <a:spcPts val="865"/>
              </a:spcBef>
            </a:pP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pueden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tomar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diferentes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acciones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para mejorar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estabilidad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SEP.</a:t>
            </a:r>
            <a:endParaRPr sz="1200">
              <a:latin typeface="Comic Sans MS"/>
              <a:cs typeface="Comic Sans MS"/>
            </a:endParaRPr>
          </a:p>
          <a:p>
            <a:pPr marL="38100" marR="30480" algn="just">
              <a:lnSpc>
                <a:spcPct val="113399"/>
              </a:lnSpc>
              <a:spcBef>
                <a:spcPts val="994"/>
              </a:spcBef>
            </a:pPr>
            <a:r>
              <a:rPr sz="1200" b="1" dirty="0">
                <a:latin typeface="Comic Sans MS"/>
                <a:cs typeface="Comic Sans MS"/>
              </a:rPr>
              <a:t>a) </a:t>
            </a:r>
            <a:r>
              <a:rPr sz="1200" b="1" spc="-5" dirty="0">
                <a:latin typeface="Comic Sans MS"/>
                <a:cs typeface="Comic Sans MS"/>
              </a:rPr>
              <a:t>Reducción del </a:t>
            </a:r>
            <a:r>
              <a:rPr sz="1200" b="1" dirty="0">
                <a:latin typeface="Comic Sans MS"/>
                <a:cs typeface="Comic Sans MS"/>
              </a:rPr>
              <a:t>valor </a:t>
            </a:r>
            <a:r>
              <a:rPr sz="1200" b="1" spc="-5" dirty="0">
                <a:latin typeface="Comic Sans MS"/>
                <a:cs typeface="Comic Sans MS"/>
              </a:rPr>
              <a:t>de </a:t>
            </a:r>
            <a:r>
              <a:rPr sz="1250" b="1" i="1" spc="-25" dirty="0">
                <a:latin typeface="Comic Sans MS"/>
                <a:cs typeface="Comic Sans MS"/>
              </a:rPr>
              <a:t>X</a:t>
            </a:r>
            <a:r>
              <a:rPr sz="1275" b="1" i="1" spc="-37" baseline="-9803" dirty="0">
                <a:latin typeface="Comic Sans MS"/>
                <a:cs typeface="Comic Sans MS"/>
              </a:rPr>
              <a:t>ij</a:t>
            </a:r>
            <a:r>
              <a:rPr sz="1275" b="1" i="1" spc="-30" baseline="-9803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de transferencia</a:t>
            </a:r>
            <a:r>
              <a:rPr sz="1200" spc="-5" dirty="0">
                <a:latin typeface="Comic Sans MS"/>
                <a:cs typeface="Comic Sans MS"/>
              </a:rPr>
              <a:t>: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ecuación (16),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 observa </a:t>
            </a:r>
            <a:r>
              <a:rPr sz="1200" spc="-10" dirty="0">
                <a:latin typeface="Comic Sans MS"/>
                <a:cs typeface="Comic Sans MS"/>
              </a:rPr>
              <a:t>que </a:t>
            </a:r>
            <a:r>
              <a:rPr sz="1200" spc="-5" dirty="0">
                <a:latin typeface="Comic Sans MS"/>
                <a:cs typeface="Comic Sans MS"/>
              </a:rPr>
              <a:t> se</a:t>
            </a:r>
            <a:r>
              <a:rPr sz="1200" spc="5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transmite</a:t>
            </a:r>
            <a:r>
              <a:rPr sz="1200" spc="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una</a:t>
            </a:r>
            <a:r>
              <a:rPr sz="1200" spc="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mayor</a:t>
            </a:r>
            <a:r>
              <a:rPr sz="1200" spc="6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cantidad</a:t>
            </a:r>
            <a:r>
              <a:rPr sz="1200" spc="5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potencia</a:t>
            </a:r>
            <a:r>
              <a:rPr sz="1200" spc="5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activa</a:t>
            </a:r>
            <a:r>
              <a:rPr sz="1200" spc="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entre</a:t>
            </a:r>
            <a:r>
              <a:rPr sz="1200" spc="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spc="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punto</a:t>
            </a:r>
            <a:r>
              <a:rPr sz="1200" spc="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</a:t>
            </a:r>
            <a:r>
              <a:rPr sz="1200" spc="5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spc="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j,</a:t>
            </a:r>
            <a:r>
              <a:rPr sz="1200" spc="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disminuyendo </a:t>
            </a:r>
            <a:r>
              <a:rPr sz="1200" spc="-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 valor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inductancia 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transferencia </a:t>
            </a:r>
            <a:r>
              <a:rPr sz="1250" i="1" spc="-25" dirty="0">
                <a:latin typeface="Comic Sans MS"/>
                <a:cs typeface="Comic Sans MS"/>
              </a:rPr>
              <a:t>X</a:t>
            </a:r>
            <a:r>
              <a:rPr sz="1275" i="1" spc="-37" baseline="-9803" dirty="0">
                <a:latin typeface="Comic Sans MS"/>
                <a:cs typeface="Comic Sans MS"/>
              </a:rPr>
              <a:t>ij.</a:t>
            </a:r>
            <a:endParaRPr sz="1275" baseline="-9803">
              <a:latin typeface="Comic Sans MS"/>
              <a:cs typeface="Comic Sans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69847" y="2703571"/>
            <a:ext cx="687705" cy="0"/>
          </a:xfrm>
          <a:custGeom>
            <a:avLst/>
            <a:gdLst/>
            <a:ahLst/>
            <a:cxnLst/>
            <a:rect l="l" t="t" r="r" b="b"/>
            <a:pathLst>
              <a:path w="687705">
                <a:moveTo>
                  <a:pt x="0" y="0"/>
                </a:moveTo>
                <a:lnTo>
                  <a:pt x="687323" y="0"/>
                </a:lnTo>
              </a:path>
            </a:pathLst>
          </a:custGeom>
          <a:ln w="66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777993" y="2560746"/>
            <a:ext cx="749935" cy="2292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50" i="1" spc="5" dirty="0">
                <a:latin typeface="Times New Roman"/>
                <a:cs typeface="Times New Roman"/>
              </a:rPr>
              <a:t>se</a:t>
            </a:r>
            <a:r>
              <a:rPr sz="1250" i="1" spc="20" dirty="0">
                <a:latin typeface="Times New Roman"/>
                <a:cs typeface="Times New Roman"/>
              </a:rPr>
              <a:t>n</a:t>
            </a:r>
            <a:r>
              <a:rPr sz="1250" spc="-50" dirty="0">
                <a:latin typeface="Times New Roman"/>
                <a:cs typeface="Times New Roman"/>
              </a:rPr>
              <a:t>(</a:t>
            </a:r>
            <a:r>
              <a:rPr sz="1300" spc="-35" dirty="0">
                <a:latin typeface="Symbol"/>
                <a:cs typeface="Symbol"/>
              </a:rPr>
              <a:t></a:t>
            </a:r>
            <a:r>
              <a:rPr sz="1250" i="1" dirty="0">
                <a:latin typeface="Times New Roman"/>
                <a:cs typeface="Times New Roman"/>
              </a:rPr>
              <a:t>i</a:t>
            </a:r>
            <a:r>
              <a:rPr sz="1250" i="1" spc="-5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Symbol"/>
                <a:cs typeface="Symbol"/>
              </a:rPr>
              <a:t></a:t>
            </a:r>
            <a:r>
              <a:rPr sz="1250" spc="-110" dirty="0">
                <a:latin typeface="Times New Roman"/>
                <a:cs typeface="Times New Roman"/>
              </a:rPr>
              <a:t> </a:t>
            </a:r>
            <a:r>
              <a:rPr sz="1300" spc="-35" dirty="0">
                <a:latin typeface="Symbol"/>
                <a:cs typeface="Symbol"/>
              </a:rPr>
              <a:t></a:t>
            </a:r>
            <a:r>
              <a:rPr sz="1250" i="1" spc="65" dirty="0">
                <a:latin typeface="Times New Roman"/>
                <a:cs typeface="Times New Roman"/>
              </a:rPr>
              <a:t>j</a:t>
            </a:r>
            <a:r>
              <a:rPr sz="1250" dirty="0">
                <a:latin typeface="Times New Roman"/>
                <a:cs typeface="Times New Roman"/>
              </a:rPr>
              <a:t>)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20215" y="2696363"/>
            <a:ext cx="387350" cy="2184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329565" algn="l"/>
              </a:tabLst>
            </a:pPr>
            <a:r>
              <a:rPr sz="1250" dirty="0">
                <a:latin typeface="Times New Roman"/>
                <a:cs typeface="Times New Roman"/>
              </a:rPr>
              <a:t>/</a:t>
            </a:r>
            <a:r>
              <a:rPr sz="1250" spc="30" dirty="0">
                <a:latin typeface="Times New Roman"/>
                <a:cs typeface="Times New Roman"/>
              </a:rPr>
              <a:t> </a:t>
            </a:r>
            <a:r>
              <a:rPr sz="1250" i="1" spc="5" dirty="0">
                <a:latin typeface="Times New Roman"/>
                <a:cs typeface="Times New Roman"/>
              </a:rPr>
              <a:t>X</a:t>
            </a:r>
            <a:r>
              <a:rPr sz="1250" i="1" dirty="0">
                <a:latin typeface="Times New Roman"/>
                <a:cs typeface="Times New Roman"/>
              </a:rPr>
              <a:t>	</a:t>
            </a:r>
            <a:r>
              <a:rPr sz="1250" dirty="0">
                <a:latin typeface="Times New Roman"/>
                <a:cs typeface="Times New Roman"/>
              </a:rPr>
              <a:t>/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70863" y="2441854"/>
            <a:ext cx="685800" cy="2184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250" dirty="0">
                <a:latin typeface="Times New Roman"/>
                <a:cs typeface="Times New Roman"/>
              </a:rPr>
              <a:t>/</a:t>
            </a:r>
            <a:r>
              <a:rPr sz="1250" spc="-185" dirty="0">
                <a:latin typeface="Times New Roman"/>
                <a:cs typeface="Times New Roman"/>
              </a:rPr>
              <a:t> </a:t>
            </a:r>
            <a:r>
              <a:rPr sz="1250" i="1" spc="10" dirty="0">
                <a:latin typeface="Times New Roman"/>
                <a:cs typeface="Times New Roman"/>
              </a:rPr>
              <a:t>U</a:t>
            </a:r>
            <a:r>
              <a:rPr sz="1250" i="1" dirty="0">
                <a:latin typeface="Times New Roman"/>
                <a:cs typeface="Times New Roman"/>
              </a:rPr>
              <a:t> </a:t>
            </a:r>
            <a:r>
              <a:rPr sz="1250" i="1" spc="140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Times New Roman"/>
                <a:cs typeface="Times New Roman"/>
              </a:rPr>
              <a:t>/</a:t>
            </a:r>
            <a:r>
              <a:rPr sz="1250" dirty="0">
                <a:latin typeface="Times New Roman"/>
                <a:cs typeface="Times New Roman"/>
              </a:rPr>
              <a:t>/</a:t>
            </a:r>
            <a:r>
              <a:rPr sz="1250" spc="-185" dirty="0">
                <a:latin typeface="Times New Roman"/>
                <a:cs typeface="Times New Roman"/>
              </a:rPr>
              <a:t> </a:t>
            </a:r>
            <a:r>
              <a:rPr sz="1250" i="1" spc="10" dirty="0">
                <a:latin typeface="Times New Roman"/>
                <a:cs typeface="Times New Roman"/>
              </a:rPr>
              <a:t>U</a:t>
            </a:r>
            <a:r>
              <a:rPr sz="1250" i="1" dirty="0">
                <a:latin typeface="Times New Roman"/>
                <a:cs typeface="Times New Roman"/>
              </a:rPr>
              <a:t>  </a:t>
            </a:r>
            <a:r>
              <a:rPr sz="1250" i="1" spc="5" dirty="0">
                <a:latin typeface="Times New Roman"/>
                <a:cs typeface="Times New Roman"/>
              </a:rPr>
              <a:t> </a:t>
            </a:r>
            <a:r>
              <a:rPr sz="1250" dirty="0">
                <a:latin typeface="Times New Roman"/>
                <a:cs typeface="Times New Roman"/>
              </a:rPr>
              <a:t>/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30527" y="2802917"/>
            <a:ext cx="77470" cy="1384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700" i="1" spc="5" dirty="0">
                <a:latin typeface="Times New Roman"/>
                <a:cs typeface="Times New Roman"/>
              </a:rPr>
              <a:t>i</a:t>
            </a:r>
            <a:r>
              <a:rPr sz="700" i="1" spc="10" dirty="0">
                <a:latin typeface="Times New Roman"/>
                <a:cs typeface="Times New Roman"/>
              </a:rPr>
              <a:t>j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65936" y="2549933"/>
            <a:ext cx="391795" cy="1384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352425" algn="l"/>
              </a:tabLst>
            </a:pPr>
            <a:r>
              <a:rPr sz="700" i="1" spc="10" dirty="0">
                <a:latin typeface="Times New Roman"/>
                <a:cs typeface="Times New Roman"/>
              </a:rPr>
              <a:t>i	j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14832" y="2677949"/>
            <a:ext cx="77470" cy="1384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700" i="1" spc="5" dirty="0">
                <a:latin typeface="Times New Roman"/>
                <a:cs typeface="Times New Roman"/>
              </a:rPr>
              <a:t>i</a:t>
            </a:r>
            <a:r>
              <a:rPr sz="700" i="1" spc="10" dirty="0">
                <a:latin typeface="Times New Roman"/>
                <a:cs typeface="Times New Roman"/>
              </a:rPr>
              <a:t>j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35577" y="2569871"/>
            <a:ext cx="308610" cy="2184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250" i="1" spc="5" dirty="0">
                <a:latin typeface="Times New Roman"/>
                <a:cs typeface="Times New Roman"/>
              </a:rPr>
              <a:t>P </a:t>
            </a:r>
            <a:r>
              <a:rPr sz="1250" i="1" spc="45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Symbol"/>
                <a:cs typeface="Symbol"/>
              </a:rPr>
              <a:t></a:t>
            </a:r>
            <a:endParaRPr sz="125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6626" y="3010918"/>
            <a:ext cx="6148070" cy="3498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85">
              <a:lnSpc>
                <a:spcPct val="114999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manera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se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mejora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estabilidad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transitoria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SEP,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permitir</a:t>
            </a:r>
            <a:r>
              <a:rPr sz="1200" spc="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incremento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 la transferencia 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potencia.</a:t>
            </a:r>
            <a:endParaRPr sz="12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200" spc="-5" dirty="0">
                <a:latin typeface="Comic Sans MS"/>
                <a:cs typeface="Comic Sans MS"/>
              </a:rPr>
              <a:t>Esta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reducción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 logra:</a:t>
            </a:r>
            <a:endParaRPr sz="1200">
              <a:latin typeface="Comic Sans MS"/>
              <a:cs typeface="Comic Sans MS"/>
            </a:endParaRPr>
          </a:p>
          <a:p>
            <a:pPr marL="350520" indent="-110489" algn="just">
              <a:lnSpc>
                <a:spcPct val="100000"/>
              </a:lnSpc>
              <a:spcBef>
                <a:spcPts val="840"/>
              </a:spcBef>
              <a:buChar char="-"/>
              <a:tabLst>
                <a:tab pos="351155" algn="l"/>
              </a:tabLst>
            </a:pPr>
            <a:r>
              <a:rPr sz="1200" spc="-5" dirty="0">
                <a:latin typeface="Comic Sans MS"/>
                <a:cs typeface="Comic Sans MS"/>
              </a:rPr>
              <a:t>construyendo líneas</a:t>
            </a:r>
            <a:r>
              <a:rPr sz="1200" spc="-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paralelo</a:t>
            </a:r>
            <a:endParaRPr sz="1200">
              <a:latin typeface="Comic Sans MS"/>
              <a:cs typeface="Comic Sans MS"/>
            </a:endParaRPr>
          </a:p>
          <a:p>
            <a:pPr marL="350520" indent="-110489" algn="just">
              <a:lnSpc>
                <a:spcPct val="100000"/>
              </a:lnSpc>
              <a:spcBef>
                <a:spcPts val="825"/>
              </a:spcBef>
              <a:buChar char="-"/>
              <a:tabLst>
                <a:tab pos="351155" algn="l"/>
              </a:tabLst>
            </a:pPr>
            <a:r>
              <a:rPr sz="1200" spc="-5" dirty="0">
                <a:latin typeface="Comic Sans MS"/>
                <a:cs typeface="Comic Sans MS"/>
              </a:rPr>
              <a:t>colocando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elementos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SEP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reactancias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serie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bajo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valor</a:t>
            </a:r>
            <a:endParaRPr sz="1200">
              <a:latin typeface="Comic Sans MS"/>
              <a:cs typeface="Comic Sans MS"/>
            </a:endParaRPr>
          </a:p>
          <a:p>
            <a:pPr marL="354965" marR="5080" indent="-114300" algn="just">
              <a:lnSpc>
                <a:spcPct val="116399"/>
              </a:lnSpc>
              <a:spcBef>
                <a:spcPts val="475"/>
              </a:spcBef>
              <a:buChar char="-"/>
              <a:tabLst>
                <a:tab pos="372745" algn="l"/>
              </a:tabLst>
            </a:pPr>
            <a:r>
              <a:rPr sz="1200" spc="-5" dirty="0">
                <a:latin typeface="Comic Sans MS"/>
                <a:cs typeface="Comic Sans MS"/>
              </a:rPr>
              <a:t>insertando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capacitores en serie 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paralelo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 mixto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 líneas de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transmisión, ya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sea de manera permanente (sobre todo en líneas largas) o de manera transitoria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cuando se detecta una falla u oscilación de potencia (se remueven en el </a:t>
            </a:r>
            <a:r>
              <a:rPr sz="1200" dirty="0">
                <a:latin typeface="Comic Sans MS"/>
                <a:cs typeface="Comic Sans MS"/>
              </a:rPr>
              <a:t>orden </a:t>
            </a:r>
            <a:r>
              <a:rPr sz="1200" spc="-5" dirty="0">
                <a:latin typeface="Comic Sans MS"/>
                <a:cs typeface="Comic Sans MS"/>
              </a:rPr>
              <a:t>del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segundo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después).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150">
              <a:latin typeface="Comic Sans MS"/>
              <a:cs typeface="Comic Sans MS"/>
            </a:endParaRPr>
          </a:p>
          <a:p>
            <a:pPr marL="355600" marR="5080" algn="just">
              <a:lnSpc>
                <a:spcPct val="116199"/>
              </a:lnSpc>
            </a:pPr>
            <a:r>
              <a:rPr sz="1200" spc="-5" dirty="0">
                <a:latin typeface="Comic Sans MS"/>
                <a:cs typeface="Comic Sans MS"/>
              </a:rPr>
              <a:t>Respecto de este último punto, la compensación </a:t>
            </a:r>
            <a:r>
              <a:rPr sz="1200" dirty="0">
                <a:latin typeface="Comic Sans MS"/>
                <a:cs typeface="Comic Sans MS"/>
              </a:rPr>
              <a:t>serie </a:t>
            </a:r>
            <a:r>
              <a:rPr sz="1200" spc="-5" dirty="0">
                <a:latin typeface="Comic Sans MS"/>
                <a:cs typeface="Comic Sans MS"/>
              </a:rPr>
              <a:t>se emplea para disminuir la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reactancia de transferencia de una línea eléctrica a la frecuencia de </a:t>
            </a:r>
            <a:r>
              <a:rPr sz="1200" dirty="0">
                <a:latin typeface="Comic Sans MS"/>
                <a:cs typeface="Comic Sans MS"/>
              </a:rPr>
              <a:t>la red </a:t>
            </a:r>
            <a:r>
              <a:rPr sz="1200" spc="-5" dirty="0">
                <a:latin typeface="Comic Sans MS"/>
                <a:cs typeface="Comic Sans MS"/>
              </a:rPr>
              <a:t>(es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equivalente a </a:t>
            </a:r>
            <a:r>
              <a:rPr sz="1200" dirty="0">
                <a:latin typeface="Comic Sans MS"/>
                <a:cs typeface="Comic Sans MS"/>
              </a:rPr>
              <a:t>acortar </a:t>
            </a:r>
            <a:r>
              <a:rPr sz="1200" spc="-5" dirty="0">
                <a:latin typeface="Comic Sans MS"/>
                <a:cs typeface="Comic Sans MS"/>
              </a:rPr>
              <a:t>las líneas). Como consecuencia, el ángulo </a:t>
            </a:r>
            <a:r>
              <a:rPr sz="1200" spc="5" dirty="0">
                <a:latin typeface="Comic Sans MS"/>
                <a:cs typeface="Comic Sans MS"/>
              </a:rPr>
              <a:t>de </a:t>
            </a:r>
            <a:r>
              <a:rPr sz="1200" spc="-5" dirty="0">
                <a:latin typeface="Comic Sans MS"/>
                <a:cs typeface="Comic Sans MS"/>
              </a:rPr>
              <a:t>transmisión </a:t>
            </a:r>
            <a:r>
              <a:rPr sz="1200" spc="-10" dirty="0">
                <a:latin typeface="Comic Sans MS"/>
                <a:cs typeface="Comic Sans MS"/>
              </a:rPr>
              <a:t>se </a:t>
            </a:r>
            <a:r>
              <a:rPr sz="1200" spc="-5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reduce </a:t>
            </a:r>
            <a:r>
              <a:rPr sz="1200" spc="-5" dirty="0">
                <a:latin typeface="Comic Sans MS"/>
                <a:cs typeface="Comic Sans MS"/>
              </a:rPr>
              <a:t>y la transferencia de energía se puede aumentar sin reducir la estabilidad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línea.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947927" y="6617203"/>
            <a:ext cx="3199130" cy="3020695"/>
            <a:chOff x="947927" y="6617203"/>
            <a:chExt cx="3199130" cy="3020695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8344" y="6623298"/>
              <a:ext cx="3029493" cy="3008376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947928" y="6617207"/>
              <a:ext cx="3199130" cy="3020695"/>
            </a:xfrm>
            <a:custGeom>
              <a:avLst/>
              <a:gdLst/>
              <a:ahLst/>
              <a:cxnLst/>
              <a:rect l="l" t="t" r="r" b="b"/>
              <a:pathLst>
                <a:path w="3199129" h="3020695">
                  <a:moveTo>
                    <a:pt x="3198876" y="0"/>
                  </a:moveTo>
                  <a:lnTo>
                    <a:pt x="3192780" y="0"/>
                  </a:lnTo>
                  <a:lnTo>
                    <a:pt x="3192780" y="6096"/>
                  </a:lnTo>
                  <a:lnTo>
                    <a:pt x="3192780" y="3014472"/>
                  </a:lnTo>
                  <a:lnTo>
                    <a:pt x="6096" y="3014472"/>
                  </a:lnTo>
                  <a:lnTo>
                    <a:pt x="6096" y="6096"/>
                  </a:lnTo>
                  <a:lnTo>
                    <a:pt x="3192780" y="6096"/>
                  </a:lnTo>
                  <a:lnTo>
                    <a:pt x="3192780" y="0"/>
                  </a:ln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0" y="3014472"/>
                  </a:lnTo>
                  <a:lnTo>
                    <a:pt x="0" y="3020568"/>
                  </a:lnTo>
                  <a:lnTo>
                    <a:pt x="6096" y="3020568"/>
                  </a:lnTo>
                  <a:lnTo>
                    <a:pt x="3192780" y="3020568"/>
                  </a:lnTo>
                  <a:lnTo>
                    <a:pt x="3198876" y="3020568"/>
                  </a:lnTo>
                  <a:lnTo>
                    <a:pt x="3198876" y="3014472"/>
                  </a:lnTo>
                  <a:lnTo>
                    <a:pt x="3198876" y="6096"/>
                  </a:lnTo>
                  <a:lnTo>
                    <a:pt x="319887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04448" y="8762996"/>
            <a:ext cx="2050747" cy="874775"/>
          </a:xfrm>
          <a:prstGeom prst="rect">
            <a:avLst/>
          </a:prstGeom>
        </p:spPr>
      </p:pic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42</a:t>
            </a:fld>
            <a:endParaRPr spc="-5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35227" y="996191"/>
            <a:ext cx="5918200" cy="15132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15999"/>
              </a:lnSpc>
              <a:spcBef>
                <a:spcPts val="95"/>
              </a:spcBef>
            </a:pPr>
            <a:r>
              <a:rPr sz="1200" spc="-5" dirty="0">
                <a:latin typeface="Comic Sans MS"/>
                <a:cs typeface="Comic Sans MS"/>
              </a:rPr>
              <a:t>En la compensación paralela, los elementos que se pueden conectar son los mismos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 en la </a:t>
            </a:r>
            <a:r>
              <a:rPr sz="1200" dirty="0">
                <a:latin typeface="Comic Sans MS"/>
                <a:cs typeface="Comic Sans MS"/>
              </a:rPr>
              <a:t>serie </a:t>
            </a:r>
            <a:r>
              <a:rPr sz="1200" spc="-5" dirty="0">
                <a:latin typeface="Comic Sans MS"/>
                <a:cs typeface="Comic Sans MS"/>
              </a:rPr>
              <a:t>y la diferencia está en que se inyectan señales de corriente al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sistema en el punto de conexión. El manejo de potencia activa mediante </a:t>
            </a:r>
            <a:r>
              <a:rPr sz="1200" spc="-10" dirty="0">
                <a:latin typeface="Comic Sans MS"/>
                <a:cs typeface="Comic Sans MS"/>
              </a:rPr>
              <a:t>estos </a:t>
            </a:r>
            <a:r>
              <a:rPr sz="1200" spc="-5" dirty="0">
                <a:latin typeface="Comic Sans MS"/>
                <a:cs typeface="Comic Sans MS"/>
              </a:rPr>
              <a:t> elementos está condicionado por los ángulos de desfase, del mismo modo que los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controladores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serie.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00">
              <a:latin typeface="Comic Sans MS"/>
              <a:cs typeface="Comic Sans MS"/>
            </a:endParaRPr>
          </a:p>
          <a:p>
            <a:pPr marL="12700" algn="just">
              <a:lnSpc>
                <a:spcPct val="100000"/>
              </a:lnSpc>
            </a:pPr>
            <a:r>
              <a:rPr sz="1250" i="1" spc="-30" dirty="0">
                <a:latin typeface="Comic Sans MS"/>
                <a:cs typeface="Comic Sans MS"/>
              </a:rPr>
              <a:t>Uso</a:t>
            </a:r>
            <a:r>
              <a:rPr sz="1250" i="1" spc="-10" dirty="0">
                <a:latin typeface="Comic Sans MS"/>
                <a:cs typeface="Comic Sans MS"/>
              </a:rPr>
              <a:t> </a:t>
            </a:r>
            <a:r>
              <a:rPr sz="1250" i="1" spc="-35" dirty="0">
                <a:latin typeface="Comic Sans MS"/>
                <a:cs typeface="Comic Sans MS"/>
              </a:rPr>
              <a:t>de</a:t>
            </a:r>
            <a:r>
              <a:rPr sz="1250" i="1" spc="-10" dirty="0">
                <a:latin typeface="Comic Sans MS"/>
                <a:cs typeface="Comic Sans MS"/>
              </a:rPr>
              <a:t> </a:t>
            </a:r>
            <a:r>
              <a:rPr sz="1250" i="1" spc="-30" dirty="0">
                <a:latin typeface="Comic Sans MS"/>
                <a:cs typeface="Comic Sans MS"/>
              </a:rPr>
              <a:t>Capacitares</a:t>
            </a:r>
            <a:r>
              <a:rPr sz="1250" i="1" spc="-10" dirty="0">
                <a:latin typeface="Comic Sans MS"/>
                <a:cs typeface="Comic Sans MS"/>
              </a:rPr>
              <a:t> </a:t>
            </a:r>
            <a:r>
              <a:rPr sz="1250" i="1" spc="-35" dirty="0">
                <a:latin typeface="Comic Sans MS"/>
                <a:cs typeface="Comic Sans MS"/>
              </a:rPr>
              <a:t>en</a:t>
            </a:r>
            <a:r>
              <a:rPr sz="1250" i="1" spc="-20" dirty="0">
                <a:latin typeface="Comic Sans MS"/>
                <a:cs typeface="Comic Sans MS"/>
              </a:rPr>
              <a:t> </a:t>
            </a:r>
            <a:r>
              <a:rPr sz="1250" i="1" spc="-25" dirty="0">
                <a:latin typeface="Comic Sans MS"/>
                <a:cs typeface="Comic Sans MS"/>
              </a:rPr>
              <a:t>serie </a:t>
            </a:r>
            <a:r>
              <a:rPr sz="1250" i="1" spc="-30" dirty="0">
                <a:latin typeface="Comic Sans MS"/>
                <a:cs typeface="Comic Sans MS"/>
              </a:rPr>
              <a:t>en</a:t>
            </a:r>
            <a:r>
              <a:rPr sz="1250" i="1" spc="-15" dirty="0">
                <a:latin typeface="Comic Sans MS"/>
                <a:cs typeface="Comic Sans MS"/>
              </a:rPr>
              <a:t> </a:t>
            </a:r>
            <a:r>
              <a:rPr sz="1250" i="1" spc="-30" dirty="0">
                <a:latin typeface="Comic Sans MS"/>
                <a:cs typeface="Comic Sans MS"/>
              </a:rPr>
              <a:t>un</a:t>
            </a:r>
            <a:r>
              <a:rPr sz="1250" i="1" spc="-20" dirty="0">
                <a:latin typeface="Comic Sans MS"/>
                <a:cs typeface="Comic Sans MS"/>
              </a:rPr>
              <a:t> </a:t>
            </a:r>
            <a:r>
              <a:rPr sz="1250" i="1" spc="-30" dirty="0">
                <a:latin typeface="Comic Sans MS"/>
                <a:cs typeface="Comic Sans MS"/>
              </a:rPr>
              <a:t>corredor</a:t>
            </a:r>
            <a:r>
              <a:rPr sz="1250" i="1" spc="-5" dirty="0">
                <a:latin typeface="Comic Sans MS"/>
                <a:cs typeface="Comic Sans MS"/>
              </a:rPr>
              <a:t> </a:t>
            </a:r>
            <a:r>
              <a:rPr sz="1250" i="1" spc="-30" dirty="0">
                <a:latin typeface="Comic Sans MS"/>
                <a:cs typeface="Comic Sans MS"/>
              </a:rPr>
              <a:t>eléctrico</a:t>
            </a:r>
            <a:r>
              <a:rPr sz="1250" i="1" spc="-10" dirty="0">
                <a:latin typeface="Comic Sans MS"/>
                <a:cs typeface="Comic Sans MS"/>
              </a:rPr>
              <a:t> </a:t>
            </a:r>
            <a:r>
              <a:rPr sz="1250" i="1" spc="-30" dirty="0">
                <a:latin typeface="Comic Sans MS"/>
                <a:cs typeface="Comic Sans MS"/>
              </a:rPr>
              <a:t>en</a:t>
            </a:r>
            <a:r>
              <a:rPr sz="1250" i="1" spc="-20" dirty="0">
                <a:latin typeface="Comic Sans MS"/>
                <a:cs typeface="Comic Sans MS"/>
              </a:rPr>
              <a:t> </a:t>
            </a:r>
            <a:r>
              <a:rPr sz="1250" i="1" spc="-25" dirty="0">
                <a:latin typeface="Comic Sans MS"/>
                <a:cs typeface="Comic Sans MS"/>
              </a:rPr>
              <a:t>la</a:t>
            </a:r>
            <a:r>
              <a:rPr sz="1250" i="1" spc="-10" dirty="0">
                <a:latin typeface="Comic Sans MS"/>
                <a:cs typeface="Comic Sans MS"/>
              </a:rPr>
              <a:t> </a:t>
            </a:r>
            <a:r>
              <a:rPr sz="1250" i="1" spc="-30" dirty="0">
                <a:latin typeface="Comic Sans MS"/>
                <a:cs typeface="Comic Sans MS"/>
              </a:rPr>
              <a:t>región</a:t>
            </a:r>
            <a:r>
              <a:rPr sz="1250" i="1" spc="-20" dirty="0">
                <a:latin typeface="Comic Sans MS"/>
                <a:cs typeface="Comic Sans MS"/>
              </a:rPr>
              <a:t> </a:t>
            </a:r>
            <a:r>
              <a:rPr sz="1250" i="1" spc="-30" dirty="0">
                <a:latin typeface="Comic Sans MS"/>
                <a:cs typeface="Comic Sans MS"/>
              </a:rPr>
              <a:t>de</a:t>
            </a:r>
            <a:r>
              <a:rPr sz="1250" i="1" spc="-10" dirty="0">
                <a:latin typeface="Comic Sans MS"/>
                <a:cs typeface="Comic Sans MS"/>
              </a:rPr>
              <a:t> </a:t>
            </a:r>
            <a:r>
              <a:rPr sz="1250" i="1" spc="-25" dirty="0">
                <a:latin typeface="Comic Sans MS"/>
                <a:cs typeface="Comic Sans MS"/>
              </a:rPr>
              <a:t>Beijing.</a:t>
            </a:r>
            <a:endParaRPr sz="1250">
              <a:latin typeface="Comic Sans MS"/>
              <a:cs typeface="Comic Sans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35227" y="2568959"/>
            <a:ext cx="2633980" cy="1513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6700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La demanda de energía de la región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1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13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capital</a:t>
            </a:r>
            <a:r>
              <a:rPr sz="1200" spc="1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Beijing,</a:t>
            </a:r>
            <a:r>
              <a:rPr sz="1200" spc="1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spc="1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1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1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viven</a:t>
            </a:r>
            <a:endParaRPr sz="1200">
              <a:latin typeface="Comic Sans MS"/>
              <a:cs typeface="Comic Sans MS"/>
            </a:endParaRPr>
          </a:p>
          <a:p>
            <a:pPr marL="12700" marR="5080" algn="just">
              <a:lnSpc>
                <a:spcPct val="115799"/>
              </a:lnSpc>
            </a:pPr>
            <a:r>
              <a:rPr sz="1200" spc="-5" dirty="0">
                <a:latin typeface="Comic Sans MS"/>
                <a:cs typeface="Comic Sans MS"/>
              </a:rPr>
              <a:t>140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millones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personas,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está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creciendo</a:t>
            </a:r>
            <a:r>
              <a:rPr sz="1200" spc="2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229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forma</a:t>
            </a:r>
            <a:r>
              <a:rPr sz="1200" spc="2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constante</a:t>
            </a:r>
            <a:r>
              <a:rPr sz="1200" spc="2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spc="2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no</a:t>
            </a:r>
            <a:endParaRPr sz="1200">
              <a:latin typeface="Comic Sans MS"/>
              <a:cs typeface="Comic Sans MS"/>
            </a:endParaRPr>
          </a:p>
          <a:p>
            <a:pPr marL="12700" marR="5715" algn="just">
              <a:lnSpc>
                <a:spcPct val="115799"/>
              </a:lnSpc>
              <a:spcBef>
                <a:spcPts val="10"/>
              </a:spcBef>
            </a:pPr>
            <a:r>
              <a:rPr sz="1200" spc="-5" dirty="0">
                <a:latin typeface="Comic Sans MS"/>
                <a:cs typeface="Comic Sans MS"/>
              </a:rPr>
              <a:t>es fácil instalar una nueva central.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alternativa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posible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para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solucionar</a:t>
            </a:r>
            <a:r>
              <a:rPr sz="1200" spc="15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esto,</a:t>
            </a:r>
            <a:r>
              <a:rPr sz="1200" spc="1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consiste</a:t>
            </a:r>
            <a:r>
              <a:rPr sz="1200" spc="1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spc="1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instalar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20973" y="2568959"/>
            <a:ext cx="2632710" cy="6642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16199"/>
              </a:lnSpc>
              <a:spcBef>
                <a:spcPts val="105"/>
              </a:spcBef>
            </a:pPr>
            <a:r>
              <a:rPr sz="1200" spc="-5" dirty="0">
                <a:latin typeface="Comic Sans MS"/>
                <a:cs typeface="Comic Sans MS"/>
              </a:rPr>
              <a:t>cada línea de un corredor de 300 km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circuitos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gemelos,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Datong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Fangshan (año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2001).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233671" y="3340603"/>
            <a:ext cx="2710180" cy="2207260"/>
            <a:chOff x="4233671" y="3340603"/>
            <a:chExt cx="2710180" cy="220726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39767" y="3346698"/>
              <a:ext cx="2651199" cy="219456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233672" y="3340607"/>
              <a:ext cx="2710180" cy="2207260"/>
            </a:xfrm>
            <a:custGeom>
              <a:avLst/>
              <a:gdLst/>
              <a:ahLst/>
              <a:cxnLst/>
              <a:rect l="l" t="t" r="r" b="b"/>
              <a:pathLst>
                <a:path w="2710179" h="2207260">
                  <a:moveTo>
                    <a:pt x="2709672" y="0"/>
                  </a:moveTo>
                  <a:lnTo>
                    <a:pt x="2703576" y="0"/>
                  </a:lnTo>
                  <a:lnTo>
                    <a:pt x="2703576" y="6096"/>
                  </a:lnTo>
                  <a:lnTo>
                    <a:pt x="2703576" y="2200656"/>
                  </a:lnTo>
                  <a:lnTo>
                    <a:pt x="6096" y="2200656"/>
                  </a:lnTo>
                  <a:lnTo>
                    <a:pt x="6096" y="6096"/>
                  </a:lnTo>
                  <a:lnTo>
                    <a:pt x="2703576" y="6096"/>
                  </a:lnTo>
                  <a:lnTo>
                    <a:pt x="2703576" y="0"/>
                  </a:ln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0" y="2200656"/>
                  </a:lnTo>
                  <a:lnTo>
                    <a:pt x="0" y="2206752"/>
                  </a:lnTo>
                  <a:lnTo>
                    <a:pt x="6096" y="2206752"/>
                  </a:lnTo>
                  <a:lnTo>
                    <a:pt x="2703576" y="2206752"/>
                  </a:lnTo>
                  <a:lnTo>
                    <a:pt x="2709672" y="2206752"/>
                  </a:lnTo>
                  <a:lnTo>
                    <a:pt x="2709672" y="2200656"/>
                  </a:lnTo>
                  <a:lnTo>
                    <a:pt x="2709672" y="6096"/>
                  </a:lnTo>
                  <a:lnTo>
                    <a:pt x="27096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935223" y="4057906"/>
            <a:ext cx="5919470" cy="47853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3290570" algn="just">
              <a:lnSpc>
                <a:spcPct val="116100"/>
              </a:lnSpc>
              <a:spcBef>
                <a:spcPts val="95"/>
              </a:spcBef>
            </a:pPr>
            <a:r>
              <a:rPr sz="1200" spc="-5" dirty="0">
                <a:latin typeface="Comic Sans MS"/>
                <a:cs typeface="Comic Sans MS"/>
              </a:rPr>
              <a:t>capacitores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compensación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serie en el corredor de transmisión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existente para aumentar la potencia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 puede circular. La empresa ABB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instaló </a:t>
            </a:r>
            <a:r>
              <a:rPr sz="1200" dirty="0">
                <a:latin typeface="Comic Sans MS"/>
                <a:cs typeface="Comic Sans MS"/>
              </a:rPr>
              <a:t>dos </a:t>
            </a:r>
            <a:r>
              <a:rPr sz="1200" spc="-5" dirty="0">
                <a:latin typeface="Comic Sans MS"/>
                <a:cs typeface="Comic Sans MS"/>
              </a:rPr>
              <a:t>condensadores en serie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(ambos con valores nominales de 372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MVAr</a:t>
            </a:r>
            <a:r>
              <a:rPr sz="1200" spc="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spc="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500</a:t>
            </a:r>
            <a:r>
              <a:rPr sz="1200" spc="30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kV)</a:t>
            </a:r>
            <a:r>
              <a:rPr sz="1200" spc="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spc="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spc="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centro</a:t>
            </a:r>
            <a:r>
              <a:rPr sz="1200" spc="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150">
              <a:latin typeface="Comic Sans MS"/>
              <a:cs typeface="Comic Sans MS"/>
            </a:endParaRPr>
          </a:p>
          <a:p>
            <a:pPr marL="12700" marR="5080" algn="just">
              <a:lnSpc>
                <a:spcPct val="116199"/>
              </a:lnSpc>
            </a:pPr>
            <a:r>
              <a:rPr sz="1200" spc="-5" dirty="0">
                <a:latin typeface="Comic Sans MS"/>
                <a:cs typeface="Comic Sans MS"/>
              </a:rPr>
              <a:t>Los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dispositivos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principales</a:t>
            </a:r>
            <a:r>
              <a:rPr sz="1200" spc="-5" dirty="0">
                <a:latin typeface="Comic Sans MS"/>
                <a:cs typeface="Comic Sans MS"/>
              </a:rPr>
              <a:t> 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protección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utilizados</a:t>
            </a:r>
            <a:r>
              <a:rPr sz="1200" dirty="0">
                <a:latin typeface="Comic Sans MS"/>
                <a:cs typeface="Comic Sans MS"/>
              </a:rPr>
              <a:t> son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varistores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ZnO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interruptores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automáticos.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primeros,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destinados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limitar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tensión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condensador, están complementados por </a:t>
            </a:r>
            <a:r>
              <a:rPr sz="1200" spc="-10" dirty="0">
                <a:latin typeface="Comic Sans MS"/>
                <a:cs typeface="Comic Sans MS"/>
              </a:rPr>
              <a:t>un </a:t>
            </a:r>
            <a:r>
              <a:rPr sz="1200" spc="-5" dirty="0">
                <a:latin typeface="Comic Sans MS"/>
                <a:cs typeface="Comic Sans MS"/>
              </a:rPr>
              <a:t>descargador de disparo forzado para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dominar el exceso de corriente durante </a:t>
            </a:r>
            <a:r>
              <a:rPr sz="1200" spc="-10" dirty="0">
                <a:latin typeface="Comic Sans MS"/>
                <a:cs typeface="Comic Sans MS"/>
              </a:rPr>
              <a:t>una </a:t>
            </a:r>
            <a:r>
              <a:rPr sz="1200" spc="-5" dirty="0">
                <a:latin typeface="Comic Sans MS"/>
                <a:cs typeface="Comic Sans MS"/>
              </a:rPr>
              <a:t>secuencia de fallo. Los interruptores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automáticos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conectan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desconectan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los</a:t>
            </a:r>
            <a:r>
              <a:rPr sz="1200" spc="-5" dirty="0">
                <a:latin typeface="Comic Sans MS"/>
                <a:cs typeface="Comic Sans MS"/>
              </a:rPr>
              <a:t> condensadores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serie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cuando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necesario.</a:t>
            </a:r>
            <a:endParaRPr sz="1200">
              <a:latin typeface="Comic Sans MS"/>
              <a:cs typeface="Comic Sans MS"/>
            </a:endParaRPr>
          </a:p>
          <a:p>
            <a:pPr marL="12700" marR="5715" algn="just">
              <a:lnSpc>
                <a:spcPct val="116100"/>
              </a:lnSpc>
              <a:spcBef>
                <a:spcPts val="705"/>
              </a:spcBef>
            </a:pPr>
            <a:r>
              <a:rPr sz="1200" spc="-5" dirty="0">
                <a:latin typeface="Comic Sans MS"/>
                <a:cs typeface="Comic Sans MS"/>
              </a:rPr>
              <a:t>Los condensadores </a:t>
            </a:r>
            <a:r>
              <a:rPr sz="1200" spc="-10" dirty="0">
                <a:latin typeface="Comic Sans MS"/>
                <a:cs typeface="Comic Sans MS"/>
              </a:rPr>
              <a:t>han </a:t>
            </a:r>
            <a:r>
              <a:rPr sz="1200" spc="-5" dirty="0">
                <a:latin typeface="Comic Sans MS"/>
                <a:cs typeface="Comic Sans MS"/>
              </a:rPr>
              <a:t>sido dimensionados no sólo para el funcionamiento bajo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condiciones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estables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red,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sino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también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para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eventualidad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perturbaciones</a:t>
            </a:r>
            <a:r>
              <a:rPr sz="1200" spc="3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graves</a:t>
            </a:r>
            <a:r>
              <a:rPr sz="1200" spc="3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spc="3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spc="3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sistema,</a:t>
            </a:r>
            <a:r>
              <a:rPr sz="1200" spc="3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como</a:t>
            </a:r>
            <a:r>
              <a:rPr sz="1200" spc="3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</a:t>
            </a:r>
            <a:r>
              <a:rPr sz="1200" spc="3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3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pérdida</a:t>
            </a:r>
            <a:r>
              <a:rPr sz="1200" spc="3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3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una</a:t>
            </a:r>
            <a:r>
              <a:rPr sz="1200" spc="3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3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las</a:t>
            </a:r>
            <a:r>
              <a:rPr sz="1200" spc="3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líneas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paralelas</a:t>
            </a:r>
            <a:r>
              <a:rPr sz="1200" spc="6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500</a:t>
            </a:r>
            <a:r>
              <a:rPr sz="1200" spc="65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kV.</a:t>
            </a:r>
            <a:r>
              <a:rPr sz="1200" spc="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spc="6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este</a:t>
            </a:r>
            <a:r>
              <a:rPr sz="1200" spc="6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caso,</a:t>
            </a:r>
            <a:r>
              <a:rPr sz="1200" spc="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spc="6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condensador</a:t>
            </a:r>
            <a:r>
              <a:rPr sz="1200" spc="7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6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línea</a:t>
            </a:r>
            <a:r>
              <a:rPr sz="1200" spc="60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que</a:t>
            </a:r>
            <a:r>
              <a:rPr sz="1200" spc="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sigue</a:t>
            </a:r>
            <a:r>
              <a:rPr sz="1200" spc="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spc="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servicio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ha</a:t>
            </a:r>
            <a:r>
              <a:rPr sz="1200" spc="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10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ser</a:t>
            </a:r>
            <a:r>
              <a:rPr sz="1200" spc="11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capaz</a:t>
            </a:r>
            <a:r>
              <a:rPr sz="1200" spc="1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1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dominar</a:t>
            </a:r>
            <a:r>
              <a:rPr sz="1200" spc="1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durante</a:t>
            </a:r>
            <a:r>
              <a:rPr sz="1200" spc="1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cierto</a:t>
            </a:r>
            <a:r>
              <a:rPr sz="1200" spc="10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tiempo</a:t>
            </a:r>
            <a:r>
              <a:rPr sz="1200" spc="10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plena</a:t>
            </a:r>
            <a:r>
              <a:rPr sz="1200" spc="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carga</a:t>
            </a:r>
            <a:r>
              <a:rPr sz="1200" spc="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1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ambas</a:t>
            </a:r>
            <a:r>
              <a:rPr sz="1200" spc="1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líneas.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hecho,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ha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sido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las</a:t>
            </a:r>
            <a:r>
              <a:rPr sz="1200" dirty="0">
                <a:latin typeface="Comic Sans MS"/>
                <a:cs typeface="Comic Sans MS"/>
              </a:rPr>
              <a:t> razones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para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instalar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primer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lugar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los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condensadores en serie: garantizar la seguridad </a:t>
            </a:r>
            <a:r>
              <a:rPr sz="1200" spc="-10" dirty="0">
                <a:latin typeface="Comic Sans MS"/>
                <a:cs typeface="Comic Sans MS"/>
              </a:rPr>
              <a:t>de </a:t>
            </a:r>
            <a:r>
              <a:rPr sz="1200" spc="-5" dirty="0">
                <a:latin typeface="Comic Sans MS"/>
                <a:cs typeface="Comic Sans MS"/>
              </a:rPr>
              <a:t>la transmisión de electricidad a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</a:t>
            </a:r>
            <a:r>
              <a:rPr sz="1200" dirty="0">
                <a:latin typeface="Comic Sans MS"/>
                <a:cs typeface="Comic Sans MS"/>
              </a:rPr>
              <a:t>región</a:t>
            </a:r>
            <a:r>
              <a:rPr sz="1200" spc="-5" dirty="0">
                <a:latin typeface="Comic Sans MS"/>
                <a:cs typeface="Comic Sans MS"/>
              </a:rPr>
              <a:t> 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Beijing</a:t>
            </a:r>
            <a:r>
              <a:rPr sz="1200" spc="-5" dirty="0">
                <a:latin typeface="Comic Sans MS"/>
                <a:cs typeface="Comic Sans MS"/>
              </a:rPr>
              <a:t> incluso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 caso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pérdida 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una línea.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43</a:t>
            </a:fld>
            <a:endParaRPr spc="-5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552" y="987720"/>
            <a:ext cx="6148070" cy="82086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715" algn="just">
              <a:lnSpc>
                <a:spcPct val="115900"/>
              </a:lnSpc>
              <a:spcBef>
                <a:spcPts val="105"/>
              </a:spcBef>
            </a:pPr>
            <a:r>
              <a:rPr sz="1250" i="1" spc="-35" dirty="0">
                <a:latin typeface="Comic Sans MS"/>
                <a:cs typeface="Comic Sans MS"/>
              </a:rPr>
              <a:t>FACTS </a:t>
            </a:r>
            <a:r>
              <a:rPr sz="1250" i="1" spc="-30" dirty="0">
                <a:latin typeface="Comic Sans MS"/>
                <a:cs typeface="Comic Sans MS"/>
              </a:rPr>
              <a:t>(Flexible AC Transmission System): </a:t>
            </a:r>
            <a:r>
              <a:rPr sz="1200" spc="-5" dirty="0">
                <a:latin typeface="Comic Sans MS"/>
                <a:cs typeface="Comic Sans MS"/>
              </a:rPr>
              <a:t>El “llaveado” de la compensación serie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paralelo puede ser realizado por medio de interruptores automáticos o por medio </a:t>
            </a:r>
            <a:r>
              <a:rPr sz="1200" spc="-10" dirty="0">
                <a:latin typeface="Comic Sans MS"/>
                <a:cs typeface="Comic Sans MS"/>
              </a:rPr>
              <a:t>de </a:t>
            </a:r>
            <a:r>
              <a:rPr sz="1200" spc="-5" dirty="0">
                <a:latin typeface="Comic Sans MS"/>
                <a:cs typeface="Comic Sans MS"/>
              </a:rPr>
              <a:t> dispositivos de electrónica de potencia </a:t>
            </a:r>
            <a:r>
              <a:rPr sz="1200" dirty="0">
                <a:latin typeface="Comic Sans MS"/>
                <a:cs typeface="Comic Sans MS"/>
              </a:rPr>
              <a:t>llamados </a:t>
            </a:r>
            <a:r>
              <a:rPr sz="1200" spc="-5" dirty="0">
                <a:latin typeface="Comic Sans MS"/>
                <a:cs typeface="Comic Sans MS"/>
              </a:rPr>
              <a:t>FACTS. Estos dispositivos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emplean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semiconductores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potencia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presentan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capacidad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controlar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flujo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de </a:t>
            </a:r>
            <a:r>
              <a:rPr sz="1200" spc="-5" dirty="0">
                <a:latin typeface="Comic Sans MS"/>
                <a:cs typeface="Comic Sans MS"/>
              </a:rPr>
              <a:t> potencia por una línea de transmisión variando características </a:t>
            </a:r>
            <a:r>
              <a:rPr sz="1200" spc="-10" dirty="0">
                <a:latin typeface="Comic Sans MS"/>
                <a:cs typeface="Comic Sans MS"/>
              </a:rPr>
              <a:t>de </a:t>
            </a:r>
            <a:r>
              <a:rPr sz="1200" spc="-5" dirty="0">
                <a:latin typeface="Comic Sans MS"/>
                <a:cs typeface="Comic Sans MS"/>
              </a:rPr>
              <a:t>la misma (impedancia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 ángulo de fase), </a:t>
            </a:r>
            <a:r>
              <a:rPr sz="1200" spc="-10" dirty="0">
                <a:latin typeface="Comic Sans MS"/>
                <a:cs typeface="Comic Sans MS"/>
              </a:rPr>
              <a:t>con </a:t>
            </a:r>
            <a:r>
              <a:rPr sz="1200" spc="-5" dirty="0">
                <a:latin typeface="Comic Sans MS"/>
                <a:cs typeface="Comic Sans MS"/>
              </a:rPr>
              <a:t>el objetivo de incrementar su capacidad de transferencia </a:t>
            </a:r>
            <a:r>
              <a:rPr sz="1200" spc="-10" dirty="0">
                <a:latin typeface="Comic Sans MS"/>
                <a:cs typeface="Comic Sans MS"/>
              </a:rPr>
              <a:t>de </a:t>
            </a:r>
            <a:r>
              <a:rPr sz="1200" spc="-5" dirty="0">
                <a:latin typeface="Comic Sans MS"/>
                <a:cs typeface="Comic Sans MS"/>
              </a:rPr>
              <a:t> potencia.</a:t>
            </a:r>
            <a:endParaRPr sz="1200">
              <a:latin typeface="Comic Sans MS"/>
              <a:cs typeface="Comic Sans MS"/>
            </a:endParaRPr>
          </a:p>
          <a:p>
            <a:pPr marL="12700" marR="5080" algn="just">
              <a:lnSpc>
                <a:spcPct val="115999"/>
              </a:lnSpc>
              <a:spcBef>
                <a:spcPts val="780"/>
              </a:spcBef>
            </a:pPr>
            <a:r>
              <a:rPr sz="1250" i="1" spc="-30" dirty="0">
                <a:latin typeface="Comic Sans MS"/>
                <a:cs typeface="Comic Sans MS"/>
              </a:rPr>
              <a:t>Compensadores</a:t>
            </a:r>
            <a:r>
              <a:rPr sz="1250" i="1" spc="-25" dirty="0">
                <a:latin typeface="Comic Sans MS"/>
                <a:cs typeface="Comic Sans MS"/>
              </a:rPr>
              <a:t> </a:t>
            </a:r>
            <a:r>
              <a:rPr sz="1250" i="1" spc="-30" dirty="0">
                <a:latin typeface="Comic Sans MS"/>
                <a:cs typeface="Comic Sans MS"/>
              </a:rPr>
              <a:t>Estáticos</a:t>
            </a:r>
            <a:r>
              <a:rPr sz="1250" i="1" spc="-25" dirty="0">
                <a:latin typeface="Comic Sans MS"/>
                <a:cs typeface="Comic Sans MS"/>
              </a:rPr>
              <a:t> </a:t>
            </a:r>
            <a:r>
              <a:rPr sz="1250" i="1" spc="-30" dirty="0">
                <a:latin typeface="Comic Sans MS"/>
                <a:cs typeface="Comic Sans MS"/>
              </a:rPr>
              <a:t>de</a:t>
            </a:r>
            <a:r>
              <a:rPr sz="1250" i="1" spc="-25" dirty="0">
                <a:latin typeface="Comic Sans MS"/>
                <a:cs typeface="Comic Sans MS"/>
              </a:rPr>
              <a:t> </a:t>
            </a:r>
            <a:r>
              <a:rPr sz="1250" i="1" spc="-30" dirty="0">
                <a:latin typeface="Comic Sans MS"/>
                <a:cs typeface="Comic Sans MS"/>
              </a:rPr>
              <a:t>energía</a:t>
            </a:r>
            <a:r>
              <a:rPr sz="1250" i="1" spc="-25" dirty="0">
                <a:latin typeface="Comic Sans MS"/>
                <a:cs typeface="Comic Sans MS"/>
              </a:rPr>
              <a:t> </a:t>
            </a:r>
            <a:r>
              <a:rPr sz="1250" i="1" spc="-30" dirty="0">
                <a:latin typeface="Comic Sans MS"/>
                <a:cs typeface="Comic Sans MS"/>
              </a:rPr>
              <a:t>reactiva</a:t>
            </a:r>
            <a:r>
              <a:rPr sz="1250" i="1" spc="-25" dirty="0">
                <a:latin typeface="Comic Sans MS"/>
                <a:cs typeface="Comic Sans MS"/>
              </a:rPr>
              <a:t> </a:t>
            </a:r>
            <a:r>
              <a:rPr sz="1250" i="1" spc="-30" dirty="0">
                <a:latin typeface="Comic Sans MS"/>
                <a:cs typeface="Comic Sans MS"/>
              </a:rPr>
              <a:t>(SVC):</a:t>
            </a:r>
            <a:r>
              <a:rPr sz="1250" i="1" spc="-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Dado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carga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varía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considerablemente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de</a:t>
            </a:r>
            <a:r>
              <a:rPr sz="1200" spc="-5" dirty="0">
                <a:latin typeface="Comic Sans MS"/>
                <a:cs typeface="Comic Sans MS"/>
              </a:rPr>
              <a:t> una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hora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otra,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potencia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reactiva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resultante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red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también varía y como consecuencia se pueden producir variaciones inaceptables de </a:t>
            </a:r>
            <a:r>
              <a:rPr sz="1200" spc="-10" dirty="0">
                <a:latin typeface="Comic Sans MS"/>
                <a:cs typeface="Comic Sans MS"/>
              </a:rPr>
              <a:t>los </a:t>
            </a:r>
            <a:r>
              <a:rPr sz="1200" spc="-5" dirty="0">
                <a:latin typeface="Comic Sans MS"/>
                <a:cs typeface="Comic Sans MS"/>
              </a:rPr>
              <a:t> niveles de tensión en las barras, que pueden llevar a una inestabilidad del sistema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(estudio</a:t>
            </a:r>
            <a:r>
              <a:rPr sz="1200" spc="204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2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estabilidad</a:t>
            </a:r>
            <a:r>
              <a:rPr sz="1200" spc="2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2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tensiones).</a:t>
            </a:r>
            <a:r>
              <a:rPr sz="1200" spc="21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Para</a:t>
            </a:r>
            <a:r>
              <a:rPr sz="1200" spc="2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controlar</a:t>
            </a:r>
            <a:r>
              <a:rPr sz="1200" spc="229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las</a:t>
            </a:r>
            <a:r>
              <a:rPr sz="1200" spc="2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tensiones</a:t>
            </a:r>
            <a:r>
              <a:rPr sz="1200" spc="2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2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usan</a:t>
            </a:r>
            <a:r>
              <a:rPr sz="1200" spc="2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los</a:t>
            </a:r>
            <a:r>
              <a:rPr sz="1200" spc="2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SVC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(uno de los dispositivos pertenecientes a los FACTS) y los Compensadores Síncronos,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 permiten incrementar el flujo </a:t>
            </a:r>
            <a:r>
              <a:rPr sz="1200" spc="-10" dirty="0">
                <a:latin typeface="Comic Sans MS"/>
                <a:cs typeface="Comic Sans MS"/>
              </a:rPr>
              <a:t>de </a:t>
            </a:r>
            <a:r>
              <a:rPr sz="1200" spc="-5" dirty="0">
                <a:latin typeface="Comic Sans MS"/>
                <a:cs typeface="Comic Sans MS"/>
              </a:rPr>
              <a:t>potencia de sincronización entre generadores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interconectados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(control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perfil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voltaje).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SVC</a:t>
            </a:r>
            <a:r>
              <a:rPr sz="1200" spc="3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pueden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reaccionr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rápidamente,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proporcionando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energía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reactiva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requerida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para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controlar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las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variaciones dinámicas de tensión, en diferentes condiciones del sistema. La instalación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 estos equipos en uno o más puntos seleccionados de la red, puede aumentar la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capacidad de transporte y reducir las pérdidas, a la vez </a:t>
            </a:r>
            <a:r>
              <a:rPr sz="1200" spc="-10" dirty="0">
                <a:latin typeface="Comic Sans MS"/>
                <a:cs typeface="Comic Sans MS"/>
              </a:rPr>
              <a:t>que </a:t>
            </a:r>
            <a:r>
              <a:rPr sz="1200" spc="-5" dirty="0">
                <a:latin typeface="Comic Sans MS"/>
                <a:cs typeface="Comic Sans MS"/>
              </a:rPr>
              <a:t>mantiene unos niveles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estables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tensión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en</a:t>
            </a:r>
            <a:r>
              <a:rPr sz="1200" spc="-5" dirty="0">
                <a:latin typeface="Comic Sans MS"/>
                <a:cs typeface="Comic Sans MS"/>
              </a:rPr>
              <a:t> las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distintas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situaciones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-15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red.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</a:pPr>
            <a:endParaRPr sz="1200">
              <a:latin typeface="Comic Sans MS"/>
              <a:cs typeface="Comic Sans MS"/>
            </a:endParaRPr>
          </a:p>
          <a:p>
            <a:pPr marL="12700" marR="5080" algn="just">
              <a:lnSpc>
                <a:spcPct val="116199"/>
              </a:lnSpc>
              <a:buAutoNum type="alphaLcParenR" startAt="2"/>
              <a:tabLst>
                <a:tab pos="226695" algn="l"/>
              </a:tabLst>
            </a:pPr>
            <a:r>
              <a:rPr sz="1200" b="1" spc="-5" dirty="0">
                <a:latin typeface="Comic Sans MS"/>
                <a:cs typeface="Comic Sans MS"/>
              </a:rPr>
              <a:t>Utilización de interruptores rápidos y reconexión rápida: </a:t>
            </a:r>
            <a:r>
              <a:rPr sz="1200" spc="-5" dirty="0">
                <a:latin typeface="Comic Sans MS"/>
                <a:cs typeface="Comic Sans MS"/>
              </a:rPr>
              <a:t>Como se pudo observar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 el capítulo de Criterio de Areas Iguales, un interruptor rápido (despeje rápido) no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permite </a:t>
            </a:r>
            <a:r>
              <a:rPr sz="1200" spc="-10" dirty="0">
                <a:latin typeface="Comic Sans MS"/>
                <a:cs typeface="Comic Sans MS"/>
              </a:rPr>
              <a:t>que </a:t>
            </a:r>
            <a:r>
              <a:rPr sz="1200" spc="-5" dirty="0">
                <a:latin typeface="Comic Sans MS"/>
                <a:cs typeface="Comic Sans MS"/>
              </a:rPr>
              <a:t>el rotor del generador gane mucha energía cinética (minimiza el área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acelerante). Un recierre rápido y exitoso ayuda a obtener una mayor cantidad de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energía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frenado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(maximiza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área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desacelerante).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Ambos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dispositivos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son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beneficiosos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para la estabilidad.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Font typeface="Comic Sans MS"/>
              <a:buAutoNum type="alphaLcParenR" startAt="2"/>
            </a:pPr>
            <a:endParaRPr sz="1150">
              <a:latin typeface="Comic Sans MS"/>
              <a:cs typeface="Comic Sans MS"/>
            </a:endParaRPr>
          </a:p>
          <a:p>
            <a:pPr marL="12700" marR="5080" algn="just">
              <a:lnSpc>
                <a:spcPct val="116100"/>
              </a:lnSpc>
              <a:buAutoNum type="alphaLcParenR" startAt="2"/>
              <a:tabLst>
                <a:tab pos="235585" algn="l"/>
              </a:tabLst>
            </a:pPr>
            <a:r>
              <a:rPr sz="1200" b="1" spc="-5" dirty="0">
                <a:latin typeface="Comic Sans MS"/>
                <a:cs typeface="Comic Sans MS"/>
              </a:rPr>
              <a:t>Frenado Dinámico: </a:t>
            </a:r>
            <a:r>
              <a:rPr sz="1200" spc="-5" dirty="0">
                <a:latin typeface="Comic Sans MS"/>
                <a:cs typeface="Comic Sans MS"/>
              </a:rPr>
              <a:t>Consiste en conectar una carga eléctrica artificial en </a:t>
            </a:r>
            <a:r>
              <a:rPr sz="1200" dirty="0">
                <a:latin typeface="Comic Sans MS"/>
                <a:cs typeface="Comic Sans MS"/>
              </a:rPr>
              <a:t>bornes 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cercanos a uno o varios generadores durante una falla </a:t>
            </a:r>
            <a:r>
              <a:rPr sz="1200" dirty="0">
                <a:latin typeface="Comic Sans MS"/>
                <a:cs typeface="Comic Sans MS"/>
              </a:rPr>
              <a:t>transitoria, </a:t>
            </a:r>
            <a:r>
              <a:rPr sz="1200" spc="-5" dirty="0">
                <a:latin typeface="Comic Sans MS"/>
                <a:cs typeface="Comic Sans MS"/>
              </a:rPr>
              <a:t>que compense </a:t>
            </a:r>
            <a:r>
              <a:rPr sz="1200" spc="-15" dirty="0">
                <a:latin typeface="Comic Sans MS"/>
                <a:cs typeface="Comic Sans MS"/>
              </a:rPr>
              <a:t>la 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disminución de la demanda eléctrica (torque eléctrico) provocada por ejemplo por </a:t>
            </a:r>
            <a:r>
              <a:rPr sz="1200" spc="-10" dirty="0">
                <a:latin typeface="Comic Sans MS"/>
                <a:cs typeface="Comic Sans MS"/>
              </a:rPr>
              <a:t>un </a:t>
            </a:r>
            <a:r>
              <a:rPr sz="1200" spc="-5" dirty="0">
                <a:latin typeface="Comic Sans MS"/>
                <a:cs typeface="Comic Sans MS"/>
              </a:rPr>
              <a:t> ctocto y de esta manera </a:t>
            </a:r>
            <a:r>
              <a:rPr sz="1200" spc="-10" dirty="0">
                <a:latin typeface="Comic Sans MS"/>
                <a:cs typeface="Comic Sans MS"/>
              </a:rPr>
              <a:t>limitar </a:t>
            </a:r>
            <a:r>
              <a:rPr sz="1200" spc="-5" dirty="0">
                <a:latin typeface="Comic Sans MS"/>
                <a:cs typeface="Comic Sans MS"/>
              </a:rPr>
              <a:t>la aceleración del rotor. Una </a:t>
            </a:r>
            <a:r>
              <a:rPr sz="1200" spc="-10" dirty="0">
                <a:latin typeface="Comic Sans MS"/>
                <a:cs typeface="Comic Sans MS"/>
              </a:rPr>
              <a:t>de </a:t>
            </a:r>
            <a:r>
              <a:rPr sz="1200" spc="-5" dirty="0">
                <a:latin typeface="Comic Sans MS"/>
                <a:cs typeface="Comic Sans MS"/>
              </a:rPr>
              <a:t>las maneras, es una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conexión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breve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resistores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de</a:t>
            </a:r>
            <a:r>
              <a:rPr sz="1200" spc="-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gran</a:t>
            </a:r>
            <a:r>
              <a:rPr sz="1200" spc="-5" dirty="0">
                <a:latin typeface="Comic Sans MS"/>
                <a:cs typeface="Comic Sans MS"/>
              </a:rPr>
              <a:t> potencia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disipación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térmica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por </a:t>
            </a:r>
            <a:r>
              <a:rPr sz="1200" spc="-5" dirty="0">
                <a:latin typeface="Comic Sans MS"/>
                <a:cs typeface="Comic Sans MS"/>
              </a:rPr>
              <a:t> aproximadamente 0.5 s después de una falla, para reducir la potencia acelerante de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generadores cercanos y absorber el incremento de la energía </a:t>
            </a:r>
            <a:r>
              <a:rPr sz="1200" spc="-10" dirty="0">
                <a:latin typeface="Comic Sans MS"/>
                <a:cs typeface="Comic Sans MS"/>
              </a:rPr>
              <a:t>cinética </a:t>
            </a:r>
            <a:r>
              <a:rPr sz="1200" spc="-5" dirty="0">
                <a:latin typeface="Comic Sans MS"/>
                <a:cs typeface="Comic Sans MS"/>
              </a:rPr>
              <a:t>durante la falla.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Por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ejemplo,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esquema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implementado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por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Bonneville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Power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Administration,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consiste de un resistor de 1400 </a:t>
            </a:r>
            <a:r>
              <a:rPr sz="1200" spc="-10" dirty="0">
                <a:latin typeface="Comic Sans MS"/>
                <a:cs typeface="Comic Sans MS"/>
              </a:rPr>
              <a:t>MW </a:t>
            </a:r>
            <a:r>
              <a:rPr sz="1200" spc="-5" dirty="0">
                <a:latin typeface="Comic Sans MS"/>
                <a:cs typeface="Comic Sans MS"/>
              </a:rPr>
              <a:t>operado a 240 kV, 5000 m de alambres de acero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inoxidable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½”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distribuidos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tres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torres (una R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por fase).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44</a:t>
            </a:fld>
            <a:endParaRPr spc="-5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5909" y="1605271"/>
            <a:ext cx="1944156" cy="121604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95066" y="1117829"/>
            <a:ext cx="3409949" cy="173319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06627" y="2861566"/>
            <a:ext cx="6147435" cy="450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93975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Comic Sans MS"/>
                <a:cs typeface="Comic Sans MS"/>
              </a:rPr>
              <a:t>R de</a:t>
            </a:r>
            <a:r>
              <a:rPr sz="1000" spc="-10" dirty="0">
                <a:latin typeface="Comic Sans MS"/>
                <a:cs typeface="Comic Sans MS"/>
              </a:rPr>
              <a:t> frenado</a:t>
            </a:r>
            <a:r>
              <a:rPr sz="1000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conectada</a:t>
            </a:r>
            <a:r>
              <a:rPr sz="1000" spc="10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por</a:t>
            </a:r>
            <a:r>
              <a:rPr sz="1000" spc="10" dirty="0">
                <a:latin typeface="Comic Sans MS"/>
                <a:cs typeface="Comic Sans MS"/>
              </a:rPr>
              <a:t> </a:t>
            </a:r>
            <a:r>
              <a:rPr sz="1000" spc="-10" dirty="0">
                <a:latin typeface="Comic Sans MS"/>
                <a:cs typeface="Comic Sans MS"/>
              </a:rPr>
              <a:t>medio</a:t>
            </a:r>
            <a:r>
              <a:rPr sz="1000" spc="15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de un</a:t>
            </a:r>
            <a:r>
              <a:rPr sz="1000" spc="5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tiristor</a:t>
            </a:r>
            <a:r>
              <a:rPr sz="1000" spc="10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controlado</a:t>
            </a:r>
            <a:endParaRPr sz="10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50">
              <a:latin typeface="Comic Sans MS"/>
              <a:cs typeface="Comic Sans MS"/>
            </a:endParaRPr>
          </a:p>
          <a:p>
            <a:pPr marL="12700" marR="5080" algn="just">
              <a:lnSpc>
                <a:spcPct val="116199"/>
              </a:lnSpc>
            </a:pPr>
            <a:r>
              <a:rPr sz="1200" spc="-5" dirty="0">
                <a:latin typeface="Comic Sans MS"/>
                <a:cs typeface="Comic Sans MS"/>
              </a:rPr>
              <a:t>Las</a:t>
            </a:r>
            <a:r>
              <a:rPr sz="1200" spc="1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unidades</a:t>
            </a:r>
            <a:r>
              <a:rPr sz="1200" spc="1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hidráulicas</a:t>
            </a:r>
            <a:r>
              <a:rPr sz="1200" spc="150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son</a:t>
            </a:r>
            <a:r>
              <a:rPr sz="1200" spc="1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bastante</a:t>
            </a:r>
            <a:r>
              <a:rPr sz="1200" spc="1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robustas,</a:t>
            </a:r>
            <a:r>
              <a:rPr sz="1200" spc="1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comparadas</a:t>
            </a:r>
            <a:r>
              <a:rPr sz="1200" spc="15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con</a:t>
            </a:r>
            <a:r>
              <a:rPr sz="1200" spc="1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las</a:t>
            </a:r>
            <a:r>
              <a:rPr sz="1200" spc="1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térmicas,</a:t>
            </a:r>
            <a:r>
              <a:rPr sz="1200" spc="15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por</a:t>
            </a:r>
            <a:r>
              <a:rPr sz="1200" spc="160" dirty="0">
                <a:latin typeface="Comic Sans MS"/>
                <a:cs typeface="Comic Sans MS"/>
              </a:rPr>
              <a:t> </a:t>
            </a:r>
            <a:r>
              <a:rPr sz="1200" spc="-15" dirty="0">
                <a:latin typeface="Comic Sans MS"/>
                <a:cs typeface="Comic Sans MS"/>
              </a:rPr>
              <a:t>lo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 pueden resistir el impacto súbito de la entrada de los resistores sin tener efectos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negativos.</a:t>
            </a:r>
            <a:endParaRPr sz="1200">
              <a:latin typeface="Comic Sans MS"/>
              <a:cs typeface="Comic Sans MS"/>
            </a:endParaRPr>
          </a:p>
          <a:p>
            <a:pPr marL="12700" marR="5080" algn="just">
              <a:lnSpc>
                <a:spcPct val="116199"/>
              </a:lnSpc>
              <a:spcBef>
                <a:spcPts val="1145"/>
              </a:spcBef>
              <a:buAutoNum type="alphaLcParenR" startAt="4"/>
              <a:tabLst>
                <a:tab pos="261620" algn="l"/>
              </a:tabLst>
            </a:pPr>
            <a:r>
              <a:rPr sz="1200" b="1" spc="-5" dirty="0">
                <a:latin typeface="Comic Sans MS"/>
                <a:cs typeface="Comic Sans MS"/>
              </a:rPr>
              <a:t>Operación Independiente de Polos de los Interruptores: </a:t>
            </a:r>
            <a:r>
              <a:rPr sz="1200" spc="-5" dirty="0">
                <a:latin typeface="Comic Sans MS"/>
                <a:cs typeface="Comic Sans MS"/>
              </a:rPr>
              <a:t>Usa mecanismos </a:t>
            </a:r>
            <a:r>
              <a:rPr sz="1200" spc="-10" dirty="0">
                <a:latin typeface="Comic Sans MS"/>
                <a:cs typeface="Comic Sans MS"/>
              </a:rPr>
              <a:t>de </a:t>
            </a:r>
            <a:r>
              <a:rPr sz="1200" spc="-5" dirty="0">
                <a:latin typeface="Comic Sans MS"/>
                <a:cs typeface="Comic Sans MS"/>
              </a:rPr>
              <a:t> apertura independientes por cada fase. En fallas de línea a tierra, los relés se diseñan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para disparar solamente la fase fallada, seguida de un </a:t>
            </a:r>
            <a:r>
              <a:rPr sz="1200" dirty="0">
                <a:latin typeface="Comic Sans MS"/>
                <a:cs typeface="Comic Sans MS"/>
              </a:rPr>
              <a:t>recierre </a:t>
            </a:r>
            <a:r>
              <a:rPr sz="1200" spc="-5" dirty="0">
                <a:latin typeface="Comic Sans MS"/>
                <a:cs typeface="Comic Sans MS"/>
              </a:rPr>
              <a:t>rápido en el rango </a:t>
            </a:r>
            <a:r>
              <a:rPr sz="1200" spc="5" dirty="0">
                <a:latin typeface="Comic Sans MS"/>
                <a:cs typeface="Comic Sans MS"/>
              </a:rPr>
              <a:t>de 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0.4-0,8 </a:t>
            </a:r>
            <a:r>
              <a:rPr sz="1200" spc="-10" dirty="0">
                <a:latin typeface="Comic Sans MS"/>
                <a:cs typeface="Comic Sans MS"/>
              </a:rPr>
              <a:t>s. </a:t>
            </a:r>
            <a:r>
              <a:rPr sz="1200" spc="-5" dirty="0">
                <a:latin typeface="Comic Sans MS"/>
                <a:cs typeface="Comic Sans MS"/>
              </a:rPr>
              <a:t>Si la falla involucra más de una fase, las </a:t>
            </a:r>
            <a:r>
              <a:rPr sz="1200" dirty="0">
                <a:latin typeface="Comic Sans MS"/>
                <a:cs typeface="Comic Sans MS"/>
              </a:rPr>
              <a:t>tres </a:t>
            </a:r>
            <a:r>
              <a:rPr sz="1200" spc="-5" dirty="0">
                <a:latin typeface="Comic Sans MS"/>
                <a:cs typeface="Comic Sans MS"/>
              </a:rPr>
              <a:t>fases disparan. Cuando una </a:t>
            </a:r>
            <a:r>
              <a:rPr sz="1200" spc="5" dirty="0">
                <a:latin typeface="Comic Sans MS"/>
                <a:cs typeface="Comic Sans MS"/>
              </a:rPr>
              <a:t>de 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las fases se abre, la potencia fluye por las </a:t>
            </a:r>
            <a:r>
              <a:rPr sz="1200" dirty="0">
                <a:latin typeface="Comic Sans MS"/>
                <a:cs typeface="Comic Sans MS"/>
              </a:rPr>
              <a:t>otras dos </a:t>
            </a:r>
            <a:r>
              <a:rPr sz="1200" spc="-5" dirty="0">
                <a:latin typeface="Comic Sans MS"/>
                <a:cs typeface="Comic Sans MS"/>
              </a:rPr>
              <a:t>(no hay un estrangulamiento total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 la potencia transferida), aunque el sistema queda desbalanceado, generando entre </a:t>
            </a:r>
            <a:r>
              <a:rPr sz="1200" dirty="0">
                <a:latin typeface="Comic Sans MS"/>
                <a:cs typeface="Comic Sans MS"/>
              </a:rPr>
              <a:t> otras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cosas,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calentamiento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generadores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cercanos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debido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corrientes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secuencia negativa.</a:t>
            </a:r>
            <a:endParaRPr sz="1200">
              <a:latin typeface="Comic Sans MS"/>
              <a:cs typeface="Comic Sans MS"/>
            </a:endParaRPr>
          </a:p>
          <a:p>
            <a:pPr marL="12700" marR="5080" algn="just">
              <a:lnSpc>
                <a:spcPct val="116100"/>
              </a:lnSpc>
              <a:spcBef>
                <a:spcPts val="1150"/>
              </a:spcBef>
              <a:buAutoNum type="alphaLcParenR" startAt="4"/>
              <a:tabLst>
                <a:tab pos="223520" algn="l"/>
              </a:tabLst>
            </a:pPr>
            <a:r>
              <a:rPr sz="1200" b="1" spc="-5" dirty="0">
                <a:latin typeface="Comic Sans MS"/>
                <a:cs typeface="Comic Sans MS"/>
              </a:rPr>
              <a:t>“Valvuleo” rápido en Turbinas de Vapor: </a:t>
            </a:r>
            <a:r>
              <a:rPr sz="1200" spc="-5" dirty="0">
                <a:latin typeface="Comic Sans MS"/>
                <a:cs typeface="Comic Sans MS"/>
              </a:rPr>
              <a:t>Dado por ejemplo un ctocto en una línea,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potencia eléctrica de la carga disminuye, por lo que las máquinas sincrónicas </a:t>
            </a:r>
            <a:r>
              <a:rPr sz="1200" spc="5" dirty="0">
                <a:latin typeface="Comic Sans MS"/>
                <a:cs typeface="Comic Sans MS"/>
              </a:rPr>
              <a:t>se 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aceleran. Se debe actuar rápidamente sobre las máquinas motrices, disminuyendo su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potencia mecánica.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 posible encontrar a través </a:t>
            </a:r>
            <a:r>
              <a:rPr sz="1200" spc="-10" dirty="0">
                <a:latin typeface="Comic Sans MS"/>
                <a:cs typeface="Comic Sans MS"/>
              </a:rPr>
              <a:t>de </a:t>
            </a:r>
            <a:r>
              <a:rPr sz="1200" spc="-5" dirty="0">
                <a:latin typeface="Comic Sans MS"/>
                <a:cs typeface="Comic Sans MS"/>
              </a:rPr>
              <a:t>cierres rápidos y aperturas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controladas de determinadas válvulas de vapor (válvulas rápidas), una disminución de </a:t>
            </a:r>
            <a:r>
              <a:rPr sz="1200" dirty="0">
                <a:latin typeface="Comic Sans MS"/>
                <a:cs typeface="Comic Sans MS"/>
              </a:rPr>
              <a:t>la 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potencia</a:t>
            </a:r>
            <a:r>
              <a:rPr sz="1200" spc="1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mecánica</a:t>
            </a:r>
            <a:r>
              <a:rPr sz="1200" spc="1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al</a:t>
            </a:r>
            <a:r>
              <a:rPr sz="1200" spc="1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detectarse</a:t>
            </a:r>
            <a:r>
              <a:rPr sz="1200" spc="1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una</a:t>
            </a:r>
            <a:r>
              <a:rPr sz="1200" spc="1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falla</a:t>
            </a:r>
            <a:r>
              <a:rPr sz="1200" spc="1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severa</a:t>
            </a:r>
            <a:r>
              <a:rPr sz="1200" spc="1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(analizar</a:t>
            </a:r>
            <a:r>
              <a:rPr sz="1200" spc="1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conceptualmente</a:t>
            </a:r>
            <a:r>
              <a:rPr sz="1200" spc="1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esto</a:t>
            </a:r>
            <a:r>
              <a:rPr sz="1200" spc="1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diagramas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áreas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iguales).</a:t>
            </a:r>
            <a:endParaRPr sz="1200">
              <a:latin typeface="Comic Sans MS"/>
              <a:cs typeface="Comic Sans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43152" y="7440176"/>
            <a:ext cx="2743200" cy="2133963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06627" y="9603737"/>
            <a:ext cx="506476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Comic Sans MS"/>
                <a:cs typeface="Comic Sans MS"/>
              </a:rPr>
              <a:t>Tipo</a:t>
            </a:r>
            <a:r>
              <a:rPr sz="1000" spc="5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de</a:t>
            </a:r>
            <a:r>
              <a:rPr sz="1000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curva característica</a:t>
            </a:r>
            <a:r>
              <a:rPr sz="1000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de la</a:t>
            </a:r>
            <a:r>
              <a:rPr sz="1000" spc="15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posición</a:t>
            </a:r>
            <a:r>
              <a:rPr sz="1000" dirty="0">
                <a:latin typeface="Comic Sans MS"/>
                <a:cs typeface="Comic Sans MS"/>
              </a:rPr>
              <a:t> de </a:t>
            </a:r>
            <a:r>
              <a:rPr sz="1000" spc="-5" dirty="0">
                <a:latin typeface="Comic Sans MS"/>
                <a:cs typeface="Comic Sans MS"/>
              </a:rPr>
              <a:t>una</a:t>
            </a:r>
            <a:r>
              <a:rPr sz="1000" spc="15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válvula rápida</a:t>
            </a:r>
            <a:r>
              <a:rPr sz="1000" spc="15" dirty="0">
                <a:latin typeface="Comic Sans MS"/>
                <a:cs typeface="Comic Sans MS"/>
              </a:rPr>
              <a:t> </a:t>
            </a:r>
            <a:r>
              <a:rPr sz="1000" spc="-10" dirty="0">
                <a:latin typeface="Comic Sans MS"/>
                <a:cs typeface="Comic Sans MS"/>
              </a:rPr>
              <a:t>en</a:t>
            </a:r>
            <a:r>
              <a:rPr sz="1000" spc="10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función</a:t>
            </a:r>
            <a:r>
              <a:rPr sz="1000" spc="5" dirty="0">
                <a:latin typeface="Comic Sans MS"/>
                <a:cs typeface="Comic Sans MS"/>
              </a:rPr>
              <a:t> </a:t>
            </a:r>
            <a:r>
              <a:rPr sz="1000" spc="-5" dirty="0">
                <a:latin typeface="Comic Sans MS"/>
                <a:cs typeface="Comic Sans MS"/>
              </a:rPr>
              <a:t>del</a:t>
            </a:r>
            <a:r>
              <a:rPr sz="1000" spc="25" dirty="0">
                <a:latin typeface="Comic Sans MS"/>
                <a:cs typeface="Comic Sans MS"/>
              </a:rPr>
              <a:t> </a:t>
            </a:r>
            <a:r>
              <a:rPr sz="1000" spc="-10" dirty="0">
                <a:latin typeface="Comic Sans MS"/>
                <a:cs typeface="Comic Sans MS"/>
              </a:rPr>
              <a:t>tiempo</a:t>
            </a:r>
            <a:endParaRPr sz="1000">
              <a:latin typeface="Comic Sans MS"/>
              <a:cs typeface="Comic Sans M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45</a:t>
            </a:fld>
            <a:endParaRPr spc="-5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1208027"/>
            <a:ext cx="6148070" cy="43522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16199"/>
              </a:lnSpc>
              <a:spcBef>
                <a:spcPts val="95"/>
              </a:spcBef>
              <a:buAutoNum type="alphaLcParenR" startAt="6"/>
              <a:tabLst>
                <a:tab pos="243204" algn="l"/>
              </a:tabLst>
            </a:pPr>
            <a:r>
              <a:rPr sz="1200" b="1" spc="-5" dirty="0">
                <a:latin typeface="Comic Sans MS"/>
                <a:cs typeface="Comic Sans MS"/>
              </a:rPr>
              <a:t>Desconexión Automática de Generación (DAG): </a:t>
            </a:r>
            <a:r>
              <a:rPr sz="1200" spc="-5" dirty="0">
                <a:latin typeface="Comic Sans MS"/>
                <a:cs typeface="Comic Sans MS"/>
              </a:rPr>
              <a:t>Es la desconexión selectiva </a:t>
            </a:r>
            <a:r>
              <a:rPr sz="1200" spc="5" dirty="0">
                <a:latin typeface="Comic Sans MS"/>
                <a:cs typeface="Comic Sans MS"/>
              </a:rPr>
              <a:t>de 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generadores ante la ocurrencia de contingencias severas en </a:t>
            </a:r>
            <a:r>
              <a:rPr sz="1200" spc="-10" dirty="0">
                <a:latin typeface="Comic Sans MS"/>
                <a:cs typeface="Comic Sans MS"/>
              </a:rPr>
              <a:t>el </a:t>
            </a:r>
            <a:r>
              <a:rPr sz="1200" spc="-5" dirty="0">
                <a:latin typeface="Comic Sans MS"/>
                <a:cs typeface="Comic Sans MS"/>
              </a:rPr>
              <a:t>SEP, y se usa para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reducir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potencia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inyecta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sobre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los enlaces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transmisión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críticos.</a:t>
            </a:r>
            <a:endParaRPr sz="1200">
              <a:latin typeface="Comic Sans MS"/>
              <a:cs typeface="Comic Sans MS"/>
            </a:endParaRPr>
          </a:p>
          <a:p>
            <a:pPr marL="12700" marR="6985" algn="just">
              <a:lnSpc>
                <a:spcPct val="116199"/>
              </a:lnSpc>
              <a:spcBef>
                <a:spcPts val="1145"/>
              </a:spcBef>
              <a:buAutoNum type="alphaLcParenR" startAt="6"/>
              <a:tabLst>
                <a:tab pos="292100" algn="l"/>
              </a:tabLst>
            </a:pPr>
            <a:r>
              <a:rPr sz="1200" b="1" spc="-5" dirty="0">
                <a:latin typeface="Comic Sans MS"/>
                <a:cs typeface="Comic Sans MS"/>
              </a:rPr>
              <a:t>Separación</a:t>
            </a:r>
            <a:r>
              <a:rPr sz="1200" b="1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Controlada</a:t>
            </a:r>
            <a:r>
              <a:rPr sz="1200" b="1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del</a:t>
            </a:r>
            <a:r>
              <a:rPr sz="1200" b="1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SEP</a:t>
            </a:r>
            <a:r>
              <a:rPr sz="1200" b="1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y</a:t>
            </a:r>
            <a:r>
              <a:rPr sz="1200" b="1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Desconexión</a:t>
            </a:r>
            <a:r>
              <a:rPr sz="1200" b="1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de</a:t>
            </a:r>
            <a:r>
              <a:rPr sz="1200" b="1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Carga: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separación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controlada se emplea para prevenir la propagación de un gran </a:t>
            </a:r>
            <a:r>
              <a:rPr sz="1200" dirty="0">
                <a:latin typeface="Comic Sans MS"/>
                <a:cs typeface="Comic Sans MS"/>
              </a:rPr>
              <a:t>disturbio </a:t>
            </a:r>
            <a:r>
              <a:rPr sz="1200" spc="-5" dirty="0">
                <a:latin typeface="Comic Sans MS"/>
                <a:cs typeface="Comic Sans MS"/>
              </a:rPr>
              <a:t>ubicado en un </a:t>
            </a:r>
            <a:r>
              <a:rPr sz="1200" dirty="0">
                <a:latin typeface="Comic Sans MS"/>
                <a:cs typeface="Comic Sans MS"/>
              </a:rPr>
              <a:t> área </a:t>
            </a:r>
            <a:r>
              <a:rPr sz="1200" spc="-5" dirty="0">
                <a:latin typeface="Comic Sans MS"/>
                <a:cs typeface="Comic Sans MS"/>
              </a:rPr>
              <a:t>al resto del SEP,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 pudiera causar el colapso total. </a:t>
            </a:r>
            <a:r>
              <a:rPr sz="1200" dirty="0">
                <a:latin typeface="Comic Sans MS"/>
                <a:cs typeface="Comic Sans MS"/>
              </a:rPr>
              <a:t>Si </a:t>
            </a:r>
            <a:r>
              <a:rPr sz="1200" spc="-5" dirty="0">
                <a:latin typeface="Comic Sans MS"/>
                <a:cs typeface="Comic Sans MS"/>
              </a:rPr>
              <a:t>el disturbio provoca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además una falta 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potencia eléctrica 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determinada zona, </a:t>
            </a:r>
            <a:r>
              <a:rPr sz="1200" spc="-10" dirty="0">
                <a:latin typeface="Comic Sans MS"/>
                <a:cs typeface="Comic Sans MS"/>
              </a:rPr>
              <a:t>una </a:t>
            </a:r>
            <a:r>
              <a:rPr sz="1200" spc="-5" dirty="0">
                <a:latin typeface="Comic Sans MS"/>
                <a:cs typeface="Comic Sans MS"/>
              </a:rPr>
              <a:t>acción a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realizar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es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desconexión de determinadas cargas </a:t>
            </a:r>
            <a:r>
              <a:rPr sz="1200" spc="-10" dirty="0">
                <a:latin typeface="Comic Sans MS"/>
                <a:cs typeface="Comic Sans MS"/>
              </a:rPr>
              <a:t>con </a:t>
            </a:r>
            <a:r>
              <a:rPr sz="1200" spc="-5" dirty="0">
                <a:latin typeface="Comic Sans MS"/>
                <a:cs typeface="Comic Sans MS"/>
              </a:rPr>
              <a:t>el propósito de lograr el balance carga-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generación.</a:t>
            </a:r>
            <a:endParaRPr sz="1200">
              <a:latin typeface="Comic Sans MS"/>
              <a:cs typeface="Comic Sans MS"/>
            </a:endParaRPr>
          </a:p>
          <a:p>
            <a:pPr marL="12700" marR="5080" algn="just">
              <a:lnSpc>
                <a:spcPct val="116100"/>
              </a:lnSpc>
              <a:spcBef>
                <a:spcPts val="1150"/>
              </a:spcBef>
              <a:buAutoNum type="alphaLcParenR" startAt="6"/>
              <a:tabLst>
                <a:tab pos="273685" algn="l"/>
              </a:tabLst>
            </a:pPr>
            <a:r>
              <a:rPr sz="1200" b="1" spc="-5" dirty="0">
                <a:latin typeface="Comic Sans MS"/>
                <a:cs typeface="Comic Sans MS"/>
              </a:rPr>
              <a:t>Sistemas de Excitación Rápidos: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incremento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tensión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campo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generador durante un disturbio transitorio, tiene el efecto </a:t>
            </a:r>
            <a:r>
              <a:rPr sz="1200" spc="-10" dirty="0">
                <a:latin typeface="Comic Sans MS"/>
                <a:cs typeface="Comic Sans MS"/>
              </a:rPr>
              <a:t>de </a:t>
            </a:r>
            <a:r>
              <a:rPr sz="1200" spc="-5" dirty="0">
                <a:latin typeface="Comic Sans MS"/>
                <a:cs typeface="Comic Sans MS"/>
              </a:rPr>
              <a:t>incrementar el voltaje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interno de la máquina, incrementando de esta manera la potencia de sincronización.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Durante un disturbio en el SEP, </a:t>
            </a:r>
            <a:r>
              <a:rPr sz="1200" dirty="0">
                <a:latin typeface="Comic Sans MS"/>
                <a:cs typeface="Comic Sans MS"/>
              </a:rPr>
              <a:t>al ocurrir </a:t>
            </a:r>
            <a:r>
              <a:rPr sz="1200" spc="-5" dirty="0">
                <a:latin typeface="Comic Sans MS"/>
                <a:cs typeface="Comic Sans MS"/>
              </a:rPr>
              <a:t>una falla e inmediatamente después de </a:t>
            </a:r>
            <a:r>
              <a:rPr sz="1200" spc="-10" dirty="0">
                <a:latin typeface="Comic Sans MS"/>
                <a:cs typeface="Comic Sans MS"/>
              </a:rPr>
              <a:t>su </a:t>
            </a:r>
            <a:r>
              <a:rPr sz="1200" spc="-5" dirty="0">
                <a:latin typeface="Comic Sans MS"/>
                <a:cs typeface="Comic Sans MS"/>
              </a:rPr>
              <a:t> despeje,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voltaje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terminales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generador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bajo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por</a:t>
            </a:r>
            <a:r>
              <a:rPr sz="1200" spc="-5" dirty="0">
                <a:latin typeface="Comic Sans MS"/>
                <a:cs typeface="Comic Sans MS"/>
              </a:rPr>
              <a:t> lo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regulador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automático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 voltaje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responde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 esta condición incrementando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 voltaje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campo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 generador. </a:t>
            </a:r>
            <a:r>
              <a:rPr sz="1200" spc="-10" dirty="0">
                <a:latin typeface="Comic Sans MS"/>
                <a:cs typeface="Comic Sans MS"/>
              </a:rPr>
              <a:t>Los </a:t>
            </a:r>
            <a:r>
              <a:rPr sz="1200" spc="-5" dirty="0">
                <a:latin typeface="Comic Sans MS"/>
                <a:cs typeface="Comic Sans MS"/>
              </a:rPr>
              <a:t>sistemas de control suplementarios de los sistemas de excitación,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llamados</a:t>
            </a:r>
            <a:r>
              <a:rPr sz="1200" spc="2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estabilizadores</a:t>
            </a:r>
            <a:r>
              <a:rPr sz="1200" spc="22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de</a:t>
            </a:r>
            <a:r>
              <a:rPr sz="1200" spc="2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sistemas</a:t>
            </a:r>
            <a:r>
              <a:rPr sz="1200" spc="2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2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potencia</a:t>
            </a:r>
            <a:r>
              <a:rPr sz="1200" spc="2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(PSS,</a:t>
            </a:r>
            <a:r>
              <a:rPr sz="1200" spc="2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Power</a:t>
            </a:r>
            <a:r>
              <a:rPr sz="1200" spc="2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System</a:t>
            </a:r>
            <a:r>
              <a:rPr sz="1200" spc="2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Stabilizers),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son </a:t>
            </a:r>
            <a:r>
              <a:rPr sz="1200" spc="-5" dirty="0">
                <a:latin typeface="Comic Sans MS"/>
                <a:cs typeface="Comic Sans MS"/>
              </a:rPr>
              <a:t>un medio adecuado para el amortiguamiento de oscilaciones </a:t>
            </a:r>
            <a:r>
              <a:rPr sz="1200" spc="-10" dirty="0">
                <a:latin typeface="Comic Sans MS"/>
                <a:cs typeface="Comic Sans MS"/>
              </a:rPr>
              <a:t>en </a:t>
            </a:r>
            <a:r>
              <a:rPr sz="1200" spc="-5" dirty="0">
                <a:latin typeface="Comic Sans MS"/>
                <a:cs typeface="Comic Sans MS"/>
              </a:rPr>
              <a:t>el SEP, permitiendo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 uso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 sistemas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excitación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rápida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respuesta.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46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706627" y="7236969"/>
            <a:ext cx="4218940" cy="633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Comic Sans MS"/>
                <a:cs typeface="Comic Sans MS"/>
              </a:rPr>
              <a:t>BIBLIOGRAFIA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5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latin typeface="Comic Sans MS"/>
                <a:cs typeface="Comic Sans MS"/>
                <a:hlinkClick r:id="rId2"/>
              </a:rPr>
              <a:t>http://web.ing.puc.cl/power/alumno07/FACTS/FACTS.htm</a:t>
            </a:r>
            <a:endParaRPr sz="12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05624" y="3573274"/>
            <a:ext cx="746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Comic Sans MS"/>
                <a:cs typeface="Comic Sans MS"/>
              </a:rPr>
              <a:t>ANEXO</a:t>
            </a:r>
            <a:r>
              <a:rPr sz="1200" b="1" spc="-70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1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47</a:t>
            </a:fld>
            <a:endParaRPr spc="-5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6" y="1236983"/>
            <a:ext cx="6148070" cy="8188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Comic Sans MS"/>
                <a:cs typeface="Comic Sans MS"/>
              </a:rPr>
              <a:t>CONCEPTOS SOBRE</a:t>
            </a:r>
            <a:r>
              <a:rPr sz="1200" b="1" spc="5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EL</a:t>
            </a:r>
            <a:r>
              <a:rPr sz="1200" b="1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GENERADOR</a:t>
            </a:r>
            <a:r>
              <a:rPr sz="1200" b="1" spc="5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SINCRONICO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5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</a:pPr>
            <a:r>
              <a:rPr sz="1200" b="1" spc="-5" dirty="0">
                <a:latin typeface="Comic Sans MS"/>
                <a:cs typeface="Comic Sans MS"/>
              </a:rPr>
              <a:t>Introducción</a:t>
            </a:r>
            <a:endParaRPr sz="1200">
              <a:latin typeface="Comic Sans MS"/>
              <a:cs typeface="Comic Sans MS"/>
            </a:endParaRPr>
          </a:p>
          <a:p>
            <a:pPr marL="12700" marR="5715" algn="just">
              <a:lnSpc>
                <a:spcPct val="115999"/>
              </a:lnSpc>
              <a:spcBef>
                <a:spcPts val="840"/>
              </a:spcBef>
            </a:pPr>
            <a:r>
              <a:rPr sz="1200" spc="-5" dirty="0">
                <a:latin typeface="Comic Sans MS"/>
                <a:cs typeface="Comic Sans MS"/>
              </a:rPr>
              <a:t>La máquina sincrónica (MS), comportándose como motor (M) o generador (G), es un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dispositivo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rotativo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complejo,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involucra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movimientos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relativos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diferentes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arrollamientos. 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pesar</a:t>
            </a:r>
            <a:r>
              <a:rPr sz="1200" spc="-5" dirty="0">
                <a:latin typeface="Comic Sans MS"/>
                <a:cs typeface="Comic Sans MS"/>
              </a:rPr>
              <a:t> 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complejidad,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basados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algunas</a:t>
            </a:r>
            <a:r>
              <a:rPr sz="1200" spc="3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hipótesis,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se </a:t>
            </a:r>
            <a:r>
              <a:rPr sz="1200" spc="-5" dirty="0">
                <a:latin typeface="Comic Sans MS"/>
                <a:cs typeface="Comic Sans MS"/>
              </a:rPr>
              <a:t> pueden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encontrar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relaciones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matemáticas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simples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para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flujos,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excitaciones,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corrientes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tensiones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presentes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 dicha</a:t>
            </a:r>
            <a:r>
              <a:rPr sz="1200" spc="-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máquina.</a:t>
            </a:r>
            <a:endParaRPr sz="1200">
              <a:latin typeface="Comic Sans MS"/>
              <a:cs typeface="Comic Sans MS"/>
            </a:endParaRPr>
          </a:p>
          <a:p>
            <a:pPr marL="12700" marR="5715" algn="just">
              <a:lnSpc>
                <a:spcPct val="116199"/>
              </a:lnSpc>
              <a:spcBef>
                <a:spcPts val="835"/>
              </a:spcBef>
            </a:pP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spc="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los</a:t>
            </a:r>
            <a:r>
              <a:rPr sz="1200" spc="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SEP</a:t>
            </a:r>
            <a:r>
              <a:rPr sz="1200" spc="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actuales,</a:t>
            </a:r>
            <a:r>
              <a:rPr sz="1200" spc="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spc="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</a:t>
            </a:r>
            <a:r>
              <a:rPr sz="1200" spc="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6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tipo</a:t>
            </a:r>
            <a:r>
              <a:rPr sz="1200" spc="7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sincrónico</a:t>
            </a:r>
            <a:r>
              <a:rPr sz="1200" spc="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</a:t>
            </a:r>
            <a:r>
              <a:rPr sz="1200" spc="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spc="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encargado</a:t>
            </a:r>
            <a:r>
              <a:rPr sz="1200" spc="7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de</a:t>
            </a:r>
            <a:r>
              <a:rPr sz="1200" spc="5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suministrar</a:t>
            </a:r>
            <a:r>
              <a:rPr sz="1200" spc="8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potencia</a:t>
            </a:r>
            <a:r>
              <a:rPr sz="1200" spc="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demanda,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permitiendo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además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dirty="0">
                <a:latin typeface="Comic Sans MS"/>
                <a:cs typeface="Comic Sans MS"/>
              </a:rPr>
              <a:t> control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distintas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variables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eléctricas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sistema.</a:t>
            </a:r>
            <a:endParaRPr sz="1200">
              <a:latin typeface="Comic Sans MS"/>
              <a:cs typeface="Comic Sans MS"/>
            </a:endParaRPr>
          </a:p>
          <a:p>
            <a:pPr marL="12700" marR="5080" algn="just">
              <a:lnSpc>
                <a:spcPct val="116100"/>
              </a:lnSpc>
              <a:spcBef>
                <a:spcPts val="835"/>
              </a:spcBef>
            </a:pPr>
            <a:r>
              <a:rPr sz="1200" spc="-5" dirty="0">
                <a:latin typeface="Comic Sans MS"/>
                <a:cs typeface="Comic Sans MS"/>
              </a:rPr>
              <a:t>El G 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impulsado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por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una máquina motriz acoplada a su eje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(turbina,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motor diesel,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etc). Según su construcción puede dividirse en G de polos salientes (de relativa baja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velocidad, diámetro grande, corta longitud axial) o G turborotor (de relativa elevada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velocidad,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diámetro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chico,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larga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longitud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axial).</a:t>
            </a:r>
            <a:endParaRPr sz="1200">
              <a:latin typeface="Comic Sans MS"/>
              <a:cs typeface="Comic Sans MS"/>
            </a:endParaRPr>
          </a:p>
          <a:p>
            <a:pPr marL="12700" marR="5080" algn="just">
              <a:lnSpc>
                <a:spcPct val="115999"/>
              </a:lnSpc>
              <a:spcBef>
                <a:spcPts val="835"/>
              </a:spcBef>
            </a:pPr>
            <a:r>
              <a:rPr sz="1200" spc="-5" dirty="0">
                <a:latin typeface="Comic Sans MS"/>
                <a:cs typeface="Comic Sans MS"/>
              </a:rPr>
              <a:t>La parte fija del G </a:t>
            </a:r>
            <a:r>
              <a:rPr sz="1200" spc="-10" dirty="0">
                <a:latin typeface="Comic Sans MS"/>
                <a:cs typeface="Comic Sans MS"/>
              </a:rPr>
              <a:t>se </a:t>
            </a:r>
            <a:r>
              <a:rPr sz="1200" spc="-5" dirty="0">
                <a:latin typeface="Comic Sans MS"/>
                <a:cs typeface="Comic Sans MS"/>
              </a:rPr>
              <a:t>denomina estator y la parte móvil rotor, donde en general se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colocan los devanados de campo. </a:t>
            </a:r>
            <a:r>
              <a:rPr sz="1200" spc="-10" dirty="0">
                <a:latin typeface="Comic Sans MS"/>
                <a:cs typeface="Comic Sans MS"/>
              </a:rPr>
              <a:t>Los </a:t>
            </a:r>
            <a:r>
              <a:rPr sz="1200" spc="-5" dirty="0">
                <a:latin typeface="Comic Sans MS"/>
                <a:cs typeface="Comic Sans MS"/>
              </a:rPr>
              <a:t>conductores de campo </a:t>
            </a:r>
            <a:r>
              <a:rPr sz="1200" spc="-10" dirty="0">
                <a:latin typeface="Comic Sans MS"/>
                <a:cs typeface="Comic Sans MS"/>
              </a:rPr>
              <a:t>son </a:t>
            </a:r>
            <a:r>
              <a:rPr sz="1200" spc="-5" dirty="0">
                <a:latin typeface="Comic Sans MS"/>
                <a:cs typeface="Comic Sans MS"/>
              </a:rPr>
              <a:t>energizados </a:t>
            </a:r>
            <a:r>
              <a:rPr sz="1200" spc="-10" dirty="0">
                <a:latin typeface="Comic Sans MS"/>
                <a:cs typeface="Comic Sans MS"/>
              </a:rPr>
              <a:t>por una </a:t>
            </a:r>
            <a:r>
              <a:rPr sz="1200" spc="-5" dirty="0">
                <a:latin typeface="Comic Sans MS"/>
                <a:cs typeface="Comic Sans MS"/>
              </a:rPr>
              <a:t> fuente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excitación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corriente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continua para obtener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así un campo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magnético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constante. La conexión de estos conductores es tal que resultan campos magnéticos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alternados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(+,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-)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periferia.</a:t>
            </a:r>
            <a:endParaRPr sz="1200">
              <a:latin typeface="Comic Sans MS"/>
              <a:cs typeface="Comic Sans MS"/>
            </a:endParaRPr>
          </a:p>
          <a:p>
            <a:pPr marL="12700" marR="6985" algn="just">
              <a:lnSpc>
                <a:spcPct val="116700"/>
              </a:lnSpc>
              <a:spcBef>
                <a:spcPts val="830"/>
              </a:spcBef>
            </a:pPr>
            <a:r>
              <a:rPr sz="1200" spc="-5" dirty="0">
                <a:latin typeface="Comic Sans MS"/>
                <a:cs typeface="Comic Sans MS"/>
              </a:rPr>
              <a:t>El eje magnético del polo es referido como eje directo “d”, y a 90º eléctricos se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encuentra el eje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cuadratura “q”.</a:t>
            </a:r>
            <a:endParaRPr sz="1200">
              <a:latin typeface="Comic Sans MS"/>
              <a:cs typeface="Comic Sans MS"/>
            </a:endParaRPr>
          </a:p>
          <a:p>
            <a:pPr marL="12700" algn="just">
              <a:lnSpc>
                <a:spcPct val="100000"/>
              </a:lnSpc>
              <a:spcBef>
                <a:spcPts val="825"/>
              </a:spcBef>
            </a:pPr>
            <a:r>
              <a:rPr sz="1200" spc="-5" dirty="0">
                <a:latin typeface="Comic Sans MS"/>
                <a:cs typeface="Comic Sans MS"/>
              </a:rPr>
              <a:t>Si p es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nº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pares 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polos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</a:t>
            </a:r>
            <a:r>
              <a:rPr sz="1200" spc="36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frecuencia</a:t>
            </a:r>
            <a:r>
              <a:rPr sz="1200" spc="36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 sistema:</a:t>
            </a:r>
            <a:endParaRPr sz="1200">
              <a:latin typeface="Comic Sans MS"/>
              <a:cs typeface="Comic Sans MS"/>
            </a:endParaRPr>
          </a:p>
          <a:p>
            <a:pPr marL="12700" marR="476250" algn="just">
              <a:lnSpc>
                <a:spcPct val="157500"/>
              </a:lnSpc>
              <a:spcBef>
                <a:spcPts val="15"/>
              </a:spcBef>
            </a:pPr>
            <a:r>
              <a:rPr sz="1200" spc="-5" dirty="0">
                <a:latin typeface="Comic Sans MS"/>
                <a:cs typeface="Comic Sans MS"/>
              </a:rPr>
              <a:t>Velocidad del rotor [rpm] = 60 f / p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Wingdings"/>
                <a:cs typeface="Wingdings"/>
              </a:rPr>
              <a:t>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 de un </a:t>
            </a:r>
            <a:r>
              <a:rPr sz="1200" spc="-10" dirty="0">
                <a:latin typeface="Comic Sans MS"/>
                <a:cs typeface="Comic Sans MS"/>
              </a:rPr>
              <a:t>par </a:t>
            </a:r>
            <a:r>
              <a:rPr sz="1200" spc="-5" dirty="0">
                <a:latin typeface="Comic Sans MS"/>
                <a:cs typeface="Comic Sans MS"/>
              </a:rPr>
              <a:t>de polos gira a 3000 rpm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ºeléctricos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=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x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ºmecánicos</a:t>
            </a:r>
            <a:endParaRPr sz="1200">
              <a:latin typeface="Comic Sans MS"/>
              <a:cs typeface="Comic Sans MS"/>
            </a:endParaRPr>
          </a:p>
          <a:p>
            <a:pPr marL="12700" marR="5080" algn="just">
              <a:lnSpc>
                <a:spcPct val="116100"/>
              </a:lnSpc>
              <a:spcBef>
                <a:spcPts val="835"/>
              </a:spcBef>
            </a:pPr>
            <a:r>
              <a:rPr sz="1200" spc="-5" dirty="0">
                <a:latin typeface="Comic Sans MS"/>
                <a:cs typeface="Comic Sans MS"/>
              </a:rPr>
              <a:t>En toda la periferia del estator existen ranuras equidistantes entre sí, donde </a:t>
            </a:r>
            <a:r>
              <a:rPr sz="1200" spc="-10" dirty="0">
                <a:latin typeface="Comic Sans MS"/>
                <a:cs typeface="Comic Sans MS"/>
              </a:rPr>
              <a:t>se </a:t>
            </a:r>
            <a:r>
              <a:rPr sz="1200" spc="-5" dirty="0">
                <a:latin typeface="Comic Sans MS"/>
                <a:cs typeface="Comic Sans MS"/>
              </a:rPr>
              <a:t> colocan los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devanados que forman el inducido o armadura. La armadura de un G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trifásico está formada por tres devanados idénticos (uno </a:t>
            </a:r>
            <a:r>
              <a:rPr sz="1200" spc="-10" dirty="0">
                <a:latin typeface="Comic Sans MS"/>
                <a:cs typeface="Comic Sans MS"/>
              </a:rPr>
              <a:t>por </a:t>
            </a:r>
            <a:r>
              <a:rPr sz="1200" spc="-5" dirty="0">
                <a:latin typeface="Comic Sans MS"/>
                <a:cs typeface="Comic Sans MS"/>
              </a:rPr>
              <a:t>cada fase), ubicados en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6p</a:t>
            </a:r>
            <a:r>
              <a:rPr sz="1200" spc="235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sectores</a:t>
            </a:r>
            <a:r>
              <a:rPr sz="1200" spc="2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25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ocupan</a:t>
            </a:r>
            <a:r>
              <a:rPr sz="1200" spc="2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cada</a:t>
            </a:r>
            <a:r>
              <a:rPr sz="1200" spc="245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uno</a:t>
            </a:r>
            <a:r>
              <a:rPr sz="1200" spc="2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60/p</a:t>
            </a:r>
            <a:r>
              <a:rPr sz="1200" spc="235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grados</a:t>
            </a:r>
            <a:r>
              <a:rPr sz="1200" spc="2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mecánicos</a:t>
            </a:r>
            <a:r>
              <a:rPr sz="1200" spc="2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</a:t>
            </a:r>
            <a:r>
              <a:rPr sz="1200" spc="229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estator.</a:t>
            </a:r>
            <a:r>
              <a:rPr sz="1200" spc="2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Para</a:t>
            </a:r>
            <a:r>
              <a:rPr sz="1200" spc="2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p=1,</a:t>
            </a:r>
            <a:r>
              <a:rPr sz="1200" spc="24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se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tiene que cada </a:t>
            </a:r>
            <a:r>
              <a:rPr sz="1200" dirty="0">
                <a:latin typeface="Comic Sans MS"/>
                <a:cs typeface="Comic Sans MS"/>
              </a:rPr>
              <a:t>sector </a:t>
            </a:r>
            <a:r>
              <a:rPr sz="1200" spc="-5" dirty="0">
                <a:latin typeface="Comic Sans MS"/>
                <a:cs typeface="Comic Sans MS"/>
              </a:rPr>
              <a:t>ocupa 60º del estator, que es lo mismo que decir que una fase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ocupa</a:t>
            </a:r>
            <a:r>
              <a:rPr sz="1200" spc="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120º</a:t>
            </a:r>
            <a:r>
              <a:rPr sz="1200" spc="5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(cada</a:t>
            </a:r>
            <a:r>
              <a:rPr sz="1200" spc="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fase</a:t>
            </a:r>
            <a:r>
              <a:rPr sz="1200" spc="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corresponde</a:t>
            </a:r>
            <a:r>
              <a:rPr sz="1200" spc="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spc="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dos</a:t>
            </a:r>
            <a:r>
              <a:rPr sz="1200" spc="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sectores</a:t>
            </a:r>
            <a:r>
              <a:rPr sz="1200" spc="5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correspondientes</a:t>
            </a:r>
            <a:r>
              <a:rPr sz="1200" spc="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spc="5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</a:t>
            </a:r>
            <a:r>
              <a:rPr sz="1200" spc="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polo</a:t>
            </a:r>
            <a:r>
              <a:rPr sz="1200" spc="60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norte</a:t>
            </a:r>
            <a:r>
              <a:rPr sz="1200" spc="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 un polo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sur).</a:t>
            </a:r>
            <a:endParaRPr sz="1200">
              <a:latin typeface="Comic Sans MS"/>
              <a:cs typeface="Comic Sans MS"/>
            </a:endParaRPr>
          </a:p>
          <a:p>
            <a:pPr marL="12700" marR="5080" algn="just">
              <a:lnSpc>
                <a:spcPct val="115799"/>
              </a:lnSpc>
              <a:spcBef>
                <a:spcPts val="840"/>
              </a:spcBef>
            </a:pPr>
            <a:r>
              <a:rPr sz="1200" spc="-5" dirty="0">
                <a:latin typeface="Comic Sans MS"/>
                <a:cs typeface="Comic Sans MS"/>
              </a:rPr>
              <a:t>Los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tres devanados se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conectan en un punto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común llamado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 neutro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 G,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generalmente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está </a:t>
            </a:r>
            <a:r>
              <a:rPr sz="1200" spc="-10" dirty="0">
                <a:latin typeface="Comic Sans MS"/>
                <a:cs typeface="Comic Sans MS"/>
              </a:rPr>
              <a:t>puesto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tierra.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48</a:t>
            </a:fld>
            <a:endParaRPr spc="-5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551" y="996191"/>
            <a:ext cx="6148070" cy="6578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715" algn="just">
              <a:lnSpc>
                <a:spcPct val="115999"/>
              </a:lnSpc>
              <a:spcBef>
                <a:spcPts val="95"/>
              </a:spcBef>
            </a:pPr>
            <a:r>
              <a:rPr sz="1200" spc="-5" dirty="0">
                <a:latin typeface="Comic Sans MS"/>
                <a:cs typeface="Comic Sans MS"/>
              </a:rPr>
              <a:t>De acuerdo a su potencia, el G puede tener arrollamiento amortiguador en el </a:t>
            </a:r>
            <a:r>
              <a:rPr sz="1200" spc="-10" dirty="0">
                <a:latin typeface="Comic Sans MS"/>
                <a:cs typeface="Comic Sans MS"/>
              </a:rPr>
              <a:t>rotor </a:t>
            </a:r>
            <a:r>
              <a:rPr sz="1200" spc="-5" dirty="0">
                <a:latin typeface="Comic Sans MS"/>
                <a:cs typeface="Comic Sans MS"/>
              </a:rPr>
              <a:t> (jaula),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actúa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solo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durante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transitorios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(condiciones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anormales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operación),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donde la velocidad mecánica del </a:t>
            </a:r>
            <a:r>
              <a:rPr sz="1200" dirty="0">
                <a:latin typeface="Comic Sans MS"/>
                <a:cs typeface="Comic Sans MS"/>
              </a:rPr>
              <a:t>rotor </a:t>
            </a:r>
            <a:r>
              <a:rPr sz="1200" spc="-10" dirty="0">
                <a:latin typeface="Comic Sans MS"/>
                <a:cs typeface="Comic Sans MS"/>
              </a:rPr>
              <a:t>es </a:t>
            </a:r>
            <a:r>
              <a:rPr sz="1200" spc="-5" dirty="0">
                <a:latin typeface="Comic Sans MS"/>
                <a:cs typeface="Comic Sans MS"/>
              </a:rPr>
              <a:t>distinta a la velocidad del flujo de campo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giratorio,</a:t>
            </a:r>
            <a:r>
              <a:rPr sz="1200" spc="2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por</a:t>
            </a:r>
            <a:r>
              <a:rPr sz="1200" spc="2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</a:t>
            </a:r>
            <a:r>
              <a:rPr sz="1200" spc="2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204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2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jaula</a:t>
            </a:r>
            <a:r>
              <a:rPr sz="1200" spc="204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“corta”</a:t>
            </a:r>
            <a:r>
              <a:rPr sz="1200" spc="2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líneas</a:t>
            </a:r>
            <a:r>
              <a:rPr sz="1200" spc="2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2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campo</a:t>
            </a:r>
            <a:r>
              <a:rPr sz="1200" spc="2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produciendo</a:t>
            </a:r>
            <a:r>
              <a:rPr sz="1200" spc="2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corrientes</a:t>
            </a:r>
            <a:r>
              <a:rPr sz="1200" spc="21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por</a:t>
            </a:r>
            <a:r>
              <a:rPr sz="1200" spc="2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jaula que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tratan 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mantener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 flujo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constante.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Comic Sans MS"/>
              <a:cs typeface="Comic Sans MS"/>
            </a:endParaRPr>
          </a:p>
          <a:p>
            <a:pPr marL="12700" marR="5080" algn="just">
              <a:lnSpc>
                <a:spcPct val="115999"/>
              </a:lnSpc>
            </a:pPr>
            <a:r>
              <a:rPr sz="1200" spc="-5" dirty="0">
                <a:latin typeface="Comic Sans MS"/>
                <a:cs typeface="Comic Sans MS"/>
              </a:rPr>
              <a:t>En el </a:t>
            </a:r>
            <a:r>
              <a:rPr sz="1200" dirty="0">
                <a:latin typeface="Comic Sans MS"/>
                <a:cs typeface="Comic Sans MS"/>
              </a:rPr>
              <a:t>rotor, </a:t>
            </a:r>
            <a:r>
              <a:rPr sz="1200" spc="-5" dirty="0">
                <a:latin typeface="Comic Sans MS"/>
                <a:cs typeface="Comic Sans MS"/>
              </a:rPr>
              <a:t>el flujo magnético es constante bajo condiciones normales, por lo tanto el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material con que se lo construye es de hierro macizo. En condiciones transitorias </a:t>
            </a:r>
            <a:r>
              <a:rPr sz="1200" spc="-10" dirty="0">
                <a:latin typeface="Comic Sans MS"/>
                <a:cs typeface="Comic Sans MS"/>
              </a:rPr>
              <a:t>este </a:t>
            </a:r>
            <a:r>
              <a:rPr sz="1200" spc="-5" dirty="0">
                <a:latin typeface="Comic Sans MS"/>
                <a:cs typeface="Comic Sans MS"/>
              </a:rPr>
              <a:t> material es un camino para las corrientes, actuando también como otro arrollamiento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amortiguador. 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 estator, el flujo es variable y </a:t>
            </a:r>
            <a:r>
              <a:rPr sz="1200" spc="-10" dirty="0">
                <a:latin typeface="Comic Sans MS"/>
                <a:cs typeface="Comic Sans MS"/>
              </a:rPr>
              <a:t>por </a:t>
            </a:r>
            <a:r>
              <a:rPr sz="1200" spc="-5" dirty="0">
                <a:latin typeface="Comic Sans MS"/>
                <a:cs typeface="Comic Sans MS"/>
              </a:rPr>
              <a:t>esta razón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 lo construye con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chapas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laminadas,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para disminuir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pérdidas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 hierro.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</a:pPr>
            <a:endParaRPr sz="1600">
              <a:latin typeface="Comic Sans MS"/>
              <a:cs typeface="Comic Sans MS"/>
            </a:endParaRPr>
          </a:p>
          <a:p>
            <a:pPr marL="12700" algn="just">
              <a:lnSpc>
                <a:spcPct val="100000"/>
              </a:lnSpc>
              <a:spcBef>
                <a:spcPts val="1350"/>
              </a:spcBef>
            </a:pPr>
            <a:r>
              <a:rPr sz="1200" b="1" spc="-5" dirty="0">
                <a:latin typeface="Comic Sans MS"/>
                <a:cs typeface="Comic Sans MS"/>
              </a:rPr>
              <a:t>Tensión</a:t>
            </a:r>
            <a:r>
              <a:rPr sz="1200" b="1" spc="-10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en Bornes</a:t>
            </a:r>
            <a:r>
              <a:rPr sz="1200" b="1" spc="5" dirty="0">
                <a:latin typeface="Comic Sans MS"/>
                <a:cs typeface="Comic Sans MS"/>
              </a:rPr>
              <a:t> </a:t>
            </a:r>
            <a:r>
              <a:rPr sz="1200" b="1" spc="-5" dirty="0">
                <a:latin typeface="Comic Sans MS"/>
                <a:cs typeface="Comic Sans MS"/>
              </a:rPr>
              <a:t>del Generador</a:t>
            </a:r>
            <a:endParaRPr sz="1200">
              <a:latin typeface="Comic Sans MS"/>
              <a:cs typeface="Comic Sans MS"/>
            </a:endParaRPr>
          </a:p>
          <a:p>
            <a:pPr marL="12700" marR="5715" algn="just">
              <a:lnSpc>
                <a:spcPct val="115999"/>
              </a:lnSpc>
              <a:spcBef>
                <a:spcPts val="605"/>
              </a:spcBef>
            </a:pPr>
            <a:r>
              <a:rPr sz="1200" spc="-5" dirty="0">
                <a:latin typeface="Comic Sans MS"/>
                <a:cs typeface="Comic Sans MS"/>
              </a:rPr>
              <a:t>Debido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circulación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corriente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continua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por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arrollamiento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campo,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se </a:t>
            </a:r>
            <a:r>
              <a:rPr sz="1200" spc="-5" dirty="0">
                <a:latin typeface="Comic Sans MS"/>
                <a:cs typeface="Comic Sans MS"/>
              </a:rPr>
              <a:t> produce un flujo magnético 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los polos, </a:t>
            </a:r>
            <a:r>
              <a:rPr sz="1200" spc="-10" dirty="0">
                <a:latin typeface="Comic Sans MS"/>
                <a:cs typeface="Comic Sans MS"/>
              </a:rPr>
              <a:t>cuya </a:t>
            </a:r>
            <a:r>
              <a:rPr sz="1200" spc="-5" dirty="0">
                <a:latin typeface="Comic Sans MS"/>
                <a:cs typeface="Comic Sans MS"/>
              </a:rPr>
              <a:t>mayor intensidad se da sobre el eje d,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disminuyendo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cero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sobre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eje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q.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polos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salientes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puede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crear,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moldeando las cabezas polares, una distribución de flujo senoidal en el </a:t>
            </a:r>
            <a:r>
              <a:rPr sz="1200" dirty="0">
                <a:latin typeface="Comic Sans MS"/>
                <a:cs typeface="Comic Sans MS"/>
              </a:rPr>
              <a:t>entrehierro </a:t>
            </a:r>
            <a:r>
              <a:rPr sz="1200" spc="-5" dirty="0">
                <a:latin typeface="Comic Sans MS"/>
                <a:cs typeface="Comic Sans MS"/>
              </a:rPr>
              <a:t>de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periferia.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turborotor,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bien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distribución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no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puramente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senoidal,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predomina la onda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fundamental seno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sobre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las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armónicas.</a:t>
            </a:r>
            <a:endParaRPr sz="1200">
              <a:latin typeface="Comic Sans MS"/>
              <a:cs typeface="Comic Sans MS"/>
            </a:endParaRPr>
          </a:p>
          <a:p>
            <a:pPr marL="12700" marR="5715" algn="just">
              <a:lnSpc>
                <a:spcPct val="114500"/>
              </a:lnSpc>
              <a:spcBef>
                <a:spcPts val="860"/>
              </a:spcBef>
            </a:pPr>
            <a:r>
              <a:rPr sz="1200" spc="-5" dirty="0">
                <a:latin typeface="Comic Sans MS"/>
                <a:cs typeface="Comic Sans MS"/>
              </a:rPr>
              <a:t>Un observador parado en el rotor, ve que el flujo magnético es constante. Uno parado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spc="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spc="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estator,</a:t>
            </a:r>
            <a:r>
              <a:rPr sz="1200" spc="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ve</a:t>
            </a:r>
            <a:r>
              <a:rPr sz="1200" spc="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spc="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flujo</a:t>
            </a:r>
            <a:r>
              <a:rPr sz="1200" spc="60" dirty="0">
                <a:latin typeface="Comic Sans MS"/>
                <a:cs typeface="Comic Sans MS"/>
              </a:rPr>
              <a:t> </a:t>
            </a:r>
            <a:r>
              <a:rPr sz="1250" i="1" spc="-35" dirty="0">
                <a:latin typeface="Comic Sans MS"/>
                <a:cs typeface="Comic Sans MS"/>
              </a:rPr>
              <a:t>B</a:t>
            </a:r>
            <a:r>
              <a:rPr sz="1250" i="1" spc="4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</a:t>
            </a:r>
            <a:r>
              <a:rPr sz="1200" spc="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4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tipo</a:t>
            </a:r>
            <a:r>
              <a:rPr sz="1200" spc="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senoidal,</a:t>
            </a:r>
            <a:r>
              <a:rPr sz="1200" spc="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va</a:t>
            </a:r>
            <a:r>
              <a:rPr sz="1200" spc="5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“cortando”</a:t>
            </a:r>
            <a:r>
              <a:rPr sz="1200" spc="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los</a:t>
            </a:r>
            <a:r>
              <a:rPr sz="1200" spc="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conductores </a:t>
            </a:r>
            <a:r>
              <a:rPr sz="1200" spc="-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 una determinada velocidad “v”, induciendo por lo tanto una fem senoidal de valor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instantáneo“e” :</a:t>
            </a:r>
            <a:endParaRPr sz="1200">
              <a:latin typeface="Comic Sans MS"/>
              <a:cs typeface="Comic Sans MS"/>
            </a:endParaRPr>
          </a:p>
          <a:p>
            <a:pPr marL="12700" algn="just">
              <a:lnSpc>
                <a:spcPct val="100000"/>
              </a:lnSpc>
              <a:spcBef>
                <a:spcPts val="1019"/>
              </a:spcBef>
            </a:pPr>
            <a:r>
              <a:rPr sz="1200" spc="-5" dirty="0">
                <a:latin typeface="Comic Sans MS"/>
                <a:cs typeface="Comic Sans MS"/>
              </a:rPr>
              <a:t>e [V/m] = </a:t>
            </a:r>
            <a:r>
              <a:rPr sz="1250" i="1" spc="-10" dirty="0">
                <a:latin typeface="Comic Sans MS"/>
                <a:cs typeface="Comic Sans MS"/>
              </a:rPr>
              <a:t>B</a:t>
            </a:r>
            <a:r>
              <a:rPr sz="1200" spc="-10" dirty="0">
                <a:latin typeface="Comic Sans MS"/>
                <a:cs typeface="Comic Sans MS"/>
              </a:rPr>
              <a:t>[tesla]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x</a:t>
            </a:r>
            <a:r>
              <a:rPr sz="1200" spc="3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 [m/s]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Comic Sans MS"/>
              <a:cs typeface="Comic Sans MS"/>
            </a:endParaRPr>
          </a:p>
          <a:p>
            <a:pPr marL="12700" marR="5715" algn="just">
              <a:lnSpc>
                <a:spcPct val="116700"/>
              </a:lnSpc>
            </a:pPr>
            <a:r>
              <a:rPr sz="1200" spc="-5" dirty="0">
                <a:latin typeface="Comic Sans MS"/>
                <a:cs typeface="Comic Sans MS"/>
              </a:rPr>
              <a:t>Por lo tanto, </a:t>
            </a:r>
            <a:r>
              <a:rPr sz="1200" spc="-10" dirty="0">
                <a:latin typeface="Comic Sans MS"/>
                <a:cs typeface="Comic Sans MS"/>
              </a:rPr>
              <a:t>por </a:t>
            </a:r>
            <a:r>
              <a:rPr sz="1200" spc="-5" dirty="0">
                <a:latin typeface="Comic Sans MS"/>
                <a:cs typeface="Comic Sans MS"/>
              </a:rPr>
              <a:t>el estator viaja una onda de fem a la misma velocidad que la onda de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flujo.</a:t>
            </a:r>
            <a:endParaRPr sz="1200">
              <a:latin typeface="Comic Sans MS"/>
              <a:cs typeface="Comic Sans MS"/>
            </a:endParaRPr>
          </a:p>
          <a:p>
            <a:pPr marL="12700" algn="just">
              <a:lnSpc>
                <a:spcPct val="100000"/>
              </a:lnSpc>
              <a:spcBef>
                <a:spcPts val="1065"/>
              </a:spcBef>
            </a:pPr>
            <a:r>
              <a:rPr sz="1200" spc="-5" dirty="0">
                <a:latin typeface="Comic Sans MS"/>
                <a:cs typeface="Comic Sans MS"/>
              </a:rPr>
              <a:t>Debido</a:t>
            </a:r>
            <a:r>
              <a:rPr sz="1200" spc="204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spc="204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204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disposición</a:t>
            </a:r>
            <a:r>
              <a:rPr sz="1200" spc="204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geométrica</a:t>
            </a:r>
            <a:r>
              <a:rPr sz="1200" spc="204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de</a:t>
            </a:r>
            <a:r>
              <a:rPr sz="1200" spc="2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los</a:t>
            </a:r>
            <a:r>
              <a:rPr sz="1200" spc="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devanados</a:t>
            </a:r>
            <a:r>
              <a:rPr sz="1200" spc="2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las</a:t>
            </a:r>
            <a:r>
              <a:rPr sz="1200" spc="2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fases</a:t>
            </a:r>
            <a:r>
              <a:rPr sz="1200" spc="2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a,</a:t>
            </a:r>
            <a:r>
              <a:rPr sz="1200" spc="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b</a:t>
            </a:r>
            <a:r>
              <a:rPr sz="1200" spc="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spc="204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c,</a:t>
            </a:r>
            <a:r>
              <a:rPr sz="1200" spc="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las</a:t>
            </a:r>
            <a:r>
              <a:rPr sz="1200" spc="2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fem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1221" y="7594806"/>
            <a:ext cx="4703445" cy="45275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40"/>
              </a:spcBef>
              <a:tabLst>
                <a:tab pos="839469" algn="l"/>
                <a:tab pos="1427480" algn="l"/>
                <a:tab pos="1812925" algn="l"/>
                <a:tab pos="2637790" algn="l"/>
                <a:tab pos="2864485" algn="l"/>
                <a:tab pos="3326765" algn="l"/>
                <a:tab pos="4182745" algn="l"/>
              </a:tabLst>
            </a:pPr>
            <a:r>
              <a:rPr sz="1200" spc="-10" dirty="0">
                <a:latin typeface="Comic Sans MS"/>
                <a:cs typeface="Comic Sans MS"/>
              </a:rPr>
              <a:t>in</a:t>
            </a:r>
            <a:r>
              <a:rPr sz="1200" spc="-5" dirty="0">
                <a:latin typeface="Comic Sans MS"/>
                <a:cs typeface="Comic Sans MS"/>
              </a:rPr>
              <a:t>du</a:t>
            </a:r>
            <a:r>
              <a:rPr sz="1200" spc="-10" dirty="0">
                <a:latin typeface="Comic Sans MS"/>
                <a:cs typeface="Comic Sans MS"/>
              </a:rPr>
              <a:t>ci</a:t>
            </a:r>
            <a:r>
              <a:rPr sz="1200" spc="-5" dirty="0">
                <a:latin typeface="Comic Sans MS"/>
                <a:cs typeface="Comic Sans MS"/>
              </a:rPr>
              <a:t>d</a:t>
            </a:r>
            <a:r>
              <a:rPr sz="1200" spc="-10" dirty="0">
                <a:latin typeface="Comic Sans MS"/>
                <a:cs typeface="Comic Sans MS"/>
              </a:rPr>
              <a:t>a</a:t>
            </a:r>
            <a:r>
              <a:rPr sz="1200" spc="-5" dirty="0">
                <a:latin typeface="Comic Sans MS"/>
                <a:cs typeface="Comic Sans MS"/>
              </a:rPr>
              <a:t>s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10" dirty="0">
                <a:latin typeface="Comic Sans MS"/>
                <a:cs typeface="Comic Sans MS"/>
              </a:rPr>
              <a:t>ti</a:t>
            </a:r>
            <a:r>
              <a:rPr sz="1200" spc="-5" dirty="0">
                <a:latin typeface="Comic Sans MS"/>
                <a:cs typeface="Comic Sans MS"/>
              </a:rPr>
              <a:t>e</a:t>
            </a:r>
            <a:r>
              <a:rPr sz="1200" spc="-10" dirty="0">
                <a:latin typeface="Comic Sans MS"/>
                <a:cs typeface="Comic Sans MS"/>
              </a:rPr>
              <a:t>n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" dirty="0">
                <a:latin typeface="Comic Sans MS"/>
                <a:cs typeface="Comic Sans MS"/>
              </a:rPr>
              <a:t>u</a:t>
            </a:r>
            <a:r>
              <a:rPr sz="1200" dirty="0">
                <a:latin typeface="Comic Sans MS"/>
                <a:cs typeface="Comic Sans MS"/>
              </a:rPr>
              <a:t>n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-10" dirty="0">
                <a:latin typeface="Comic Sans MS"/>
                <a:cs typeface="Comic Sans MS"/>
              </a:rPr>
              <a:t>c</a:t>
            </a:r>
            <a:r>
              <a:rPr sz="1200" spc="-5" dirty="0">
                <a:latin typeface="Comic Sans MS"/>
                <a:cs typeface="Comic Sans MS"/>
              </a:rPr>
              <a:t>ue</a:t>
            </a:r>
            <a:r>
              <a:rPr sz="1200" spc="-10" dirty="0">
                <a:latin typeface="Comic Sans MS"/>
                <a:cs typeface="Comic Sans MS"/>
              </a:rPr>
              <a:t>nci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" dirty="0">
                <a:latin typeface="Comic Sans MS"/>
                <a:cs typeface="Comic Sans MS"/>
              </a:rPr>
              <a:t>f</a:t>
            </a:r>
            <a:r>
              <a:rPr sz="1200" spc="-10" dirty="0">
                <a:latin typeface="Comic Sans MS"/>
                <a:cs typeface="Comic Sans MS"/>
              </a:rPr>
              <a:t>a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" dirty="0">
                <a:latin typeface="Comic Sans MS"/>
                <a:cs typeface="Comic Sans MS"/>
              </a:rPr>
              <a:t>s</a:t>
            </a:r>
            <a:r>
              <a:rPr sz="1200" spc="-10" dirty="0">
                <a:latin typeface="Comic Sans MS"/>
                <a:cs typeface="Comic Sans MS"/>
              </a:rPr>
              <a:t>ig</a:t>
            </a:r>
            <a:r>
              <a:rPr sz="1200" spc="-5" dirty="0">
                <a:latin typeface="Comic Sans MS"/>
                <a:cs typeface="Comic Sans MS"/>
              </a:rPr>
              <a:t>u</a:t>
            </a:r>
            <a:r>
              <a:rPr sz="1200" spc="-10" dirty="0">
                <a:latin typeface="Comic Sans MS"/>
                <a:cs typeface="Comic Sans MS"/>
              </a:rPr>
              <a:t>i</a:t>
            </a:r>
            <a:r>
              <a:rPr sz="1200" spc="-5" dirty="0">
                <a:latin typeface="Comic Sans MS"/>
                <a:cs typeface="Comic Sans MS"/>
              </a:rPr>
              <a:t>e</a:t>
            </a:r>
            <a:r>
              <a:rPr sz="1200" spc="-10" dirty="0">
                <a:latin typeface="Comic Sans MS"/>
                <a:cs typeface="Comic Sans MS"/>
              </a:rPr>
              <a:t>nt</a:t>
            </a:r>
            <a:r>
              <a:rPr sz="1200" spc="-5" dirty="0">
                <a:latin typeface="Comic Sans MS"/>
                <a:cs typeface="Comic Sans MS"/>
              </a:rPr>
              <a:t>e: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" dirty="0">
                <a:latin typeface="Times New Roman"/>
                <a:cs typeface="Times New Roman"/>
              </a:rPr>
              <a:t>E</a:t>
            </a:r>
            <a:r>
              <a:rPr sz="1200" spc="90" dirty="0">
                <a:latin typeface="Times New Roman"/>
                <a:cs typeface="Times New Roman"/>
              </a:rPr>
              <a:t>a</a:t>
            </a:r>
            <a:r>
              <a:rPr sz="1800" spc="67" baseline="25462" dirty="0">
                <a:latin typeface="Times New Roman"/>
                <a:cs typeface="Times New Roman"/>
              </a:rPr>
              <a:t>0</a:t>
            </a:r>
            <a:r>
              <a:rPr sz="750" spc="-7" baseline="122222" dirty="0">
                <a:latin typeface="Times New Roman"/>
                <a:cs typeface="Times New Roman"/>
              </a:rPr>
              <a:t>o</a:t>
            </a:r>
            <a:r>
              <a:rPr sz="750" baseline="122222" dirty="0">
                <a:latin typeface="Times New Roman"/>
                <a:cs typeface="Times New Roman"/>
              </a:rPr>
              <a:t>  </a:t>
            </a:r>
            <a:r>
              <a:rPr sz="750" spc="-60" baseline="122222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→</a:t>
            </a:r>
            <a:endParaRPr sz="12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240"/>
              </a:spcBef>
            </a:pPr>
            <a:r>
              <a:rPr sz="1200" spc="-5" dirty="0">
                <a:latin typeface="Comic Sans MS"/>
                <a:cs typeface="Comic Sans MS"/>
              </a:rPr>
              <a:t>constituyendo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sistema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trifásico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simétrico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fem inducidas.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69125" y="7556706"/>
            <a:ext cx="142113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845819" algn="l"/>
              </a:tabLst>
            </a:pPr>
            <a:r>
              <a:rPr sz="1800" spc="-7" baseline="-25462" dirty="0">
                <a:latin typeface="Times New Roman"/>
                <a:cs typeface="Times New Roman"/>
              </a:rPr>
              <a:t>E</a:t>
            </a:r>
            <a:r>
              <a:rPr sz="1800" spc="-97" baseline="-25462" dirty="0">
                <a:latin typeface="Times New Roman"/>
                <a:cs typeface="Times New Roman"/>
              </a:rPr>
              <a:t>b</a:t>
            </a:r>
            <a:r>
              <a:rPr sz="1200" spc="-5" dirty="0">
                <a:latin typeface="Times New Roman"/>
                <a:cs typeface="Times New Roman"/>
              </a:rPr>
              <a:t>12</a:t>
            </a:r>
            <a:r>
              <a:rPr sz="1200" spc="45" dirty="0">
                <a:latin typeface="Times New Roman"/>
                <a:cs typeface="Times New Roman"/>
              </a:rPr>
              <a:t>0</a:t>
            </a:r>
            <a:r>
              <a:rPr sz="750" spc="-7" baseline="61111" dirty="0">
                <a:latin typeface="Times New Roman"/>
                <a:cs typeface="Times New Roman"/>
              </a:rPr>
              <a:t>o</a:t>
            </a:r>
            <a:r>
              <a:rPr sz="750" baseline="61111" dirty="0">
                <a:latin typeface="Times New Roman"/>
                <a:cs typeface="Times New Roman"/>
              </a:rPr>
              <a:t>  </a:t>
            </a:r>
            <a:r>
              <a:rPr sz="750" spc="-75" baseline="61111" dirty="0">
                <a:latin typeface="Times New Roman"/>
                <a:cs typeface="Times New Roman"/>
              </a:rPr>
              <a:t> </a:t>
            </a:r>
            <a:r>
              <a:rPr sz="1800" spc="-7" baseline="-25462" dirty="0">
                <a:latin typeface="Times New Roman"/>
                <a:cs typeface="Times New Roman"/>
              </a:rPr>
              <a:t>→</a:t>
            </a:r>
            <a:r>
              <a:rPr sz="1800" baseline="-25462" dirty="0">
                <a:latin typeface="Times New Roman"/>
                <a:cs typeface="Times New Roman"/>
              </a:rPr>
              <a:t>	</a:t>
            </a:r>
            <a:r>
              <a:rPr sz="1800" spc="-7" baseline="-25462" dirty="0">
                <a:latin typeface="Times New Roman"/>
                <a:cs typeface="Times New Roman"/>
              </a:rPr>
              <a:t>E</a:t>
            </a:r>
            <a:r>
              <a:rPr sz="1800" spc="75" baseline="-25462" dirty="0">
                <a:latin typeface="Times New Roman"/>
                <a:cs typeface="Times New Roman"/>
              </a:rPr>
              <a:t>c</a:t>
            </a:r>
            <a:r>
              <a:rPr sz="1200" spc="-5" dirty="0">
                <a:latin typeface="Times New Roman"/>
                <a:cs typeface="Times New Roman"/>
              </a:rPr>
              <a:t>24</a:t>
            </a:r>
            <a:r>
              <a:rPr sz="1200" spc="45" dirty="0">
                <a:latin typeface="Times New Roman"/>
                <a:cs typeface="Times New Roman"/>
              </a:rPr>
              <a:t>0</a:t>
            </a:r>
            <a:r>
              <a:rPr sz="750" spc="-7" baseline="61111" dirty="0">
                <a:latin typeface="Times New Roman"/>
                <a:cs typeface="Times New Roman"/>
              </a:rPr>
              <a:t>o</a:t>
            </a:r>
            <a:r>
              <a:rPr sz="750" baseline="61111" dirty="0">
                <a:latin typeface="Times New Roman"/>
                <a:cs typeface="Times New Roman"/>
              </a:rPr>
              <a:t>  </a:t>
            </a:r>
            <a:r>
              <a:rPr sz="750" spc="-7" baseline="61111" dirty="0">
                <a:latin typeface="Times New Roman"/>
                <a:cs typeface="Times New Roman"/>
              </a:rPr>
              <a:t> </a:t>
            </a:r>
            <a:r>
              <a:rPr sz="1800" spc="-7" baseline="-25462" dirty="0">
                <a:latin typeface="Comic Sans MS"/>
                <a:cs typeface="Comic Sans MS"/>
              </a:rPr>
              <a:t>,</a:t>
            </a:r>
            <a:endParaRPr sz="1800" baseline="-25462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6627" y="8128509"/>
            <a:ext cx="6148070" cy="449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799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Dado</a:t>
            </a:r>
            <a:r>
              <a:rPr sz="1200" spc="1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1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una</a:t>
            </a:r>
            <a:r>
              <a:rPr sz="1200" spc="1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onda</a:t>
            </a:r>
            <a:r>
              <a:rPr sz="1200" spc="1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senoidal</a:t>
            </a:r>
            <a:r>
              <a:rPr sz="1200" spc="1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completa</a:t>
            </a:r>
            <a:r>
              <a:rPr sz="1200" spc="1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1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desarrolla</a:t>
            </a:r>
            <a:r>
              <a:rPr sz="1200" spc="1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por</a:t>
            </a:r>
            <a:r>
              <a:rPr sz="1200" spc="1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cada</a:t>
            </a:r>
            <a:r>
              <a:rPr sz="1200" spc="14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par</a:t>
            </a:r>
            <a:r>
              <a:rPr sz="1200" spc="1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1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polos</a:t>
            </a:r>
            <a:r>
              <a:rPr sz="1200" spc="14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p,</a:t>
            </a:r>
            <a:r>
              <a:rPr sz="1200" spc="1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spc="1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1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velocidad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</a:t>
            </a:r>
            <a:r>
              <a:rPr sz="1200" spc="-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rotor es 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[rpm],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frecuencia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fem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senoidal es: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1227" y="8664957"/>
            <a:ext cx="11804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7" baseline="-34722" dirty="0">
                <a:latin typeface="Comic Sans MS"/>
                <a:cs typeface="Comic Sans MS"/>
              </a:rPr>
              <a:t>f</a:t>
            </a:r>
            <a:r>
              <a:rPr sz="1800" spc="517" baseline="-34722" dirty="0">
                <a:latin typeface="Comic Sans MS"/>
                <a:cs typeface="Comic Sans MS"/>
              </a:rPr>
              <a:t> </a:t>
            </a:r>
            <a:r>
              <a:rPr sz="1800" spc="-7" baseline="-34722" dirty="0">
                <a:latin typeface="Comic Sans MS"/>
                <a:cs typeface="Comic Sans MS"/>
              </a:rPr>
              <a:t>=</a:t>
            </a:r>
            <a:r>
              <a:rPr sz="1800" spc="517" baseline="-34722" dirty="0">
                <a:latin typeface="Comic Sans MS"/>
                <a:cs typeface="Comic Sans MS"/>
              </a:rPr>
              <a:t> </a:t>
            </a:r>
            <a:r>
              <a:rPr sz="1800" spc="-7" baseline="-34722" dirty="0">
                <a:latin typeface="Comic Sans MS"/>
                <a:cs typeface="Comic Sans MS"/>
              </a:rPr>
              <a:t>p</a:t>
            </a:r>
            <a:r>
              <a:rPr sz="1800" spc="502" baseline="-34722" dirty="0">
                <a:latin typeface="Comic Sans MS"/>
                <a:cs typeface="Comic Sans MS"/>
              </a:rPr>
              <a:t> </a:t>
            </a:r>
            <a:r>
              <a:rPr sz="1800" spc="-7" baseline="-34722" dirty="0">
                <a:latin typeface="Comic Sans MS"/>
                <a:cs typeface="Comic Sans MS"/>
              </a:rPr>
              <a:t>x</a:t>
            </a:r>
            <a:r>
              <a:rPr sz="1800" spc="390" baseline="-34722" dirty="0">
                <a:latin typeface="Comic Sans MS"/>
                <a:cs typeface="Comic Sans MS"/>
              </a:rPr>
              <a:t> </a:t>
            </a:r>
            <a:r>
              <a:rPr sz="1200" i="1" spc="-5" dirty="0">
                <a:latin typeface="Times New Roman"/>
                <a:cs typeface="Times New Roman"/>
              </a:rPr>
              <a:t>n</a:t>
            </a:r>
            <a:r>
              <a:rPr sz="1200" spc="-5" dirty="0">
                <a:latin typeface="Times New Roman"/>
                <a:cs typeface="Times New Roman"/>
              </a:rPr>
              <a:t>[</a:t>
            </a:r>
            <a:r>
              <a:rPr sz="1200" i="1" spc="-5" dirty="0">
                <a:latin typeface="Times New Roman"/>
                <a:cs typeface="Times New Roman"/>
              </a:rPr>
              <a:t>rpm</a:t>
            </a:r>
            <a:r>
              <a:rPr sz="1200" spc="-5" dirty="0">
                <a:latin typeface="Times New Roman"/>
                <a:cs typeface="Times New Roman"/>
              </a:rPr>
              <a:t>]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389887" y="8887962"/>
            <a:ext cx="433070" cy="0"/>
          </a:xfrm>
          <a:custGeom>
            <a:avLst/>
            <a:gdLst/>
            <a:ahLst/>
            <a:cxnLst/>
            <a:rect l="l" t="t" r="r" b="b"/>
            <a:pathLst>
              <a:path w="433069">
                <a:moveTo>
                  <a:pt x="0" y="0"/>
                </a:moveTo>
                <a:lnTo>
                  <a:pt x="432815" y="0"/>
                </a:lnTo>
              </a:path>
            </a:pathLst>
          </a:custGeom>
          <a:ln w="62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518919" y="8880044"/>
            <a:ext cx="177800" cy="2082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spc="-5" dirty="0">
                <a:latin typeface="Times New Roman"/>
                <a:cs typeface="Times New Roman"/>
              </a:rPr>
              <a:t>60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49</a:t>
            </a:fld>
            <a:endParaRPr spc="-5" dirty="0"/>
          </a:p>
        </p:txBody>
      </p:sp>
      <p:sp>
        <p:nvSpPr>
          <p:cNvPr id="9" name="object 9"/>
          <p:cNvSpPr txBox="1"/>
          <p:nvPr/>
        </p:nvSpPr>
        <p:spPr>
          <a:xfrm>
            <a:off x="1939543" y="8760969"/>
            <a:ext cx="3390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[H</a:t>
            </a:r>
            <a:r>
              <a:rPr sz="1200" spc="-15" dirty="0">
                <a:latin typeface="Comic Sans MS"/>
                <a:cs typeface="Comic Sans MS"/>
              </a:rPr>
              <a:t>z</a:t>
            </a:r>
            <a:r>
              <a:rPr sz="1200" spc="-5" dirty="0">
                <a:latin typeface="Comic Sans MS"/>
                <a:cs typeface="Comic Sans MS"/>
              </a:rPr>
              <a:t>]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6627" y="9157208"/>
            <a:ext cx="61448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Entonces</a:t>
            </a:r>
            <a:r>
              <a:rPr sz="1200" spc="229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para</a:t>
            </a:r>
            <a:r>
              <a:rPr sz="1200" spc="2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obtener</a:t>
            </a:r>
            <a:r>
              <a:rPr sz="1200" spc="2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una</a:t>
            </a:r>
            <a:r>
              <a:rPr sz="1200" spc="2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frecuencia</a:t>
            </a:r>
            <a:r>
              <a:rPr sz="1200" spc="2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2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50</a:t>
            </a:r>
            <a:r>
              <a:rPr sz="1200" spc="2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[Hz],</a:t>
            </a:r>
            <a:r>
              <a:rPr sz="1200" spc="2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</a:t>
            </a:r>
            <a:r>
              <a:rPr sz="1200" spc="2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turborotor</a:t>
            </a:r>
            <a:r>
              <a:rPr sz="1200" spc="2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debe</a:t>
            </a:r>
            <a:r>
              <a:rPr sz="1200" spc="22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girar</a:t>
            </a:r>
            <a:r>
              <a:rPr sz="1200" spc="2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spc="2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una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velocidad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3000</a:t>
            </a:r>
            <a:r>
              <a:rPr sz="1200" spc="-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[rpm]</a:t>
            </a:r>
            <a:endParaRPr sz="12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996191"/>
            <a:ext cx="6146800" cy="449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799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8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ley</a:t>
            </a:r>
            <a:r>
              <a:rPr sz="1200" spc="8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Faraday</a:t>
            </a:r>
            <a:r>
              <a:rPr sz="1200" spc="8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dice</a:t>
            </a:r>
            <a:r>
              <a:rPr sz="1200" spc="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8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fem</a:t>
            </a:r>
            <a:r>
              <a:rPr sz="1200" spc="8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inducida</a:t>
            </a:r>
            <a:r>
              <a:rPr sz="1200" spc="8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spc="8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fase</a:t>
            </a:r>
            <a:r>
              <a:rPr sz="1200" spc="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“a”</a:t>
            </a:r>
            <a:r>
              <a:rPr sz="1200" spc="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está</a:t>
            </a:r>
            <a:r>
              <a:rPr sz="1200" spc="8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atrasada</a:t>
            </a:r>
            <a:r>
              <a:rPr sz="1200" spc="8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90º</a:t>
            </a:r>
            <a:r>
              <a:rPr sz="1200" spc="8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respecto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 flujo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provoca: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1227" y="1648463"/>
            <a:ext cx="2641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7" baseline="6944" dirty="0">
                <a:latin typeface="Comic Sans MS"/>
                <a:cs typeface="Comic Sans MS"/>
              </a:rPr>
              <a:t>e</a:t>
            </a:r>
            <a:r>
              <a:rPr sz="800" spc="-5" dirty="0">
                <a:latin typeface="Comic Sans MS"/>
                <a:cs typeface="Comic Sans MS"/>
              </a:rPr>
              <a:t>fa</a:t>
            </a:r>
            <a:endParaRPr sz="8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60119" y="1531115"/>
            <a:ext cx="660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7" baseline="-34722" dirty="0">
                <a:latin typeface="Comic Sans MS"/>
                <a:cs typeface="Comic Sans MS"/>
              </a:rPr>
              <a:t>=</a:t>
            </a:r>
            <a:r>
              <a:rPr sz="1800" spc="-37" baseline="-34722" dirty="0">
                <a:latin typeface="Comic Sans MS"/>
                <a:cs typeface="Comic Sans MS"/>
              </a:rPr>
              <a:t> </a:t>
            </a:r>
            <a:r>
              <a:rPr sz="1800" spc="-7" baseline="-34722" dirty="0">
                <a:latin typeface="Comic Sans MS"/>
                <a:cs typeface="Comic Sans MS"/>
              </a:rPr>
              <a:t>-</a:t>
            </a:r>
            <a:r>
              <a:rPr sz="1800" spc="307" baseline="-34722" dirty="0">
                <a:latin typeface="Comic Sans MS"/>
                <a:cs typeface="Comic Sans MS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d</a:t>
            </a:r>
            <a:r>
              <a:rPr sz="1200" spc="15" dirty="0">
                <a:latin typeface="Symbol"/>
                <a:cs typeface="Symbol"/>
              </a:rPr>
              <a:t></a:t>
            </a:r>
            <a:r>
              <a:rPr sz="1800" spc="22" baseline="-13888" dirty="0">
                <a:latin typeface="Times New Roman"/>
                <a:cs typeface="Times New Roman"/>
              </a:rPr>
              <a:t>fa</a:t>
            </a:r>
            <a:endParaRPr sz="1800" baseline="-13888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254251" y="1755643"/>
            <a:ext cx="358140" cy="0"/>
          </a:xfrm>
          <a:custGeom>
            <a:avLst/>
            <a:gdLst/>
            <a:ahLst/>
            <a:cxnLst/>
            <a:rect l="l" t="t" r="r" b="b"/>
            <a:pathLst>
              <a:path w="358140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62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360423" y="1747726"/>
            <a:ext cx="144145" cy="2082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spc="-5" dirty="0">
                <a:latin typeface="Times New Roman"/>
                <a:cs typeface="Times New Roman"/>
              </a:rPr>
              <a:t>dt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8339" y="2055371"/>
            <a:ext cx="526669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sz="1200" spc="20" dirty="0">
                <a:latin typeface="Symbol"/>
                <a:cs typeface="Symbol"/>
              </a:rPr>
              <a:t></a:t>
            </a:r>
            <a:r>
              <a:rPr sz="1800" spc="30" baseline="-13888" dirty="0">
                <a:latin typeface="Times New Roman"/>
                <a:cs typeface="Times New Roman"/>
              </a:rPr>
              <a:t>fa</a:t>
            </a:r>
            <a:r>
              <a:rPr sz="1800" spc="-120" baseline="-13888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=</a:t>
            </a:r>
            <a:r>
              <a:rPr sz="1200" spc="3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Flujo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senoidal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proveniente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polos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concatenado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fase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“a”.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1500">
              <a:latin typeface="Comic Sans MS"/>
              <a:cs typeface="Comic Sans MS"/>
            </a:endParaRPr>
          </a:p>
          <a:p>
            <a:pPr marL="30480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latin typeface="Comic Sans MS"/>
                <a:cs typeface="Comic Sans MS"/>
              </a:rPr>
              <a:t>Su</a:t>
            </a:r>
            <a:r>
              <a:rPr sz="1200" spc="-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valor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RMS</a:t>
            </a:r>
            <a:r>
              <a:rPr sz="1200" spc="-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26973" y="2948434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7" baseline="6944" dirty="0">
                <a:latin typeface="Comic Sans MS"/>
                <a:cs typeface="Comic Sans MS"/>
              </a:rPr>
              <a:t>E</a:t>
            </a:r>
            <a:r>
              <a:rPr sz="800" spc="-5" dirty="0">
                <a:latin typeface="Comic Sans MS"/>
                <a:cs typeface="Comic Sans MS"/>
              </a:rPr>
              <a:t>fa</a:t>
            </a:r>
            <a:endParaRPr sz="800">
              <a:latin typeface="Comic Sans MS"/>
              <a:cs typeface="Comic Sans M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202436" y="3052469"/>
            <a:ext cx="393700" cy="183515"/>
            <a:chOff x="1202436" y="3052469"/>
            <a:chExt cx="393700" cy="183515"/>
          </a:xfrm>
        </p:grpSpPr>
        <p:sp>
          <p:nvSpPr>
            <p:cNvPr id="10" name="object 10"/>
            <p:cNvSpPr/>
            <p:nvPr/>
          </p:nvSpPr>
          <p:spPr>
            <a:xfrm>
              <a:off x="1310639" y="3176011"/>
              <a:ext cx="20320" cy="10795"/>
            </a:xfrm>
            <a:custGeom>
              <a:avLst/>
              <a:gdLst/>
              <a:ahLst/>
              <a:cxnLst/>
              <a:rect l="l" t="t" r="r" b="b"/>
              <a:pathLst>
                <a:path w="20319" h="10794">
                  <a:moveTo>
                    <a:pt x="0" y="10667"/>
                  </a:moveTo>
                  <a:lnTo>
                    <a:pt x="19811" y="0"/>
                  </a:lnTo>
                </a:path>
              </a:pathLst>
            </a:custGeom>
            <a:ln w="62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330452" y="3179059"/>
              <a:ext cx="27940" cy="50800"/>
            </a:xfrm>
            <a:custGeom>
              <a:avLst/>
              <a:gdLst/>
              <a:ahLst/>
              <a:cxnLst/>
              <a:rect l="l" t="t" r="r" b="b"/>
              <a:pathLst>
                <a:path w="27940" h="50800">
                  <a:moveTo>
                    <a:pt x="0" y="0"/>
                  </a:moveTo>
                  <a:lnTo>
                    <a:pt x="27431" y="50291"/>
                  </a:lnTo>
                </a:path>
              </a:pathLst>
            </a:custGeom>
            <a:ln w="125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202436" y="3055615"/>
              <a:ext cx="393700" cy="173990"/>
            </a:xfrm>
            <a:custGeom>
              <a:avLst/>
              <a:gdLst/>
              <a:ahLst/>
              <a:cxnLst/>
              <a:rect l="l" t="t" r="r" b="b"/>
              <a:pathLst>
                <a:path w="393700" h="173989">
                  <a:moveTo>
                    <a:pt x="160019" y="173735"/>
                  </a:moveTo>
                  <a:lnTo>
                    <a:pt x="196595" y="22859"/>
                  </a:lnTo>
                  <a:lnTo>
                    <a:pt x="288035" y="22859"/>
                  </a:lnTo>
                </a:path>
                <a:path w="393700" h="173989">
                  <a:moveTo>
                    <a:pt x="0" y="0"/>
                  </a:moveTo>
                  <a:lnTo>
                    <a:pt x="393191" y="0"/>
                  </a:lnTo>
                </a:path>
              </a:pathLst>
            </a:custGeom>
            <a:ln w="62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1770888" y="3052469"/>
            <a:ext cx="419100" cy="187960"/>
            <a:chOff x="1770888" y="3052469"/>
            <a:chExt cx="419100" cy="187960"/>
          </a:xfrm>
        </p:grpSpPr>
        <p:sp>
          <p:nvSpPr>
            <p:cNvPr id="14" name="object 14"/>
            <p:cNvSpPr/>
            <p:nvPr/>
          </p:nvSpPr>
          <p:spPr>
            <a:xfrm>
              <a:off x="1892808" y="3180583"/>
              <a:ext cx="20320" cy="10795"/>
            </a:xfrm>
            <a:custGeom>
              <a:avLst/>
              <a:gdLst/>
              <a:ahLst/>
              <a:cxnLst/>
              <a:rect l="l" t="t" r="r" b="b"/>
              <a:pathLst>
                <a:path w="20319" h="10794">
                  <a:moveTo>
                    <a:pt x="0" y="10667"/>
                  </a:moveTo>
                  <a:lnTo>
                    <a:pt x="19811" y="0"/>
                  </a:lnTo>
                </a:path>
              </a:pathLst>
            </a:custGeom>
            <a:ln w="62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912620" y="3183631"/>
              <a:ext cx="27940" cy="50800"/>
            </a:xfrm>
            <a:custGeom>
              <a:avLst/>
              <a:gdLst/>
              <a:ahLst/>
              <a:cxnLst/>
              <a:rect l="l" t="t" r="r" b="b"/>
              <a:pathLst>
                <a:path w="27939" h="50800">
                  <a:moveTo>
                    <a:pt x="0" y="0"/>
                  </a:moveTo>
                  <a:lnTo>
                    <a:pt x="27431" y="50291"/>
                  </a:lnTo>
                </a:path>
              </a:pathLst>
            </a:custGeom>
            <a:ln w="125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70888" y="3055615"/>
              <a:ext cx="419100" cy="178435"/>
            </a:xfrm>
            <a:custGeom>
              <a:avLst/>
              <a:gdLst/>
              <a:ahLst/>
              <a:cxnLst/>
              <a:rect l="l" t="t" r="r" b="b"/>
              <a:pathLst>
                <a:path w="419100" h="178435">
                  <a:moveTo>
                    <a:pt x="172211" y="178307"/>
                  </a:moveTo>
                  <a:lnTo>
                    <a:pt x="210311" y="25907"/>
                  </a:lnTo>
                  <a:lnTo>
                    <a:pt x="300227" y="25907"/>
                  </a:lnTo>
                </a:path>
                <a:path w="419100" h="178435">
                  <a:moveTo>
                    <a:pt x="0" y="0"/>
                  </a:moveTo>
                  <a:lnTo>
                    <a:pt x="419099" y="0"/>
                  </a:lnTo>
                </a:path>
              </a:pathLst>
            </a:custGeom>
            <a:ln w="62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003859" y="2728878"/>
            <a:ext cx="1188720" cy="54229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685"/>
              </a:spcBef>
            </a:pPr>
            <a:r>
              <a:rPr sz="1800" spc="-7" baseline="-43981" dirty="0">
                <a:latin typeface="Comic Sans MS"/>
                <a:cs typeface="Comic Sans MS"/>
              </a:rPr>
              <a:t>=</a:t>
            </a:r>
            <a:r>
              <a:rPr sz="1800" spc="-7" baseline="-43981" dirty="0">
                <a:latin typeface="Times New Roman"/>
                <a:cs typeface="Times New Roman"/>
              </a:rPr>
              <a:t> </a:t>
            </a:r>
            <a:r>
              <a:rPr sz="1800" spc="15" baseline="-43981" dirty="0">
                <a:latin typeface="Times New Roman"/>
                <a:cs typeface="Times New Roman"/>
              </a:rPr>
              <a:t> </a:t>
            </a:r>
            <a:r>
              <a:rPr sz="1800" spc="22" baseline="-6944" dirty="0">
                <a:latin typeface="Symbol"/>
                <a:cs typeface="Symbol"/>
              </a:rPr>
              <a:t></a:t>
            </a:r>
            <a:r>
              <a:rPr sz="1800" spc="112" baseline="-6944" dirty="0">
                <a:latin typeface="Symbol"/>
                <a:cs typeface="Symbol"/>
              </a:rPr>
              <a:t></a:t>
            </a:r>
            <a:r>
              <a:rPr sz="1800" spc="-15" baseline="-20833" dirty="0">
                <a:latin typeface="Times New Roman"/>
                <a:cs typeface="Times New Roman"/>
              </a:rPr>
              <a:t>f</a:t>
            </a:r>
            <a:r>
              <a:rPr sz="1800" spc="-7" baseline="-20833" dirty="0">
                <a:latin typeface="Times New Roman"/>
                <a:cs typeface="Times New Roman"/>
              </a:rPr>
              <a:t>a</a:t>
            </a:r>
            <a:r>
              <a:rPr sz="1800" baseline="-20833" dirty="0">
                <a:latin typeface="Times New Roman"/>
                <a:cs typeface="Times New Roman"/>
              </a:rPr>
              <a:t> </a:t>
            </a:r>
            <a:r>
              <a:rPr sz="1800" spc="-225" baseline="-20833" dirty="0">
                <a:latin typeface="Times New Roman"/>
                <a:cs typeface="Times New Roman"/>
              </a:rPr>
              <a:t> </a:t>
            </a:r>
            <a:r>
              <a:rPr sz="1800" spc="-7" baseline="-43981" dirty="0">
                <a:latin typeface="Comic Sans MS"/>
                <a:cs typeface="Comic Sans MS"/>
              </a:rPr>
              <a:t>=</a:t>
            </a:r>
            <a:r>
              <a:rPr sz="1800" baseline="-43981" dirty="0">
                <a:latin typeface="Times New Roman"/>
                <a:cs typeface="Times New Roman"/>
              </a:rPr>
              <a:t> </a:t>
            </a:r>
            <a:r>
              <a:rPr sz="1800" spc="-165" baseline="-43981" dirty="0">
                <a:latin typeface="Times New Roman"/>
                <a:cs typeface="Times New Roman"/>
              </a:rPr>
              <a:t> </a:t>
            </a:r>
            <a:r>
              <a:rPr sz="1250" spc="-45" dirty="0">
                <a:latin typeface="Symbol"/>
                <a:cs typeface="Symbol"/>
              </a:rPr>
              <a:t></a:t>
            </a:r>
            <a:r>
              <a:rPr sz="1200" i="1" spc="145" dirty="0">
                <a:latin typeface="Times New Roman"/>
                <a:cs typeface="Times New Roman"/>
              </a:rPr>
              <a:t>L</a:t>
            </a:r>
            <a:r>
              <a:rPr sz="1050" i="1" spc="-15" baseline="-23809" dirty="0">
                <a:latin typeface="Times New Roman"/>
                <a:cs typeface="Times New Roman"/>
              </a:rPr>
              <a:t>f</a:t>
            </a:r>
            <a:r>
              <a:rPr sz="1050" i="1" spc="112" baseline="-23809" dirty="0">
                <a:latin typeface="Times New Roman"/>
                <a:cs typeface="Times New Roman"/>
              </a:rPr>
              <a:t>a</a:t>
            </a:r>
            <a:r>
              <a:rPr sz="1200" i="1" dirty="0">
                <a:latin typeface="Times New Roman"/>
                <a:cs typeface="Times New Roman"/>
              </a:rPr>
              <a:t>i</a:t>
            </a:r>
            <a:r>
              <a:rPr sz="1200" i="1" spc="-145" dirty="0">
                <a:latin typeface="Times New Roman"/>
                <a:cs typeface="Times New Roman"/>
              </a:rPr>
              <a:t> </a:t>
            </a:r>
            <a:r>
              <a:rPr sz="1050" i="1" spc="-7" baseline="-23809" dirty="0">
                <a:latin typeface="Times New Roman"/>
                <a:cs typeface="Times New Roman"/>
              </a:rPr>
              <a:t>f</a:t>
            </a:r>
            <a:endParaRPr sz="1050" baseline="-23809">
              <a:latin typeface="Times New Roman"/>
              <a:cs typeface="Times New Roman"/>
            </a:endParaRPr>
          </a:p>
          <a:p>
            <a:pPr marL="403860">
              <a:lnSpc>
                <a:spcPct val="100000"/>
              </a:lnSpc>
              <a:spcBef>
                <a:spcPts val="540"/>
              </a:spcBef>
              <a:tabLst>
                <a:tab pos="986155" algn="l"/>
              </a:tabLst>
            </a:pPr>
            <a:r>
              <a:rPr sz="1200" spc="-5" dirty="0">
                <a:latin typeface="Times New Roman"/>
                <a:cs typeface="Times New Roman"/>
              </a:rPr>
              <a:t>2	</a:t>
            </a:r>
            <a:r>
              <a:rPr sz="1200" dirty="0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06622" y="3487930"/>
            <a:ext cx="4946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donde: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81222" y="3795778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7" baseline="6944" dirty="0">
                <a:latin typeface="Comic Sans MS"/>
                <a:cs typeface="Comic Sans MS"/>
              </a:rPr>
              <a:t>E</a:t>
            </a:r>
            <a:r>
              <a:rPr sz="800" spc="-5" dirty="0">
                <a:latin typeface="Comic Sans MS"/>
                <a:cs typeface="Comic Sans MS"/>
              </a:rPr>
              <a:t>fa</a:t>
            </a:r>
            <a:endParaRPr sz="800">
              <a:latin typeface="Comic Sans MS"/>
              <a:cs typeface="Comic Sans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41933" y="3775966"/>
            <a:ext cx="17278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=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tensión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-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rueda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polar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68527" y="3957322"/>
            <a:ext cx="6223000" cy="1741805"/>
          </a:xfrm>
          <a:prstGeom prst="rect">
            <a:avLst/>
          </a:prstGeom>
        </p:spPr>
        <p:txBody>
          <a:bodyPr vert="horz" wrap="square" lIns="0" tIns="11938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940"/>
              </a:spcBef>
            </a:pPr>
            <a:r>
              <a:rPr sz="1200" spc="-5" dirty="0">
                <a:latin typeface="Comic Sans MS"/>
                <a:cs typeface="Comic Sans MS"/>
              </a:rPr>
              <a:t>ω = velocidad angular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eléctrica</a:t>
            </a:r>
            <a:endParaRPr sz="1200">
              <a:latin typeface="Comic Sans MS"/>
              <a:cs typeface="Comic Sans MS"/>
            </a:endParaRPr>
          </a:p>
          <a:p>
            <a:pPr marL="50800" marR="2677160">
              <a:lnSpc>
                <a:spcPct val="157500"/>
              </a:lnSpc>
              <a:spcBef>
                <a:spcPts val="10"/>
              </a:spcBef>
            </a:pPr>
            <a:r>
              <a:rPr sz="1200" spc="-5" dirty="0">
                <a:latin typeface="Comic Sans MS"/>
                <a:cs typeface="Comic Sans MS"/>
              </a:rPr>
              <a:t>L</a:t>
            </a:r>
            <a:r>
              <a:rPr sz="1200" spc="-7" baseline="-10416" dirty="0">
                <a:latin typeface="Comic Sans MS"/>
                <a:cs typeface="Comic Sans MS"/>
              </a:rPr>
              <a:t>fa</a:t>
            </a:r>
            <a:r>
              <a:rPr sz="1200" spc="-5" dirty="0">
                <a:latin typeface="Comic Sans MS"/>
                <a:cs typeface="Comic Sans MS"/>
              </a:rPr>
              <a:t>=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inductancia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mutua entre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spc="-20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rotor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estator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</a:t>
            </a:r>
            <a:r>
              <a:rPr sz="1200" spc="-7" baseline="-10416" dirty="0">
                <a:latin typeface="Comic Sans MS"/>
                <a:cs typeface="Comic Sans MS"/>
              </a:rPr>
              <a:t>f</a:t>
            </a:r>
            <a:r>
              <a:rPr sz="1200" spc="172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=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corriente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por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 devanado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excitación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Comic Sans MS"/>
              <a:cs typeface="Comic Sans MS"/>
            </a:endParaRPr>
          </a:p>
          <a:p>
            <a:pPr marL="50800" marR="43180" algn="just">
              <a:lnSpc>
                <a:spcPct val="115799"/>
              </a:lnSpc>
            </a:pPr>
            <a:r>
              <a:rPr sz="1200" spc="-5" dirty="0">
                <a:latin typeface="Comic Sans MS"/>
                <a:cs typeface="Comic Sans MS"/>
              </a:rPr>
              <a:t>Cuando se carga la máquina, circulan corrientes por las fases </a:t>
            </a:r>
            <a:r>
              <a:rPr sz="1200" spc="-10" dirty="0">
                <a:latin typeface="Comic Sans MS"/>
                <a:cs typeface="Comic Sans MS"/>
              </a:rPr>
              <a:t>que </a:t>
            </a:r>
            <a:r>
              <a:rPr sz="1200" spc="-5" dirty="0">
                <a:latin typeface="Comic Sans MS"/>
                <a:cs typeface="Comic Sans MS"/>
              </a:rPr>
              <a:t>forman también </a:t>
            </a:r>
            <a:r>
              <a:rPr sz="1200" dirty="0">
                <a:latin typeface="Comic Sans MS"/>
                <a:cs typeface="Comic Sans MS"/>
              </a:rPr>
              <a:t>un 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sistema trifásico simétrico. Estas corrientes producen en el estator un flujo llamado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reacción del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inducido</a:t>
            </a:r>
            <a:r>
              <a:rPr sz="1200" spc="150" dirty="0">
                <a:latin typeface="Comic Sans MS"/>
                <a:cs typeface="Comic Sans MS"/>
              </a:rPr>
              <a:t> </a:t>
            </a:r>
            <a:r>
              <a:rPr sz="1200" spc="20" dirty="0">
                <a:latin typeface="Symbol"/>
                <a:cs typeface="Symbol"/>
              </a:rPr>
              <a:t></a:t>
            </a:r>
            <a:r>
              <a:rPr sz="1800" spc="30" baseline="-13888" dirty="0">
                <a:latin typeface="Times New Roman"/>
                <a:cs typeface="Times New Roman"/>
              </a:rPr>
              <a:t>aa</a:t>
            </a:r>
            <a:r>
              <a:rPr sz="1800" spc="-30" baseline="-13888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induce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tensión </a:t>
            </a:r>
            <a:r>
              <a:rPr sz="1200" dirty="0">
                <a:latin typeface="Comic Sans MS"/>
                <a:cs typeface="Comic Sans MS"/>
              </a:rPr>
              <a:t>e</a:t>
            </a:r>
            <a:r>
              <a:rPr sz="1200" baseline="-10416" dirty="0">
                <a:latin typeface="Comic Sans MS"/>
                <a:cs typeface="Comic Sans MS"/>
              </a:rPr>
              <a:t>l</a:t>
            </a:r>
            <a:r>
              <a:rPr sz="1200" spc="179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fase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“a”,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valor: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81227" y="5914137"/>
            <a:ext cx="1885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omic Sans MS"/>
                <a:cs typeface="Comic Sans MS"/>
              </a:rPr>
              <a:t>e</a:t>
            </a:r>
            <a:r>
              <a:rPr sz="1200" baseline="-10416" dirty="0">
                <a:latin typeface="Comic Sans MS"/>
                <a:cs typeface="Comic Sans MS"/>
              </a:rPr>
              <a:t>l</a:t>
            </a:r>
            <a:endParaRPr sz="1200" baseline="-10416">
              <a:latin typeface="Comic Sans MS"/>
              <a:cs typeface="Comic Sans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83919" y="5816601"/>
            <a:ext cx="6775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7" baseline="-34722" dirty="0">
                <a:latin typeface="Comic Sans MS"/>
                <a:cs typeface="Comic Sans MS"/>
              </a:rPr>
              <a:t>=</a:t>
            </a:r>
            <a:r>
              <a:rPr sz="1800" spc="-37" baseline="-34722" dirty="0">
                <a:latin typeface="Comic Sans MS"/>
                <a:cs typeface="Comic Sans MS"/>
              </a:rPr>
              <a:t> </a:t>
            </a:r>
            <a:r>
              <a:rPr sz="1800" spc="-7" baseline="-34722" dirty="0">
                <a:latin typeface="Comic Sans MS"/>
                <a:cs typeface="Comic Sans MS"/>
              </a:rPr>
              <a:t>-</a:t>
            </a:r>
            <a:r>
              <a:rPr sz="1800" spc="307" baseline="-34722" dirty="0">
                <a:latin typeface="Comic Sans MS"/>
                <a:cs typeface="Comic Sans MS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d</a:t>
            </a:r>
            <a:r>
              <a:rPr sz="1200" spc="15" dirty="0">
                <a:latin typeface="Symbol"/>
                <a:cs typeface="Symbol"/>
              </a:rPr>
              <a:t></a:t>
            </a:r>
            <a:r>
              <a:rPr sz="1800" spc="22" baseline="-13888" dirty="0">
                <a:latin typeface="Times New Roman"/>
                <a:cs typeface="Times New Roman"/>
              </a:rPr>
              <a:t>aa</a:t>
            </a:r>
            <a:endParaRPr sz="1800" baseline="-13888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178051" y="6041130"/>
            <a:ext cx="376555" cy="0"/>
          </a:xfrm>
          <a:custGeom>
            <a:avLst/>
            <a:gdLst/>
            <a:ahLst/>
            <a:cxnLst/>
            <a:rect l="l" t="t" r="r" b="b"/>
            <a:pathLst>
              <a:path w="376555">
                <a:moveTo>
                  <a:pt x="0" y="0"/>
                </a:moveTo>
                <a:lnTo>
                  <a:pt x="376427" y="0"/>
                </a:lnTo>
              </a:path>
            </a:pathLst>
          </a:custGeom>
          <a:ln w="62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1291843" y="6033009"/>
            <a:ext cx="1441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dt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81227" y="6418581"/>
            <a:ext cx="6195695" cy="449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15799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tensión</a:t>
            </a:r>
            <a:r>
              <a:rPr sz="1200" spc="6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inducida</a:t>
            </a:r>
            <a:r>
              <a:rPr sz="1200" spc="65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e</a:t>
            </a:r>
            <a:r>
              <a:rPr sz="1200" baseline="-10416" dirty="0">
                <a:latin typeface="Comic Sans MS"/>
                <a:cs typeface="Comic Sans MS"/>
              </a:rPr>
              <a:t>l</a:t>
            </a:r>
            <a:r>
              <a:rPr sz="1200" spc="292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está</a:t>
            </a:r>
            <a:r>
              <a:rPr sz="1200" spc="6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atrasada</a:t>
            </a:r>
            <a:r>
              <a:rPr sz="1200" spc="6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90º</a:t>
            </a:r>
            <a:r>
              <a:rPr sz="1200" spc="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respecto</a:t>
            </a:r>
            <a:r>
              <a:rPr sz="1200" spc="7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</a:t>
            </a:r>
            <a:r>
              <a:rPr sz="1200" spc="6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flujo</a:t>
            </a:r>
            <a:r>
              <a:rPr sz="1200" spc="8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70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la</a:t>
            </a:r>
            <a:r>
              <a:rPr sz="1200" spc="6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crea.</a:t>
            </a:r>
            <a:r>
              <a:rPr sz="1200" spc="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Su</a:t>
            </a:r>
            <a:r>
              <a:rPr sz="1200" spc="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valor</a:t>
            </a:r>
            <a:r>
              <a:rPr sz="1200" spc="8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RMS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es: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126236" y="7069733"/>
            <a:ext cx="410209" cy="183515"/>
            <a:chOff x="1126236" y="7069733"/>
            <a:chExt cx="410209" cy="183515"/>
          </a:xfrm>
        </p:grpSpPr>
        <p:sp>
          <p:nvSpPr>
            <p:cNvPr id="28" name="object 28"/>
            <p:cNvSpPr/>
            <p:nvPr/>
          </p:nvSpPr>
          <p:spPr>
            <a:xfrm>
              <a:off x="1243584" y="7193275"/>
              <a:ext cx="18415" cy="10795"/>
            </a:xfrm>
            <a:custGeom>
              <a:avLst/>
              <a:gdLst/>
              <a:ahLst/>
              <a:cxnLst/>
              <a:rect l="l" t="t" r="r" b="b"/>
              <a:pathLst>
                <a:path w="18415" h="10795">
                  <a:moveTo>
                    <a:pt x="0" y="10667"/>
                  </a:moveTo>
                  <a:lnTo>
                    <a:pt x="18287" y="0"/>
                  </a:lnTo>
                </a:path>
              </a:pathLst>
            </a:custGeom>
            <a:ln w="62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261871" y="7196323"/>
              <a:ext cx="29209" cy="50800"/>
            </a:xfrm>
            <a:custGeom>
              <a:avLst/>
              <a:gdLst/>
              <a:ahLst/>
              <a:cxnLst/>
              <a:rect l="l" t="t" r="r" b="b"/>
              <a:pathLst>
                <a:path w="29209" h="50800">
                  <a:moveTo>
                    <a:pt x="0" y="0"/>
                  </a:moveTo>
                  <a:lnTo>
                    <a:pt x="28955" y="50291"/>
                  </a:lnTo>
                </a:path>
              </a:pathLst>
            </a:custGeom>
            <a:ln w="125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126236" y="7072879"/>
              <a:ext cx="410209" cy="173990"/>
            </a:xfrm>
            <a:custGeom>
              <a:avLst/>
              <a:gdLst/>
              <a:ahLst/>
              <a:cxnLst/>
              <a:rect l="l" t="t" r="r" b="b"/>
              <a:pathLst>
                <a:path w="410209" h="173990">
                  <a:moveTo>
                    <a:pt x="167639" y="173735"/>
                  </a:moveTo>
                  <a:lnTo>
                    <a:pt x="204215" y="22859"/>
                  </a:lnTo>
                  <a:lnTo>
                    <a:pt x="295655" y="22859"/>
                  </a:lnTo>
                </a:path>
                <a:path w="410209" h="173990">
                  <a:moveTo>
                    <a:pt x="0" y="0"/>
                  </a:moveTo>
                  <a:lnTo>
                    <a:pt x="409955" y="0"/>
                  </a:lnTo>
                </a:path>
              </a:pathLst>
            </a:custGeom>
            <a:ln w="62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940359" y="6848349"/>
            <a:ext cx="6045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7" baseline="-34722" dirty="0">
                <a:latin typeface="Comic Sans MS"/>
                <a:cs typeface="Comic Sans MS"/>
              </a:rPr>
              <a:t>=</a:t>
            </a:r>
            <a:r>
              <a:rPr sz="1800" spc="292" baseline="-34722" dirty="0">
                <a:latin typeface="Comic Sans MS"/>
                <a:cs typeface="Comic Sans MS"/>
              </a:rPr>
              <a:t> </a:t>
            </a:r>
            <a:r>
              <a:rPr sz="1200" spc="20" dirty="0">
                <a:latin typeface="Symbol"/>
                <a:cs typeface="Symbol"/>
              </a:rPr>
              <a:t></a:t>
            </a:r>
            <a:r>
              <a:rPr sz="1800" spc="30" baseline="-13888" dirty="0">
                <a:latin typeface="Times New Roman"/>
                <a:cs typeface="Times New Roman"/>
              </a:rPr>
              <a:t>aa</a:t>
            </a:r>
            <a:endParaRPr sz="1800" baseline="-13888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35" name="object 3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50</a:t>
            </a:fld>
            <a:endParaRPr spc="-5" dirty="0"/>
          </a:p>
        </p:txBody>
      </p:sp>
      <p:sp>
        <p:nvSpPr>
          <p:cNvPr id="32" name="object 32"/>
          <p:cNvSpPr txBox="1"/>
          <p:nvPr/>
        </p:nvSpPr>
        <p:spPr>
          <a:xfrm>
            <a:off x="714273" y="6945885"/>
            <a:ext cx="16452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902335" algn="l"/>
              </a:tabLst>
            </a:pPr>
            <a:r>
              <a:rPr sz="1200" spc="-5" dirty="0">
                <a:latin typeface="Comic Sans MS"/>
                <a:cs typeface="Comic Sans MS"/>
              </a:rPr>
              <a:t>E</a:t>
            </a:r>
            <a:r>
              <a:rPr sz="1200" spc="-7" baseline="-10416" dirty="0">
                <a:latin typeface="Comic Sans MS"/>
                <a:cs typeface="Comic Sans MS"/>
              </a:rPr>
              <a:t>l</a:t>
            </a:r>
            <a:r>
              <a:rPr sz="1200" spc="-7" baseline="-10416" dirty="0">
                <a:latin typeface="Times New Roman"/>
                <a:cs typeface="Times New Roman"/>
              </a:rPr>
              <a:t>	</a:t>
            </a:r>
            <a:r>
              <a:rPr sz="1200" spc="-5" dirty="0">
                <a:latin typeface="Comic Sans MS"/>
                <a:cs typeface="Comic Sans MS"/>
              </a:rPr>
              <a:t>=</a:t>
            </a:r>
            <a:r>
              <a:rPr sz="1200" spc="135" dirty="0">
                <a:latin typeface="Comic Sans MS"/>
                <a:cs typeface="Comic Sans MS"/>
              </a:rPr>
              <a:t> </a:t>
            </a:r>
            <a:r>
              <a:rPr sz="1200" spc="5" dirty="0">
                <a:latin typeface="Symbol"/>
                <a:cs typeface="Symbol"/>
              </a:rPr>
              <a:t></a:t>
            </a:r>
            <a:r>
              <a:rPr sz="1200" spc="5" dirty="0">
                <a:latin typeface="Times New Roman"/>
                <a:cs typeface="Times New Roman"/>
              </a:rPr>
              <a:t>L</a:t>
            </a:r>
            <a:r>
              <a:rPr sz="1800" spc="7" baseline="-13888" dirty="0">
                <a:latin typeface="Times New Roman"/>
                <a:cs typeface="Times New Roman"/>
              </a:rPr>
              <a:t>aa </a:t>
            </a:r>
            <a:r>
              <a:rPr sz="1800" spc="30" baseline="-13888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68449" y="7076949"/>
            <a:ext cx="6223635" cy="264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056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</a:pPr>
            <a:r>
              <a:rPr sz="1200" spc="-5" dirty="0">
                <a:latin typeface="Comic Sans MS"/>
                <a:cs typeface="Comic Sans MS"/>
              </a:rPr>
              <a:t>donde:</a:t>
            </a:r>
            <a:endParaRPr sz="1200">
              <a:latin typeface="Comic Sans MS"/>
              <a:cs typeface="Comic Sans MS"/>
            </a:endParaRPr>
          </a:p>
          <a:p>
            <a:pPr marL="50800">
              <a:lnSpc>
                <a:spcPct val="100000"/>
              </a:lnSpc>
              <a:spcBef>
                <a:spcPts val="1070"/>
              </a:spcBef>
              <a:tabLst>
                <a:tab pos="271780" algn="l"/>
              </a:tabLst>
            </a:pPr>
            <a:r>
              <a:rPr sz="1200" spc="-5" dirty="0">
                <a:latin typeface="Comic Sans MS"/>
                <a:cs typeface="Comic Sans MS"/>
              </a:rPr>
              <a:t>I</a:t>
            </a:r>
            <a:r>
              <a:rPr sz="1200" spc="-5" dirty="0">
                <a:latin typeface="Times New Roman"/>
                <a:cs typeface="Times New Roman"/>
              </a:rPr>
              <a:t>	</a:t>
            </a:r>
            <a:r>
              <a:rPr sz="1200" spc="-5" dirty="0">
                <a:latin typeface="Comic Sans MS"/>
                <a:cs typeface="Comic Sans MS"/>
              </a:rPr>
              <a:t>=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corriente </a:t>
            </a:r>
            <a:r>
              <a:rPr sz="1200" spc="-10" dirty="0">
                <a:latin typeface="Comic Sans MS"/>
                <a:cs typeface="Comic Sans MS"/>
              </a:rPr>
              <a:t>por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-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fase “a”</a:t>
            </a:r>
            <a:endParaRPr sz="1200">
              <a:latin typeface="Comic Sans MS"/>
              <a:cs typeface="Comic Sans MS"/>
            </a:endParaRPr>
          </a:p>
          <a:p>
            <a:pPr marL="76200">
              <a:lnSpc>
                <a:spcPct val="100000"/>
              </a:lnSpc>
              <a:spcBef>
                <a:spcPts val="1065"/>
              </a:spcBef>
            </a:pPr>
            <a:r>
              <a:rPr sz="1200" dirty="0">
                <a:latin typeface="Times New Roman"/>
                <a:cs typeface="Times New Roman"/>
              </a:rPr>
              <a:t>L</a:t>
            </a:r>
            <a:r>
              <a:rPr sz="1800" baseline="-13888" dirty="0">
                <a:latin typeface="Times New Roman"/>
                <a:cs typeface="Times New Roman"/>
              </a:rPr>
              <a:t>aa</a:t>
            </a:r>
            <a:r>
              <a:rPr sz="1800" spc="44" baseline="-13888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=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inductancia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propia</a:t>
            </a:r>
            <a:endParaRPr sz="1200">
              <a:latin typeface="Comic Sans MS"/>
              <a:cs typeface="Comic Sans MS"/>
            </a:endParaRPr>
          </a:p>
          <a:p>
            <a:pPr marL="50800">
              <a:lnSpc>
                <a:spcPct val="100000"/>
              </a:lnSpc>
              <a:spcBef>
                <a:spcPts val="1320"/>
              </a:spcBef>
            </a:pPr>
            <a:r>
              <a:rPr sz="1200" spc="-10" dirty="0">
                <a:latin typeface="Comic Sans MS"/>
                <a:cs typeface="Comic Sans MS"/>
              </a:rPr>
              <a:t>X</a:t>
            </a:r>
            <a:r>
              <a:rPr sz="1200" spc="-5" dirty="0">
                <a:latin typeface="Comic Sans MS"/>
                <a:cs typeface="Comic Sans MS"/>
              </a:rPr>
              <a:t>s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=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ω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L</a:t>
            </a:r>
            <a:r>
              <a:rPr sz="1800" spc="-15" baseline="-13888" dirty="0">
                <a:latin typeface="Times New Roman"/>
                <a:cs typeface="Times New Roman"/>
              </a:rPr>
              <a:t>a</a:t>
            </a:r>
            <a:r>
              <a:rPr sz="1800" spc="-7" baseline="-13888" dirty="0">
                <a:latin typeface="Times New Roman"/>
                <a:cs typeface="Times New Roman"/>
              </a:rPr>
              <a:t>a</a:t>
            </a:r>
            <a:r>
              <a:rPr sz="1800" baseline="-13888" dirty="0">
                <a:latin typeface="Times New Roman"/>
                <a:cs typeface="Times New Roman"/>
              </a:rPr>
              <a:t> </a:t>
            </a:r>
            <a:r>
              <a:rPr sz="1800" spc="60" baseline="-13888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=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Comic Sans MS"/>
                <a:cs typeface="Comic Sans MS"/>
              </a:rPr>
              <a:t>r</a:t>
            </a:r>
            <a:r>
              <a:rPr sz="1200" spc="-5" dirty="0">
                <a:latin typeface="Comic Sans MS"/>
                <a:cs typeface="Comic Sans MS"/>
              </a:rPr>
              <a:t>e</a:t>
            </a:r>
            <a:r>
              <a:rPr sz="1200" spc="-10" dirty="0">
                <a:latin typeface="Comic Sans MS"/>
                <a:cs typeface="Comic Sans MS"/>
              </a:rPr>
              <a:t>actanci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</a:t>
            </a:r>
            <a:r>
              <a:rPr sz="1200" spc="-10" dirty="0">
                <a:latin typeface="Comic Sans MS"/>
                <a:cs typeface="Comic Sans MS"/>
              </a:rPr>
              <a:t>inc</a:t>
            </a:r>
            <a:r>
              <a:rPr sz="1200" spc="5" dirty="0">
                <a:latin typeface="Comic Sans MS"/>
                <a:cs typeface="Comic Sans MS"/>
              </a:rPr>
              <a:t>r</a:t>
            </a:r>
            <a:r>
              <a:rPr sz="1200" dirty="0">
                <a:latin typeface="Comic Sans MS"/>
                <a:cs typeface="Comic Sans MS"/>
              </a:rPr>
              <a:t>ó</a:t>
            </a:r>
            <a:r>
              <a:rPr sz="1200" spc="-10" dirty="0">
                <a:latin typeface="Comic Sans MS"/>
                <a:cs typeface="Comic Sans MS"/>
              </a:rPr>
              <a:t>nic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endParaRPr sz="1200">
              <a:latin typeface="Comic Sans MS"/>
              <a:cs typeface="Comic Sans MS"/>
            </a:endParaRPr>
          </a:p>
          <a:p>
            <a:pPr marL="50800" marR="43180">
              <a:lnSpc>
                <a:spcPct val="133300"/>
              </a:lnSpc>
              <a:spcBef>
                <a:spcPts val="845"/>
              </a:spcBef>
            </a:pP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27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resultante</a:t>
            </a:r>
            <a:r>
              <a:rPr sz="1200" spc="28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27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estos</a:t>
            </a:r>
            <a:r>
              <a:rPr sz="1200" spc="28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dos</a:t>
            </a:r>
            <a:r>
              <a:rPr sz="1200" spc="2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flujos</a:t>
            </a:r>
            <a:r>
              <a:rPr sz="1200" spc="70" dirty="0">
                <a:latin typeface="Comic Sans MS"/>
                <a:cs typeface="Comic Sans MS"/>
              </a:rPr>
              <a:t> </a:t>
            </a:r>
            <a:r>
              <a:rPr sz="1200" spc="20" dirty="0">
                <a:latin typeface="Symbol"/>
                <a:cs typeface="Symbol"/>
              </a:rPr>
              <a:t></a:t>
            </a:r>
            <a:r>
              <a:rPr sz="1800" spc="30" baseline="-13888" dirty="0">
                <a:latin typeface="Times New Roman"/>
                <a:cs typeface="Times New Roman"/>
              </a:rPr>
              <a:t>fa</a:t>
            </a:r>
            <a:r>
              <a:rPr sz="1800" spc="367" baseline="-13888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spc="90" dirty="0">
                <a:latin typeface="Comic Sans MS"/>
                <a:cs typeface="Comic Sans MS"/>
              </a:rPr>
              <a:t> </a:t>
            </a:r>
            <a:r>
              <a:rPr sz="1200" spc="20" dirty="0">
                <a:latin typeface="Symbol"/>
                <a:cs typeface="Symbol"/>
              </a:rPr>
              <a:t></a:t>
            </a:r>
            <a:r>
              <a:rPr sz="1800" spc="30" baseline="-13888" dirty="0">
                <a:latin typeface="Times New Roman"/>
                <a:cs typeface="Times New Roman"/>
              </a:rPr>
              <a:t>aa</a:t>
            </a:r>
            <a:r>
              <a:rPr sz="1800" spc="-30" baseline="-13888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,</a:t>
            </a:r>
            <a:r>
              <a:rPr sz="1200" spc="2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llamado</a:t>
            </a:r>
            <a:r>
              <a:rPr sz="1200" spc="85" dirty="0">
                <a:latin typeface="Comic Sans MS"/>
                <a:cs typeface="Comic Sans MS"/>
              </a:rPr>
              <a:t> </a:t>
            </a:r>
            <a:r>
              <a:rPr sz="1200" spc="5" dirty="0">
                <a:latin typeface="Symbol"/>
                <a:cs typeface="Symbol"/>
              </a:rPr>
              <a:t></a:t>
            </a:r>
            <a:r>
              <a:rPr sz="1200" spc="5" dirty="0">
                <a:latin typeface="Times New Roman"/>
                <a:cs typeface="Times New Roman"/>
              </a:rPr>
              <a:t>res</a:t>
            </a:r>
            <a:r>
              <a:rPr sz="1200" spc="-1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,</a:t>
            </a:r>
            <a:r>
              <a:rPr sz="1200" spc="2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</a:t>
            </a:r>
            <a:r>
              <a:rPr sz="1200" spc="28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spc="28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que</a:t>
            </a:r>
            <a:r>
              <a:rPr sz="1200" spc="2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realmente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existe</a:t>
            </a:r>
            <a:r>
              <a:rPr sz="1200" spc="3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spc="3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puede</a:t>
            </a:r>
            <a:r>
              <a:rPr sz="1200" spc="3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medirse.</a:t>
            </a:r>
            <a:r>
              <a:rPr sz="1200" spc="3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3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3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misma</a:t>
            </a:r>
            <a:r>
              <a:rPr sz="1200" spc="3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manera,  la</a:t>
            </a:r>
            <a:r>
              <a:rPr sz="1200" spc="3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resultante</a:t>
            </a:r>
            <a:r>
              <a:rPr sz="1200" spc="3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3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las  dos</a:t>
            </a:r>
            <a:r>
              <a:rPr sz="1200" spc="3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tensiones</a:t>
            </a:r>
            <a:endParaRPr sz="1200">
              <a:latin typeface="Comic Sans MS"/>
              <a:cs typeface="Comic Sans MS"/>
            </a:endParaRPr>
          </a:p>
          <a:p>
            <a:pPr marL="50800" marR="43180">
              <a:lnSpc>
                <a:spcPts val="1680"/>
              </a:lnSpc>
              <a:spcBef>
                <a:spcPts val="80"/>
              </a:spcBef>
            </a:pPr>
            <a:r>
              <a:rPr sz="1200" spc="-5" dirty="0">
                <a:latin typeface="Comic Sans MS"/>
                <a:cs typeface="Comic Sans MS"/>
              </a:rPr>
              <a:t>inducidas</a:t>
            </a:r>
            <a:r>
              <a:rPr sz="1200" spc="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</a:t>
            </a:r>
            <a:r>
              <a:rPr sz="1200" spc="-7" baseline="-10416" dirty="0">
                <a:latin typeface="Comic Sans MS"/>
                <a:cs typeface="Comic Sans MS"/>
              </a:rPr>
              <a:t>l</a:t>
            </a:r>
            <a:r>
              <a:rPr sz="1200" spc="195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spc="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</a:t>
            </a:r>
            <a:r>
              <a:rPr sz="1200" spc="-7" baseline="-10416" dirty="0">
                <a:latin typeface="Comic Sans MS"/>
                <a:cs typeface="Comic Sans MS"/>
              </a:rPr>
              <a:t>fa</a:t>
            </a:r>
            <a:r>
              <a:rPr sz="1200" spc="195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,</a:t>
            </a:r>
            <a:r>
              <a:rPr sz="1200" spc="3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llamada</a:t>
            </a:r>
            <a:r>
              <a:rPr sz="1200" spc="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</a:t>
            </a:r>
            <a:r>
              <a:rPr sz="1200" spc="-7" baseline="-10416" dirty="0">
                <a:latin typeface="Comic Sans MS"/>
                <a:cs typeface="Comic Sans MS"/>
              </a:rPr>
              <a:t>bornes</a:t>
            </a:r>
            <a:r>
              <a:rPr sz="1200" spc="209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(tensión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entre</a:t>
            </a:r>
            <a:r>
              <a:rPr sz="1200" spc="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borne</a:t>
            </a:r>
            <a:r>
              <a:rPr sz="1200" spc="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correspondiente</a:t>
            </a:r>
            <a:r>
              <a:rPr sz="1200" spc="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fase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“a” </a:t>
            </a:r>
            <a:r>
              <a:rPr sz="1200" spc="-3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tierra)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que realmente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existe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puede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medirse.</a:t>
            </a:r>
            <a:endParaRPr sz="12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1227" y="919991"/>
            <a:ext cx="2647315" cy="601980"/>
          </a:xfrm>
          <a:prstGeom prst="rect">
            <a:avLst/>
          </a:prstGeom>
        </p:spPr>
        <p:txBody>
          <a:bodyPr vert="horz" wrap="square" lIns="0" tIns="1174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25"/>
              </a:spcBef>
            </a:pPr>
            <a:r>
              <a:rPr sz="1200" spc="-10" dirty="0">
                <a:latin typeface="Comic Sans MS"/>
                <a:cs typeface="Comic Sans MS"/>
              </a:rPr>
              <a:t>E</a:t>
            </a:r>
            <a:r>
              <a:rPr sz="1200" spc="-5" dirty="0">
                <a:latin typeface="Comic Sans MS"/>
                <a:cs typeface="Comic Sans MS"/>
              </a:rPr>
              <a:t>s</a:t>
            </a:r>
            <a:r>
              <a:rPr sz="1200" spc="-10" dirty="0">
                <a:latin typeface="Comic Sans MS"/>
                <a:cs typeface="Comic Sans MS"/>
              </a:rPr>
              <a:t>t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</a:t>
            </a:r>
            <a:r>
              <a:rPr sz="1200" baseline="-10416" dirty="0">
                <a:latin typeface="Comic Sans MS"/>
                <a:cs typeface="Comic Sans MS"/>
              </a:rPr>
              <a:t>b</a:t>
            </a:r>
            <a:r>
              <a:rPr sz="1200" spc="-7" baseline="-10416" dirty="0">
                <a:latin typeface="Comic Sans MS"/>
                <a:cs typeface="Comic Sans MS"/>
              </a:rPr>
              <a:t>orn</a:t>
            </a:r>
            <a:r>
              <a:rPr sz="1200" baseline="-10416" dirty="0">
                <a:latin typeface="Comic Sans MS"/>
                <a:cs typeface="Comic Sans MS"/>
              </a:rPr>
              <a:t>es</a:t>
            </a:r>
            <a:r>
              <a:rPr sz="1200" baseline="-10416" dirty="0">
                <a:latin typeface="Times New Roman"/>
                <a:cs typeface="Times New Roman"/>
              </a:rPr>
              <a:t> </a:t>
            </a:r>
            <a:r>
              <a:rPr sz="1200" spc="-75" baseline="-10416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g</a:t>
            </a:r>
            <a:r>
              <a:rPr sz="1200" spc="-5" dirty="0">
                <a:latin typeface="Comic Sans MS"/>
                <a:cs typeface="Comic Sans MS"/>
              </a:rPr>
              <a:t>e</a:t>
            </a:r>
            <a:r>
              <a:rPr sz="1200" spc="-10" dirty="0">
                <a:latin typeface="Comic Sans MS"/>
                <a:cs typeface="Comic Sans MS"/>
              </a:rPr>
              <a:t>n</a:t>
            </a:r>
            <a:r>
              <a:rPr sz="1200" spc="-15" dirty="0">
                <a:latin typeface="Comic Sans MS"/>
                <a:cs typeface="Comic Sans MS"/>
              </a:rPr>
              <a:t>e</a:t>
            </a:r>
            <a:r>
              <a:rPr sz="1200" spc="5" dirty="0">
                <a:latin typeface="Comic Sans MS"/>
                <a:cs typeface="Comic Sans MS"/>
              </a:rPr>
              <a:t>r</a:t>
            </a:r>
            <a:r>
              <a:rPr sz="1200" spc="-20" dirty="0">
                <a:latin typeface="Comic Sans MS"/>
                <a:cs typeface="Comic Sans MS"/>
              </a:rPr>
              <a:t>a</a:t>
            </a:r>
            <a:r>
              <a:rPr sz="1200" spc="-5" dirty="0">
                <a:latin typeface="Comic Sans MS"/>
                <a:cs typeface="Comic Sans MS"/>
              </a:rPr>
              <a:t>da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Comic Sans MS"/>
                <a:cs typeface="Comic Sans MS"/>
              </a:rPr>
              <a:t>p</a:t>
            </a:r>
            <a:r>
              <a:rPr sz="1200" dirty="0">
                <a:latin typeface="Comic Sans MS"/>
                <a:cs typeface="Comic Sans MS"/>
              </a:rPr>
              <a:t>o</a:t>
            </a:r>
            <a:r>
              <a:rPr sz="1200" spc="-5" dirty="0">
                <a:latin typeface="Comic Sans MS"/>
                <a:cs typeface="Comic Sans MS"/>
              </a:rPr>
              <a:t>r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5" dirty="0">
                <a:latin typeface="Times New Roman"/>
                <a:cs typeface="Times New Roman"/>
              </a:rPr>
              <a:t> </a:t>
            </a:r>
            <a:r>
              <a:rPr sz="1200" spc="40" dirty="0">
                <a:latin typeface="Symbol"/>
                <a:cs typeface="Symbol"/>
              </a:rPr>
              <a:t></a:t>
            </a:r>
            <a:r>
              <a:rPr sz="1200" spc="-10" dirty="0">
                <a:latin typeface="Times New Roman"/>
                <a:cs typeface="Times New Roman"/>
              </a:rPr>
              <a:t>re</a:t>
            </a:r>
            <a:r>
              <a:rPr sz="1200" spc="-5" dirty="0">
                <a:latin typeface="Times New Roman"/>
                <a:cs typeface="Times New Roman"/>
              </a:rPr>
              <a:t>s</a:t>
            </a:r>
            <a:r>
              <a:rPr sz="1200" spc="-1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.</a:t>
            </a:r>
            <a:endParaRPr sz="1200">
              <a:latin typeface="Comic Sans MS"/>
              <a:cs typeface="Comic Sans MS"/>
            </a:endParaRPr>
          </a:p>
          <a:p>
            <a:pPr marL="59055">
              <a:lnSpc>
                <a:spcPct val="100000"/>
              </a:lnSpc>
              <a:spcBef>
                <a:spcPts val="830"/>
              </a:spcBef>
            </a:pPr>
            <a:r>
              <a:rPr sz="1200" dirty="0">
                <a:latin typeface="Symbol"/>
                <a:cs typeface="Symbol"/>
              </a:rPr>
              <a:t></a:t>
            </a:r>
            <a:r>
              <a:rPr sz="1200" i="1" dirty="0">
                <a:latin typeface="Times New Roman"/>
                <a:cs typeface="Times New Roman"/>
              </a:rPr>
              <a:t>res</a:t>
            </a:r>
            <a:r>
              <a:rPr sz="1200" i="1" spc="2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=</a:t>
            </a:r>
            <a:r>
              <a:rPr sz="1200" spc="145" dirty="0">
                <a:latin typeface="Comic Sans MS"/>
                <a:cs typeface="Comic Sans MS"/>
              </a:rPr>
              <a:t> </a:t>
            </a:r>
            <a:r>
              <a:rPr sz="1200" spc="20" dirty="0">
                <a:latin typeface="Symbol"/>
                <a:cs typeface="Symbol"/>
              </a:rPr>
              <a:t></a:t>
            </a:r>
            <a:r>
              <a:rPr sz="1800" spc="30" baseline="-13888" dirty="0">
                <a:latin typeface="Times New Roman"/>
                <a:cs typeface="Times New Roman"/>
              </a:rPr>
              <a:t>fa</a:t>
            </a:r>
            <a:r>
              <a:rPr sz="1800" spc="397" baseline="-13888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+</a:t>
            </a:r>
            <a:r>
              <a:rPr sz="1200" spc="145" dirty="0">
                <a:latin typeface="Comic Sans MS"/>
                <a:cs typeface="Comic Sans MS"/>
              </a:rPr>
              <a:t> </a:t>
            </a:r>
            <a:r>
              <a:rPr sz="1200" spc="20" dirty="0">
                <a:latin typeface="Symbol"/>
                <a:cs typeface="Symbol"/>
              </a:rPr>
              <a:t></a:t>
            </a:r>
            <a:r>
              <a:rPr sz="1800" spc="30" baseline="-13888" dirty="0">
                <a:latin typeface="Times New Roman"/>
                <a:cs typeface="Times New Roman"/>
              </a:rPr>
              <a:t>aa</a:t>
            </a:r>
            <a:endParaRPr sz="1800" baseline="-13888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22273" y="1653035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7" baseline="6944" dirty="0">
                <a:latin typeface="Comic Sans MS"/>
                <a:cs typeface="Comic Sans MS"/>
              </a:rPr>
              <a:t>E</a:t>
            </a:r>
            <a:r>
              <a:rPr sz="800" spc="-5" dirty="0">
                <a:latin typeface="Comic Sans MS"/>
                <a:cs typeface="Comic Sans MS"/>
              </a:rPr>
              <a:t>fa</a:t>
            </a:r>
            <a:endParaRPr sz="8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14278" y="1633223"/>
            <a:ext cx="21939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835025" algn="l"/>
              </a:tabLst>
            </a:pPr>
            <a:r>
              <a:rPr sz="1200" dirty="0">
                <a:latin typeface="Comic Sans MS"/>
                <a:cs typeface="Comic Sans MS"/>
              </a:rPr>
              <a:t>U</a:t>
            </a:r>
            <a:r>
              <a:rPr sz="1200" baseline="-10416" dirty="0">
                <a:latin typeface="Comic Sans MS"/>
                <a:cs typeface="Comic Sans MS"/>
              </a:rPr>
              <a:t>b  </a:t>
            </a:r>
            <a:r>
              <a:rPr sz="1200" spc="187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=</a:t>
            </a:r>
            <a:r>
              <a:rPr sz="1200" spc="-5" dirty="0">
                <a:latin typeface="Times New Roman"/>
                <a:cs typeface="Times New Roman"/>
              </a:rPr>
              <a:t>	</a:t>
            </a:r>
            <a:r>
              <a:rPr sz="1200" spc="-5" dirty="0">
                <a:latin typeface="Comic Sans MS"/>
                <a:cs typeface="Comic Sans MS"/>
              </a:rPr>
              <a:t>+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</a:t>
            </a:r>
            <a:r>
              <a:rPr sz="1200" spc="-7" baseline="-10416" dirty="0">
                <a:latin typeface="Comic Sans MS"/>
                <a:cs typeface="Comic Sans MS"/>
              </a:rPr>
              <a:t>l</a:t>
            </a:r>
            <a:r>
              <a:rPr sz="1200" spc="352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=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E</a:t>
            </a:r>
            <a:r>
              <a:rPr sz="1200" spc="-15" baseline="-10416" dirty="0">
                <a:latin typeface="Comic Sans MS"/>
                <a:cs typeface="Comic Sans MS"/>
              </a:rPr>
              <a:t>fa</a:t>
            </a:r>
            <a:r>
              <a:rPr sz="1200" spc="-7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–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j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Xs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27643" y="1633223"/>
            <a:ext cx="6299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[V</a:t>
            </a:r>
            <a:r>
              <a:rPr sz="1200" spc="-10" dirty="0">
                <a:latin typeface="Comic Sans MS"/>
                <a:cs typeface="Comic Sans MS"/>
              </a:rPr>
              <a:t>/</a:t>
            </a:r>
            <a:r>
              <a:rPr sz="1200" spc="-5" dirty="0">
                <a:latin typeface="Comic Sans MS"/>
                <a:cs typeface="Comic Sans MS"/>
              </a:rPr>
              <a:t>f</a:t>
            </a:r>
            <a:r>
              <a:rPr sz="1200" spc="-10" dirty="0">
                <a:latin typeface="Comic Sans MS"/>
                <a:cs typeface="Comic Sans MS"/>
              </a:rPr>
              <a:t>a</a:t>
            </a:r>
            <a:r>
              <a:rPr sz="1200" spc="-5" dirty="0">
                <a:latin typeface="Comic Sans MS"/>
                <a:cs typeface="Comic Sans MS"/>
              </a:rPr>
              <a:t>s</a:t>
            </a:r>
            <a:r>
              <a:rPr sz="1200" spc="-15" dirty="0">
                <a:latin typeface="Comic Sans MS"/>
                <a:cs typeface="Comic Sans MS"/>
              </a:rPr>
              <a:t>e</a:t>
            </a:r>
            <a:r>
              <a:rPr sz="1200" spc="-5" dirty="0">
                <a:latin typeface="Comic Sans MS"/>
                <a:cs typeface="Comic Sans MS"/>
              </a:rPr>
              <a:t>]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01039" y="3784087"/>
            <a:ext cx="6156960" cy="9525"/>
          </a:xfrm>
          <a:custGeom>
            <a:avLst/>
            <a:gdLst/>
            <a:ahLst/>
            <a:cxnLst/>
            <a:rect l="l" t="t" r="r" b="b"/>
            <a:pathLst>
              <a:path w="6156959" h="9525">
                <a:moveTo>
                  <a:pt x="6156959" y="0"/>
                </a:moveTo>
                <a:lnTo>
                  <a:pt x="0" y="0"/>
                </a:lnTo>
                <a:lnTo>
                  <a:pt x="0" y="9143"/>
                </a:lnTo>
                <a:lnTo>
                  <a:pt x="6156959" y="9143"/>
                </a:lnTo>
                <a:lnTo>
                  <a:pt x="61569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256788" y="6210294"/>
            <a:ext cx="50800" cy="73660"/>
          </a:xfrm>
          <a:custGeom>
            <a:avLst/>
            <a:gdLst/>
            <a:ahLst/>
            <a:cxnLst/>
            <a:rect l="l" t="t" r="r" b="b"/>
            <a:pathLst>
              <a:path w="50800" h="73660">
                <a:moveTo>
                  <a:pt x="24383" y="0"/>
                </a:moveTo>
                <a:lnTo>
                  <a:pt x="0" y="73151"/>
                </a:lnTo>
                <a:lnTo>
                  <a:pt x="50291" y="73151"/>
                </a:lnTo>
                <a:lnTo>
                  <a:pt x="243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331206" y="9445663"/>
            <a:ext cx="113030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900" b="1" spc="30" dirty="0">
                <a:latin typeface="Arial"/>
                <a:cs typeface="Arial"/>
              </a:rPr>
              <a:t>I</a:t>
            </a:r>
            <a:r>
              <a:rPr sz="900" b="1" spc="-5" dirty="0">
                <a:latin typeface="Arial"/>
                <a:cs typeface="Arial"/>
              </a:rPr>
              <a:t>a</a:t>
            </a:r>
            <a:endParaRPr sz="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72610" y="7830286"/>
            <a:ext cx="67945" cy="1587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850" spc="10" dirty="0">
                <a:latin typeface="Symbol"/>
                <a:cs typeface="Symbol"/>
              </a:rPr>
              <a:t></a:t>
            </a:r>
            <a:endParaRPr sz="850">
              <a:latin typeface="Symbol"/>
              <a:cs typeface="Symbo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016946" y="5371971"/>
            <a:ext cx="547370" cy="872490"/>
            <a:chOff x="3016946" y="5371971"/>
            <a:chExt cx="547370" cy="872490"/>
          </a:xfrm>
        </p:grpSpPr>
        <p:sp>
          <p:nvSpPr>
            <p:cNvPr id="11" name="object 11"/>
            <p:cNvSpPr/>
            <p:nvPr/>
          </p:nvSpPr>
          <p:spPr>
            <a:xfrm>
              <a:off x="3023614" y="5827769"/>
              <a:ext cx="534035" cy="410209"/>
            </a:xfrm>
            <a:custGeom>
              <a:avLst/>
              <a:gdLst/>
              <a:ahLst/>
              <a:cxnLst/>
              <a:rect l="l" t="t" r="r" b="b"/>
              <a:pathLst>
                <a:path w="534035" h="410210">
                  <a:moveTo>
                    <a:pt x="88386" y="409966"/>
                  </a:moveTo>
                  <a:lnTo>
                    <a:pt x="88386" y="233172"/>
                  </a:lnTo>
                </a:path>
                <a:path w="534035" h="410210">
                  <a:moveTo>
                    <a:pt x="88386" y="233172"/>
                  </a:moveTo>
                  <a:lnTo>
                    <a:pt x="0" y="233172"/>
                  </a:lnTo>
                </a:path>
                <a:path w="534035" h="410210">
                  <a:moveTo>
                    <a:pt x="0" y="233172"/>
                  </a:moveTo>
                  <a:lnTo>
                    <a:pt x="0" y="143263"/>
                  </a:lnTo>
                </a:path>
                <a:path w="534035" h="410210">
                  <a:moveTo>
                    <a:pt x="445006" y="409966"/>
                  </a:moveTo>
                  <a:lnTo>
                    <a:pt x="445006" y="233172"/>
                  </a:lnTo>
                </a:path>
                <a:path w="534035" h="410210">
                  <a:moveTo>
                    <a:pt x="445006" y="233172"/>
                  </a:moveTo>
                  <a:lnTo>
                    <a:pt x="533408" y="233172"/>
                  </a:lnTo>
                </a:path>
                <a:path w="534035" h="410210">
                  <a:moveTo>
                    <a:pt x="533408" y="233172"/>
                  </a:moveTo>
                  <a:lnTo>
                    <a:pt x="533408" y="143263"/>
                  </a:lnTo>
                </a:path>
                <a:path w="534035" h="410210">
                  <a:moveTo>
                    <a:pt x="0" y="143263"/>
                  </a:moveTo>
                  <a:lnTo>
                    <a:pt x="10667" y="103628"/>
                  </a:lnTo>
                  <a:lnTo>
                    <a:pt x="42671" y="65534"/>
                  </a:lnTo>
                  <a:lnTo>
                    <a:pt x="91445" y="35056"/>
                  </a:lnTo>
                  <a:lnTo>
                    <a:pt x="190499" y="6104"/>
                  </a:lnTo>
                  <a:lnTo>
                    <a:pt x="228605" y="1526"/>
                  </a:lnTo>
                  <a:lnTo>
                    <a:pt x="266696" y="0"/>
                  </a:lnTo>
                  <a:lnTo>
                    <a:pt x="304802" y="1526"/>
                  </a:lnTo>
                  <a:lnTo>
                    <a:pt x="342908" y="6104"/>
                  </a:lnTo>
                  <a:lnTo>
                    <a:pt x="411480" y="22862"/>
                  </a:lnTo>
                  <a:lnTo>
                    <a:pt x="467863" y="50303"/>
                  </a:lnTo>
                  <a:lnTo>
                    <a:pt x="510535" y="83818"/>
                  </a:lnTo>
                  <a:lnTo>
                    <a:pt x="531871" y="121927"/>
                  </a:lnTo>
                  <a:lnTo>
                    <a:pt x="533408" y="143263"/>
                  </a:lnTo>
                </a:path>
              </a:pathLst>
            </a:custGeom>
            <a:ln w="127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261366" y="5375146"/>
              <a:ext cx="50800" cy="845819"/>
            </a:xfrm>
            <a:custGeom>
              <a:avLst/>
              <a:gdLst/>
              <a:ahLst/>
              <a:cxnLst/>
              <a:rect l="l" t="t" r="r" b="b"/>
              <a:pathLst>
                <a:path w="50800" h="845820">
                  <a:moveTo>
                    <a:pt x="19798" y="845817"/>
                  </a:moveTo>
                  <a:lnTo>
                    <a:pt x="19798" y="801618"/>
                  </a:lnTo>
                </a:path>
                <a:path w="50800" h="845820">
                  <a:moveTo>
                    <a:pt x="19798" y="774192"/>
                  </a:moveTo>
                  <a:lnTo>
                    <a:pt x="19798" y="729994"/>
                  </a:lnTo>
                </a:path>
                <a:path w="50800" h="845820">
                  <a:moveTo>
                    <a:pt x="22857" y="702568"/>
                  </a:moveTo>
                  <a:lnTo>
                    <a:pt x="22857" y="656843"/>
                  </a:lnTo>
                </a:path>
                <a:path w="50800" h="845820">
                  <a:moveTo>
                    <a:pt x="22857" y="629417"/>
                  </a:moveTo>
                  <a:lnTo>
                    <a:pt x="22857" y="585219"/>
                  </a:lnTo>
                </a:path>
                <a:path w="50800" h="845820">
                  <a:moveTo>
                    <a:pt x="22857" y="557778"/>
                  </a:moveTo>
                  <a:lnTo>
                    <a:pt x="22857" y="513594"/>
                  </a:lnTo>
                </a:path>
                <a:path w="50800" h="845820">
                  <a:moveTo>
                    <a:pt x="22857" y="486154"/>
                  </a:moveTo>
                  <a:lnTo>
                    <a:pt x="22857" y="441955"/>
                  </a:lnTo>
                </a:path>
                <a:path w="50800" h="845820">
                  <a:moveTo>
                    <a:pt x="22857" y="413003"/>
                  </a:moveTo>
                  <a:lnTo>
                    <a:pt x="22857" y="368804"/>
                  </a:lnTo>
                </a:path>
                <a:path w="50800" h="845820">
                  <a:moveTo>
                    <a:pt x="22857" y="341379"/>
                  </a:moveTo>
                  <a:lnTo>
                    <a:pt x="22857" y="298706"/>
                  </a:lnTo>
                </a:path>
                <a:path w="50800" h="845820">
                  <a:moveTo>
                    <a:pt x="22857" y="271265"/>
                  </a:moveTo>
                  <a:lnTo>
                    <a:pt x="22857" y="227082"/>
                  </a:lnTo>
                </a:path>
                <a:path w="50800" h="845820">
                  <a:moveTo>
                    <a:pt x="22857" y="199641"/>
                  </a:moveTo>
                  <a:lnTo>
                    <a:pt x="22857" y="155442"/>
                  </a:lnTo>
                </a:path>
                <a:path w="50800" h="845820">
                  <a:moveTo>
                    <a:pt x="24379" y="128017"/>
                  </a:moveTo>
                  <a:lnTo>
                    <a:pt x="24379" y="82292"/>
                  </a:lnTo>
                </a:path>
                <a:path w="50800" h="845820">
                  <a:moveTo>
                    <a:pt x="24379" y="54866"/>
                  </a:moveTo>
                  <a:lnTo>
                    <a:pt x="24379" y="10668"/>
                  </a:lnTo>
                </a:path>
                <a:path w="50800" h="845820">
                  <a:moveTo>
                    <a:pt x="50280" y="25914"/>
                  </a:moveTo>
                  <a:lnTo>
                    <a:pt x="24379" y="0"/>
                  </a:lnTo>
                  <a:lnTo>
                    <a:pt x="0" y="25914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398518" y="8371568"/>
            <a:ext cx="167005" cy="1416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750" b="1" spc="45" dirty="0">
                <a:latin typeface="Arial"/>
                <a:cs typeface="Arial"/>
              </a:rPr>
              <a:t>90</a:t>
            </a:r>
            <a:r>
              <a:rPr sz="750" b="1" dirty="0">
                <a:latin typeface="Arial"/>
                <a:cs typeface="Arial"/>
              </a:rPr>
              <a:t>º</a:t>
            </a:r>
            <a:endParaRPr sz="75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850451" y="5499670"/>
            <a:ext cx="873125" cy="223520"/>
            <a:chOff x="2850451" y="5499670"/>
            <a:chExt cx="873125" cy="223520"/>
          </a:xfrm>
        </p:grpSpPr>
        <p:sp>
          <p:nvSpPr>
            <p:cNvPr id="15" name="object 15"/>
            <p:cNvSpPr/>
            <p:nvPr/>
          </p:nvSpPr>
          <p:spPr>
            <a:xfrm>
              <a:off x="2875786" y="5503163"/>
              <a:ext cx="844550" cy="216535"/>
            </a:xfrm>
            <a:custGeom>
              <a:avLst/>
              <a:gdLst/>
              <a:ahLst/>
              <a:cxnLst/>
              <a:rect l="l" t="t" r="r" b="b"/>
              <a:pathLst>
                <a:path w="844550" h="216535">
                  <a:moveTo>
                    <a:pt x="0" y="152405"/>
                  </a:moveTo>
                  <a:lnTo>
                    <a:pt x="39627" y="105154"/>
                  </a:lnTo>
                  <a:lnTo>
                    <a:pt x="99054" y="65534"/>
                  </a:lnTo>
                  <a:lnTo>
                    <a:pt x="135638" y="48761"/>
                  </a:lnTo>
                  <a:lnTo>
                    <a:pt x="176788" y="35056"/>
                  </a:lnTo>
                  <a:lnTo>
                    <a:pt x="219459" y="21336"/>
                  </a:lnTo>
                  <a:lnTo>
                    <a:pt x="263652" y="12194"/>
                  </a:lnTo>
                  <a:lnTo>
                    <a:pt x="312426" y="6089"/>
                  </a:lnTo>
                  <a:lnTo>
                    <a:pt x="361185" y="1526"/>
                  </a:lnTo>
                  <a:lnTo>
                    <a:pt x="413002" y="0"/>
                  </a:lnTo>
                  <a:lnTo>
                    <a:pt x="461776" y="1526"/>
                  </a:lnTo>
                  <a:lnTo>
                    <a:pt x="507491" y="6089"/>
                  </a:lnTo>
                  <a:lnTo>
                    <a:pt x="556265" y="12194"/>
                  </a:lnTo>
                  <a:lnTo>
                    <a:pt x="600458" y="21336"/>
                  </a:lnTo>
                  <a:lnTo>
                    <a:pt x="643130" y="33530"/>
                  </a:lnTo>
                  <a:lnTo>
                    <a:pt x="684279" y="48761"/>
                  </a:lnTo>
                  <a:lnTo>
                    <a:pt x="751330" y="82292"/>
                  </a:lnTo>
                  <a:lnTo>
                    <a:pt x="801626" y="121912"/>
                  </a:lnTo>
                  <a:lnTo>
                    <a:pt x="833629" y="169163"/>
                  </a:lnTo>
                  <a:lnTo>
                    <a:pt x="842775" y="192025"/>
                  </a:lnTo>
                  <a:lnTo>
                    <a:pt x="844297" y="216399"/>
                  </a:lnTo>
                </a:path>
              </a:pathLst>
            </a:custGeom>
            <a:ln w="63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851403" y="5640319"/>
              <a:ext cx="47625" cy="79375"/>
            </a:xfrm>
            <a:custGeom>
              <a:avLst/>
              <a:gdLst/>
              <a:ahLst/>
              <a:cxnLst/>
              <a:rect l="l" t="t" r="r" b="b"/>
              <a:pathLst>
                <a:path w="47625" h="79375">
                  <a:moveTo>
                    <a:pt x="0" y="0"/>
                  </a:moveTo>
                  <a:lnTo>
                    <a:pt x="3047" y="79247"/>
                  </a:lnTo>
                  <a:lnTo>
                    <a:pt x="47243" y="167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851403" y="5640319"/>
              <a:ext cx="47625" cy="79375"/>
            </a:xfrm>
            <a:custGeom>
              <a:avLst/>
              <a:gdLst/>
              <a:ahLst/>
              <a:cxnLst/>
              <a:rect l="l" t="t" r="r" b="b"/>
              <a:pathLst>
                <a:path w="47625" h="79375">
                  <a:moveTo>
                    <a:pt x="47243" y="16763"/>
                  </a:moveTo>
                  <a:lnTo>
                    <a:pt x="3047" y="79247"/>
                  </a:lnTo>
                  <a:lnTo>
                    <a:pt x="0" y="0"/>
                  </a:lnTo>
                  <a:lnTo>
                    <a:pt x="47243" y="16763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621530" y="6903076"/>
            <a:ext cx="321945" cy="1651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r>
              <a:rPr sz="1350" spc="7" baseline="21604" dirty="0">
                <a:latin typeface="Symbol"/>
                <a:cs typeface="Symbol"/>
              </a:rPr>
              <a:t></a:t>
            </a:r>
            <a:r>
              <a:rPr sz="1350" spc="-157" baseline="21604" dirty="0">
                <a:latin typeface="Times New Roman"/>
                <a:cs typeface="Times New Roman"/>
              </a:rPr>
              <a:t> </a:t>
            </a:r>
            <a:r>
              <a:rPr sz="900" b="1" spc="30" dirty="0">
                <a:latin typeface="Arial"/>
                <a:cs typeface="Arial"/>
              </a:rPr>
              <a:t>r</a:t>
            </a:r>
            <a:r>
              <a:rPr sz="900" b="1" spc="45" dirty="0">
                <a:latin typeface="Arial"/>
                <a:cs typeface="Arial"/>
              </a:rPr>
              <a:t>e</a:t>
            </a:r>
            <a:r>
              <a:rPr sz="900" b="1" spc="-5" dirty="0">
                <a:latin typeface="Arial"/>
                <a:cs typeface="Arial"/>
              </a:rPr>
              <a:t>s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535935" y="6253101"/>
            <a:ext cx="3458210" cy="3314700"/>
            <a:chOff x="2535935" y="6253101"/>
            <a:chExt cx="3458210" cy="3314700"/>
          </a:xfrm>
        </p:grpSpPr>
        <p:sp>
          <p:nvSpPr>
            <p:cNvPr id="20" name="object 20"/>
            <p:cNvSpPr/>
            <p:nvPr/>
          </p:nvSpPr>
          <p:spPr>
            <a:xfrm>
              <a:off x="3288789" y="6257546"/>
              <a:ext cx="756285" cy="600710"/>
            </a:xfrm>
            <a:custGeom>
              <a:avLst/>
              <a:gdLst/>
              <a:ahLst/>
              <a:cxnLst/>
              <a:rect l="l" t="t" r="r" b="b"/>
              <a:pathLst>
                <a:path w="756285" h="600709">
                  <a:moveTo>
                    <a:pt x="0" y="0"/>
                  </a:moveTo>
                  <a:lnTo>
                    <a:pt x="12189" y="9141"/>
                  </a:lnTo>
                </a:path>
                <a:path w="756285" h="600709">
                  <a:moveTo>
                    <a:pt x="22857" y="18283"/>
                  </a:moveTo>
                  <a:lnTo>
                    <a:pt x="35062" y="27425"/>
                  </a:lnTo>
                </a:path>
                <a:path w="756285" h="600709">
                  <a:moveTo>
                    <a:pt x="45730" y="38093"/>
                  </a:moveTo>
                  <a:lnTo>
                    <a:pt x="59441" y="47235"/>
                  </a:lnTo>
                </a:path>
                <a:path w="756285" h="600709">
                  <a:moveTo>
                    <a:pt x="71631" y="57903"/>
                  </a:moveTo>
                  <a:lnTo>
                    <a:pt x="83821" y="65534"/>
                  </a:lnTo>
                </a:path>
                <a:path w="756285" h="600709">
                  <a:moveTo>
                    <a:pt x="94488" y="76202"/>
                  </a:moveTo>
                  <a:lnTo>
                    <a:pt x="106678" y="85344"/>
                  </a:lnTo>
                </a:path>
                <a:path w="756285" h="600709">
                  <a:moveTo>
                    <a:pt x="117346" y="96012"/>
                  </a:moveTo>
                  <a:lnTo>
                    <a:pt x="131073" y="103628"/>
                  </a:lnTo>
                </a:path>
                <a:path w="756285" h="600709">
                  <a:moveTo>
                    <a:pt x="143262" y="114296"/>
                  </a:moveTo>
                  <a:lnTo>
                    <a:pt x="155452" y="123438"/>
                  </a:lnTo>
                </a:path>
                <a:path w="756285" h="600709">
                  <a:moveTo>
                    <a:pt x="166120" y="134106"/>
                  </a:moveTo>
                  <a:lnTo>
                    <a:pt x="179831" y="141722"/>
                  </a:lnTo>
                </a:path>
                <a:path w="756285" h="600709">
                  <a:moveTo>
                    <a:pt x="190499" y="152390"/>
                  </a:moveTo>
                  <a:lnTo>
                    <a:pt x="202689" y="161532"/>
                  </a:lnTo>
                </a:path>
                <a:path w="756285" h="600709">
                  <a:moveTo>
                    <a:pt x="214894" y="172200"/>
                  </a:moveTo>
                  <a:lnTo>
                    <a:pt x="228605" y="179831"/>
                  </a:lnTo>
                </a:path>
                <a:path w="756285" h="600709">
                  <a:moveTo>
                    <a:pt x="239273" y="190499"/>
                  </a:moveTo>
                  <a:lnTo>
                    <a:pt x="251463" y="199641"/>
                  </a:lnTo>
                </a:path>
                <a:path w="756285" h="600709">
                  <a:moveTo>
                    <a:pt x="262130" y="210309"/>
                  </a:moveTo>
                  <a:lnTo>
                    <a:pt x="274320" y="217925"/>
                  </a:lnTo>
                </a:path>
                <a:path w="756285" h="600709">
                  <a:moveTo>
                    <a:pt x="288032" y="228593"/>
                  </a:moveTo>
                  <a:lnTo>
                    <a:pt x="300237" y="237735"/>
                  </a:lnTo>
                </a:path>
                <a:path w="756285" h="600709">
                  <a:moveTo>
                    <a:pt x="310904" y="248403"/>
                  </a:moveTo>
                  <a:lnTo>
                    <a:pt x="323094" y="256034"/>
                  </a:lnTo>
                </a:path>
                <a:path w="756285" h="600709">
                  <a:moveTo>
                    <a:pt x="336805" y="266702"/>
                  </a:moveTo>
                  <a:lnTo>
                    <a:pt x="348995" y="275844"/>
                  </a:lnTo>
                </a:path>
                <a:path w="756285" h="600709">
                  <a:moveTo>
                    <a:pt x="359663" y="286512"/>
                  </a:moveTo>
                  <a:lnTo>
                    <a:pt x="371853" y="294128"/>
                  </a:lnTo>
                </a:path>
                <a:path w="756285" h="600709">
                  <a:moveTo>
                    <a:pt x="382521" y="304796"/>
                  </a:moveTo>
                  <a:lnTo>
                    <a:pt x="396247" y="313938"/>
                  </a:lnTo>
                </a:path>
                <a:path w="756285" h="600709">
                  <a:moveTo>
                    <a:pt x="408437" y="324606"/>
                  </a:moveTo>
                  <a:lnTo>
                    <a:pt x="420627" y="332222"/>
                  </a:lnTo>
                </a:path>
                <a:path w="756285" h="600709">
                  <a:moveTo>
                    <a:pt x="431294" y="342890"/>
                  </a:moveTo>
                  <a:lnTo>
                    <a:pt x="445006" y="352047"/>
                  </a:lnTo>
                </a:path>
                <a:path w="756285" h="600709">
                  <a:moveTo>
                    <a:pt x="454152" y="362700"/>
                  </a:moveTo>
                  <a:lnTo>
                    <a:pt x="467863" y="370331"/>
                  </a:lnTo>
                </a:path>
                <a:path w="756285" h="600709">
                  <a:moveTo>
                    <a:pt x="480068" y="380999"/>
                  </a:moveTo>
                  <a:lnTo>
                    <a:pt x="492258" y="390141"/>
                  </a:lnTo>
                </a:path>
                <a:path w="756285" h="600709">
                  <a:moveTo>
                    <a:pt x="502926" y="400809"/>
                  </a:moveTo>
                  <a:lnTo>
                    <a:pt x="516637" y="408424"/>
                  </a:lnTo>
                </a:path>
                <a:path w="756285" h="600709">
                  <a:moveTo>
                    <a:pt x="527305" y="419093"/>
                  </a:moveTo>
                  <a:lnTo>
                    <a:pt x="539495" y="428234"/>
                  </a:lnTo>
                </a:path>
                <a:path w="756285" h="600709">
                  <a:moveTo>
                    <a:pt x="551684" y="438903"/>
                  </a:moveTo>
                  <a:lnTo>
                    <a:pt x="565411" y="448044"/>
                  </a:lnTo>
                </a:path>
                <a:path w="756285" h="600709">
                  <a:moveTo>
                    <a:pt x="576079" y="457202"/>
                  </a:moveTo>
                  <a:lnTo>
                    <a:pt x="588269" y="466344"/>
                  </a:lnTo>
                </a:path>
                <a:path w="756285" h="600709">
                  <a:moveTo>
                    <a:pt x="598936" y="477012"/>
                  </a:moveTo>
                  <a:lnTo>
                    <a:pt x="611126" y="486154"/>
                  </a:lnTo>
                </a:path>
                <a:path w="756285" h="600709">
                  <a:moveTo>
                    <a:pt x="624838" y="496822"/>
                  </a:moveTo>
                  <a:lnTo>
                    <a:pt x="637027" y="504437"/>
                  </a:lnTo>
                </a:path>
                <a:path w="756285" h="600709">
                  <a:moveTo>
                    <a:pt x="647695" y="515105"/>
                  </a:moveTo>
                  <a:lnTo>
                    <a:pt x="659900" y="524247"/>
                  </a:lnTo>
                </a:path>
                <a:path w="756285" h="600709">
                  <a:moveTo>
                    <a:pt x="670568" y="534915"/>
                  </a:moveTo>
                  <a:lnTo>
                    <a:pt x="684279" y="542546"/>
                  </a:lnTo>
                </a:path>
                <a:path w="756285" h="600709">
                  <a:moveTo>
                    <a:pt x="696469" y="553214"/>
                  </a:moveTo>
                  <a:lnTo>
                    <a:pt x="708659" y="562356"/>
                  </a:lnTo>
                </a:path>
                <a:path w="756285" h="600709">
                  <a:moveTo>
                    <a:pt x="719327" y="573025"/>
                  </a:moveTo>
                  <a:lnTo>
                    <a:pt x="733053" y="580640"/>
                  </a:lnTo>
                </a:path>
                <a:path w="756285" h="600709">
                  <a:moveTo>
                    <a:pt x="745243" y="591308"/>
                  </a:moveTo>
                  <a:lnTo>
                    <a:pt x="755911" y="600450"/>
                  </a:lnTo>
                </a:path>
              </a:pathLst>
            </a:custGeom>
            <a:ln w="84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281164" y="8511537"/>
              <a:ext cx="716280" cy="568960"/>
            </a:xfrm>
            <a:custGeom>
              <a:avLst/>
              <a:gdLst/>
              <a:ahLst/>
              <a:cxnLst/>
              <a:rect l="l" t="t" r="r" b="b"/>
              <a:pathLst>
                <a:path w="716279" h="568959">
                  <a:moveTo>
                    <a:pt x="0" y="0"/>
                  </a:moveTo>
                  <a:lnTo>
                    <a:pt x="716283" y="568446"/>
                  </a:lnTo>
                </a:path>
              </a:pathLst>
            </a:custGeom>
            <a:ln w="127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62399" y="9043411"/>
              <a:ext cx="76199" cy="70103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3288789" y="6897617"/>
              <a:ext cx="724535" cy="1614170"/>
            </a:xfrm>
            <a:custGeom>
              <a:avLst/>
              <a:gdLst/>
              <a:ahLst/>
              <a:cxnLst/>
              <a:rect l="l" t="t" r="r" b="b"/>
              <a:pathLst>
                <a:path w="724535" h="1614170">
                  <a:moveTo>
                    <a:pt x="723907" y="0"/>
                  </a:moveTo>
                  <a:lnTo>
                    <a:pt x="0" y="1613920"/>
                  </a:lnTo>
                </a:path>
              </a:pathLst>
            </a:custGeom>
            <a:ln w="126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74591" y="6851899"/>
              <a:ext cx="64007" cy="76199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2572505" y="8511537"/>
              <a:ext cx="2216150" cy="715010"/>
            </a:xfrm>
            <a:custGeom>
              <a:avLst/>
              <a:gdLst/>
              <a:ahLst/>
              <a:cxnLst/>
              <a:rect l="l" t="t" r="r" b="b"/>
              <a:pathLst>
                <a:path w="2216150" h="715009">
                  <a:moveTo>
                    <a:pt x="2215900" y="601976"/>
                  </a:moveTo>
                  <a:lnTo>
                    <a:pt x="708659" y="0"/>
                  </a:lnTo>
                  <a:lnTo>
                    <a:pt x="0" y="714756"/>
                  </a:lnTo>
                </a:path>
              </a:pathLst>
            </a:custGeom>
            <a:ln w="127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35935" y="9189718"/>
              <a:ext cx="71627" cy="74675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4608574" y="9041889"/>
              <a:ext cx="492759" cy="201295"/>
            </a:xfrm>
            <a:custGeom>
              <a:avLst/>
              <a:gdLst/>
              <a:ahLst/>
              <a:cxnLst/>
              <a:rect l="l" t="t" r="r" b="b"/>
              <a:pathLst>
                <a:path w="492760" h="201295">
                  <a:moveTo>
                    <a:pt x="0" y="0"/>
                  </a:moveTo>
                  <a:lnTo>
                    <a:pt x="492258" y="201167"/>
                  </a:lnTo>
                </a:path>
              </a:pathLst>
            </a:custGeom>
            <a:ln w="12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71871" y="9204958"/>
              <a:ext cx="76199" cy="64007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3281164" y="8511537"/>
              <a:ext cx="2365375" cy="0"/>
            </a:xfrm>
            <a:custGeom>
              <a:avLst/>
              <a:gdLst/>
              <a:ahLst/>
              <a:cxnLst/>
              <a:rect l="l" t="t" r="r" b="b"/>
              <a:pathLst>
                <a:path w="2365375">
                  <a:moveTo>
                    <a:pt x="0" y="0"/>
                  </a:moveTo>
                  <a:lnTo>
                    <a:pt x="2365250" y="0"/>
                  </a:lnTo>
                </a:path>
              </a:pathLst>
            </a:custGeom>
            <a:ln w="127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631179" y="8481055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89" h="59690">
                  <a:moveTo>
                    <a:pt x="0" y="0"/>
                  </a:moveTo>
                  <a:lnTo>
                    <a:pt x="4571" y="9143"/>
                  </a:lnTo>
                  <a:lnTo>
                    <a:pt x="4571" y="13715"/>
                  </a:lnTo>
                  <a:lnTo>
                    <a:pt x="6095" y="18287"/>
                  </a:lnTo>
                  <a:lnTo>
                    <a:pt x="6095" y="42671"/>
                  </a:lnTo>
                  <a:lnTo>
                    <a:pt x="4571" y="47243"/>
                  </a:lnTo>
                  <a:lnTo>
                    <a:pt x="4571" y="51815"/>
                  </a:lnTo>
                  <a:lnTo>
                    <a:pt x="0" y="59435"/>
                  </a:lnTo>
                  <a:lnTo>
                    <a:pt x="59435" y="304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021842" y="8478006"/>
              <a:ext cx="1967864" cy="1056640"/>
            </a:xfrm>
            <a:custGeom>
              <a:avLst/>
              <a:gdLst/>
              <a:ahLst/>
              <a:cxnLst/>
              <a:rect l="l" t="t" r="r" b="b"/>
              <a:pathLst>
                <a:path w="1967864" h="1056640">
                  <a:moveTo>
                    <a:pt x="1668766" y="33530"/>
                  </a:moveTo>
                  <a:lnTo>
                    <a:pt x="1729729" y="33530"/>
                  </a:lnTo>
                </a:path>
                <a:path w="1967864" h="1056640">
                  <a:moveTo>
                    <a:pt x="1767835" y="33530"/>
                  </a:moveTo>
                  <a:lnTo>
                    <a:pt x="1776981" y="33530"/>
                  </a:lnTo>
                </a:path>
                <a:path w="1967864" h="1056640">
                  <a:moveTo>
                    <a:pt x="1815072" y="33530"/>
                  </a:moveTo>
                  <a:lnTo>
                    <a:pt x="1876036" y="33530"/>
                  </a:lnTo>
                </a:path>
                <a:path w="1967864" h="1056640">
                  <a:moveTo>
                    <a:pt x="1914142" y="33530"/>
                  </a:moveTo>
                  <a:lnTo>
                    <a:pt x="1923288" y="33530"/>
                  </a:lnTo>
                </a:path>
                <a:path w="1967864" h="1056640">
                  <a:moveTo>
                    <a:pt x="1961378" y="33530"/>
                  </a:moveTo>
                  <a:lnTo>
                    <a:pt x="1967481" y="33530"/>
                  </a:lnTo>
                </a:path>
                <a:path w="1967864" h="1056640">
                  <a:moveTo>
                    <a:pt x="1933956" y="67060"/>
                  </a:moveTo>
                  <a:lnTo>
                    <a:pt x="1967481" y="33530"/>
                  </a:lnTo>
                  <a:lnTo>
                    <a:pt x="1933956" y="0"/>
                  </a:lnTo>
                </a:path>
                <a:path w="1967864" h="1056640">
                  <a:moveTo>
                    <a:pt x="0" y="620275"/>
                  </a:moveTo>
                  <a:lnTo>
                    <a:pt x="519681" y="1056135"/>
                  </a:lnTo>
                </a:path>
              </a:pathLst>
            </a:custGeom>
            <a:ln w="84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06467" y="9496042"/>
              <a:ext cx="74675" cy="71627"/>
            </a:xfrm>
            <a:prstGeom prst="rect">
              <a:avLst/>
            </a:prstGeom>
          </p:spPr>
        </p:pic>
      </p:grpSp>
      <p:sp>
        <p:nvSpPr>
          <p:cNvPr id="33" name="object 33"/>
          <p:cNvSpPr txBox="1"/>
          <p:nvPr/>
        </p:nvSpPr>
        <p:spPr>
          <a:xfrm>
            <a:off x="4459222" y="8853796"/>
            <a:ext cx="609600" cy="1651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350" spc="7" baseline="6172" dirty="0">
                <a:latin typeface="Symbol"/>
                <a:cs typeface="Symbol"/>
              </a:rPr>
              <a:t></a:t>
            </a:r>
            <a:r>
              <a:rPr sz="1350" spc="89" baseline="6172" dirty="0">
                <a:latin typeface="Times New Roman"/>
                <a:cs typeface="Times New Roman"/>
              </a:rPr>
              <a:t> </a:t>
            </a:r>
            <a:r>
              <a:rPr sz="900" b="1" spc="25" dirty="0">
                <a:latin typeface="Arial"/>
                <a:cs typeface="Arial"/>
              </a:rPr>
              <a:t>res</a:t>
            </a:r>
            <a:r>
              <a:rPr sz="900" b="1" spc="-25" dirty="0">
                <a:latin typeface="Arial"/>
                <a:cs typeface="Arial"/>
              </a:rPr>
              <a:t> </a:t>
            </a:r>
            <a:r>
              <a:rPr sz="1350" b="1" spc="-7" baseline="6172" dirty="0">
                <a:latin typeface="Arial"/>
                <a:cs typeface="Arial"/>
              </a:rPr>
              <a:t>=</a:t>
            </a:r>
            <a:r>
              <a:rPr sz="1350" b="1" spc="104" baseline="6172" dirty="0">
                <a:latin typeface="Arial"/>
                <a:cs typeface="Arial"/>
              </a:rPr>
              <a:t> </a:t>
            </a:r>
            <a:r>
              <a:rPr sz="1350" b="1" spc="44" baseline="6172" dirty="0">
                <a:latin typeface="Arial"/>
                <a:cs typeface="Arial"/>
              </a:rPr>
              <a:t>Ub</a:t>
            </a:r>
            <a:endParaRPr sz="1350" baseline="6172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406903" y="9006195"/>
            <a:ext cx="260985" cy="1651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r>
              <a:rPr sz="1350" spc="-7" baseline="21604" dirty="0">
                <a:latin typeface="Symbol"/>
                <a:cs typeface="Symbol"/>
              </a:rPr>
              <a:t></a:t>
            </a:r>
            <a:r>
              <a:rPr sz="900" b="1" spc="-5" dirty="0">
                <a:latin typeface="Arial"/>
                <a:cs typeface="Arial"/>
              </a:rPr>
              <a:t>aa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3284344" y="7717667"/>
            <a:ext cx="1853564" cy="2000885"/>
            <a:chOff x="3284344" y="7717667"/>
            <a:chExt cx="1853564" cy="2000885"/>
          </a:xfrm>
        </p:grpSpPr>
        <p:sp>
          <p:nvSpPr>
            <p:cNvPr id="36" name="object 36"/>
            <p:cNvSpPr/>
            <p:nvPr/>
          </p:nvSpPr>
          <p:spPr>
            <a:xfrm>
              <a:off x="3288789" y="7722112"/>
              <a:ext cx="315595" cy="85725"/>
            </a:xfrm>
            <a:custGeom>
              <a:avLst/>
              <a:gdLst/>
              <a:ahLst/>
              <a:cxnLst/>
              <a:rect l="l" t="t" r="r" b="b"/>
              <a:pathLst>
                <a:path w="315595" h="85725">
                  <a:moveTo>
                    <a:pt x="0" y="0"/>
                  </a:moveTo>
                  <a:lnTo>
                    <a:pt x="97532" y="4563"/>
                  </a:lnTo>
                  <a:lnTo>
                    <a:pt x="143262" y="9141"/>
                  </a:lnTo>
                  <a:lnTo>
                    <a:pt x="185934" y="16757"/>
                  </a:lnTo>
                  <a:lnTo>
                    <a:pt x="252984" y="36567"/>
                  </a:lnTo>
                  <a:lnTo>
                    <a:pt x="300237" y="59430"/>
                  </a:lnTo>
                  <a:lnTo>
                    <a:pt x="310904" y="73150"/>
                  </a:lnTo>
                  <a:lnTo>
                    <a:pt x="315470" y="85329"/>
                  </a:lnTo>
                </a:path>
              </a:pathLst>
            </a:custGeom>
            <a:ln w="84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33198" y="8780096"/>
              <a:ext cx="136478" cy="179153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3424427" y="8206740"/>
              <a:ext cx="173990" cy="431800"/>
            </a:xfrm>
            <a:custGeom>
              <a:avLst/>
              <a:gdLst/>
              <a:ahLst/>
              <a:cxnLst/>
              <a:rect l="l" t="t" r="r" b="b"/>
              <a:pathLst>
                <a:path w="173989" h="431800">
                  <a:moveTo>
                    <a:pt x="0" y="0"/>
                  </a:moveTo>
                  <a:lnTo>
                    <a:pt x="44193" y="13720"/>
                  </a:lnTo>
                  <a:lnTo>
                    <a:pt x="86864" y="56377"/>
                  </a:lnTo>
                  <a:lnTo>
                    <a:pt x="121927" y="126491"/>
                  </a:lnTo>
                  <a:lnTo>
                    <a:pt x="137160" y="169163"/>
                  </a:lnTo>
                  <a:lnTo>
                    <a:pt x="149349" y="216399"/>
                  </a:lnTo>
                  <a:lnTo>
                    <a:pt x="160017" y="266702"/>
                  </a:lnTo>
                  <a:lnTo>
                    <a:pt x="166120" y="320042"/>
                  </a:lnTo>
                  <a:lnTo>
                    <a:pt x="170685" y="374894"/>
                  </a:lnTo>
                  <a:lnTo>
                    <a:pt x="173729" y="431287"/>
                  </a:lnTo>
                </a:path>
              </a:pathLst>
            </a:custGeom>
            <a:ln w="84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78916" y="8507308"/>
              <a:ext cx="80088" cy="247718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4581136" y="9243057"/>
              <a:ext cx="551815" cy="471170"/>
            </a:xfrm>
            <a:custGeom>
              <a:avLst/>
              <a:gdLst/>
              <a:ahLst/>
              <a:cxnLst/>
              <a:rect l="l" t="t" r="r" b="b"/>
              <a:pathLst>
                <a:path w="551814" h="471170">
                  <a:moveTo>
                    <a:pt x="551700" y="0"/>
                  </a:moveTo>
                  <a:lnTo>
                    <a:pt x="544075" y="12192"/>
                  </a:lnTo>
                </a:path>
                <a:path w="551814" h="471170">
                  <a:moveTo>
                    <a:pt x="533408" y="25908"/>
                  </a:moveTo>
                  <a:lnTo>
                    <a:pt x="524261" y="38099"/>
                  </a:lnTo>
                </a:path>
                <a:path w="551814" h="471170">
                  <a:moveTo>
                    <a:pt x="516637" y="50292"/>
                  </a:moveTo>
                  <a:lnTo>
                    <a:pt x="505969" y="64008"/>
                  </a:lnTo>
                </a:path>
                <a:path w="551814" h="471170">
                  <a:moveTo>
                    <a:pt x="496823" y="76201"/>
                  </a:moveTo>
                  <a:lnTo>
                    <a:pt x="486155" y="88392"/>
                  </a:lnTo>
                </a:path>
                <a:path w="551814" h="471170">
                  <a:moveTo>
                    <a:pt x="478546" y="102108"/>
                  </a:moveTo>
                  <a:lnTo>
                    <a:pt x="469400" y="114301"/>
                  </a:lnTo>
                </a:path>
                <a:path w="551814" h="471170">
                  <a:moveTo>
                    <a:pt x="458733" y="124967"/>
                  </a:moveTo>
                  <a:lnTo>
                    <a:pt x="451108" y="137160"/>
                  </a:lnTo>
                </a:path>
                <a:path w="551814" h="471170">
                  <a:moveTo>
                    <a:pt x="441962" y="150876"/>
                  </a:moveTo>
                  <a:lnTo>
                    <a:pt x="432816" y="163069"/>
                  </a:lnTo>
                </a:path>
                <a:path w="551814" h="471170">
                  <a:moveTo>
                    <a:pt x="423685" y="175260"/>
                  </a:moveTo>
                  <a:lnTo>
                    <a:pt x="414539" y="188976"/>
                  </a:lnTo>
                </a:path>
                <a:path w="551814" h="471170">
                  <a:moveTo>
                    <a:pt x="405393" y="201169"/>
                  </a:moveTo>
                  <a:lnTo>
                    <a:pt x="394725" y="211837"/>
                  </a:lnTo>
                </a:path>
                <a:path w="551814" h="471170">
                  <a:moveTo>
                    <a:pt x="387101" y="224028"/>
                  </a:moveTo>
                  <a:lnTo>
                    <a:pt x="377955" y="237744"/>
                  </a:lnTo>
                </a:path>
                <a:path w="551814" h="471170">
                  <a:moveTo>
                    <a:pt x="370346" y="249937"/>
                  </a:moveTo>
                  <a:lnTo>
                    <a:pt x="359663" y="260605"/>
                  </a:lnTo>
                </a:path>
                <a:path w="551814" h="471170">
                  <a:moveTo>
                    <a:pt x="350532" y="272796"/>
                  </a:moveTo>
                  <a:lnTo>
                    <a:pt x="342908" y="286512"/>
                  </a:lnTo>
                </a:path>
                <a:path w="551814" h="471170">
                  <a:moveTo>
                    <a:pt x="333762" y="298705"/>
                  </a:moveTo>
                  <a:lnTo>
                    <a:pt x="323094" y="310896"/>
                  </a:lnTo>
                </a:path>
                <a:path w="551814" h="471170">
                  <a:moveTo>
                    <a:pt x="315470" y="324612"/>
                  </a:moveTo>
                  <a:lnTo>
                    <a:pt x="306324" y="336805"/>
                  </a:lnTo>
                </a:path>
                <a:path w="551814" h="471170">
                  <a:moveTo>
                    <a:pt x="295656" y="347473"/>
                  </a:moveTo>
                  <a:lnTo>
                    <a:pt x="288047" y="359664"/>
                  </a:lnTo>
                </a:path>
                <a:path w="551814" h="471170">
                  <a:moveTo>
                    <a:pt x="278901" y="373380"/>
                  </a:moveTo>
                  <a:lnTo>
                    <a:pt x="269755" y="385573"/>
                  </a:lnTo>
                </a:path>
                <a:path w="551814" h="471170">
                  <a:moveTo>
                    <a:pt x="259087" y="399289"/>
                  </a:moveTo>
                  <a:lnTo>
                    <a:pt x="251463" y="411480"/>
                  </a:lnTo>
                </a:path>
                <a:path w="551814" h="471170">
                  <a:moveTo>
                    <a:pt x="240795" y="423673"/>
                  </a:moveTo>
                  <a:lnTo>
                    <a:pt x="231649" y="437389"/>
                  </a:lnTo>
                </a:path>
                <a:path w="551814" h="471170">
                  <a:moveTo>
                    <a:pt x="224040" y="449580"/>
                  </a:moveTo>
                  <a:lnTo>
                    <a:pt x="213372" y="460248"/>
                  </a:lnTo>
                </a:path>
                <a:path w="551814" h="471170">
                  <a:moveTo>
                    <a:pt x="0" y="324612"/>
                  </a:moveTo>
                  <a:lnTo>
                    <a:pt x="12204" y="332232"/>
                  </a:lnTo>
                </a:path>
                <a:path w="551814" h="471170">
                  <a:moveTo>
                    <a:pt x="24394" y="341376"/>
                  </a:moveTo>
                  <a:lnTo>
                    <a:pt x="38106" y="350521"/>
                  </a:lnTo>
                </a:path>
                <a:path w="551814" h="471170">
                  <a:moveTo>
                    <a:pt x="50295" y="359664"/>
                  </a:moveTo>
                  <a:lnTo>
                    <a:pt x="62485" y="368807"/>
                  </a:lnTo>
                </a:path>
                <a:path w="551814" h="471170">
                  <a:moveTo>
                    <a:pt x="76212" y="377952"/>
                  </a:moveTo>
                  <a:lnTo>
                    <a:pt x="88401" y="385573"/>
                  </a:lnTo>
                </a:path>
                <a:path w="551814" h="471170">
                  <a:moveTo>
                    <a:pt x="100591" y="396241"/>
                  </a:moveTo>
                  <a:lnTo>
                    <a:pt x="114302" y="405384"/>
                  </a:lnTo>
                </a:path>
                <a:path w="551814" h="471170">
                  <a:moveTo>
                    <a:pt x="126492" y="413005"/>
                  </a:moveTo>
                  <a:lnTo>
                    <a:pt x="138697" y="422148"/>
                  </a:lnTo>
                </a:path>
                <a:path w="551814" h="471170">
                  <a:moveTo>
                    <a:pt x="152408" y="429768"/>
                  </a:moveTo>
                  <a:lnTo>
                    <a:pt x="164598" y="440436"/>
                  </a:lnTo>
                </a:path>
                <a:path w="551814" h="471170">
                  <a:moveTo>
                    <a:pt x="176788" y="449580"/>
                  </a:moveTo>
                  <a:lnTo>
                    <a:pt x="190499" y="457200"/>
                  </a:lnTo>
                </a:path>
                <a:path w="551814" h="471170">
                  <a:moveTo>
                    <a:pt x="202704" y="466344"/>
                  </a:moveTo>
                  <a:lnTo>
                    <a:pt x="207269" y="470916"/>
                  </a:lnTo>
                </a:path>
                <a:path w="551814" h="471170">
                  <a:moveTo>
                    <a:pt x="33540" y="345948"/>
                  </a:moveTo>
                  <a:lnTo>
                    <a:pt x="62485" y="298705"/>
                  </a:lnTo>
                  <a:lnTo>
                    <a:pt x="109737" y="275844"/>
                  </a:lnTo>
                  <a:lnTo>
                    <a:pt x="172222" y="262128"/>
                  </a:lnTo>
                  <a:lnTo>
                    <a:pt x="207269" y="260605"/>
                  </a:lnTo>
                  <a:lnTo>
                    <a:pt x="239273" y="260605"/>
                  </a:lnTo>
                  <a:lnTo>
                    <a:pt x="269755" y="262128"/>
                  </a:lnTo>
                  <a:lnTo>
                    <a:pt x="295656" y="266700"/>
                  </a:lnTo>
                  <a:lnTo>
                    <a:pt x="318529" y="271271"/>
                  </a:lnTo>
                  <a:lnTo>
                    <a:pt x="336805" y="275844"/>
                  </a:lnTo>
                  <a:lnTo>
                    <a:pt x="345952" y="281940"/>
                  </a:lnTo>
                </a:path>
              </a:pathLst>
            </a:custGeom>
            <a:ln w="84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4710682" y="9522185"/>
            <a:ext cx="167005" cy="1416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750" b="1" spc="45" dirty="0">
                <a:latin typeface="Arial"/>
                <a:cs typeface="Arial"/>
              </a:rPr>
              <a:t>90</a:t>
            </a:r>
            <a:r>
              <a:rPr sz="750" b="1" dirty="0">
                <a:latin typeface="Arial"/>
                <a:cs typeface="Arial"/>
              </a:rPr>
              <a:t>º</a:t>
            </a:r>
            <a:endParaRPr sz="75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93927" y="2029463"/>
            <a:ext cx="6170930" cy="4436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 marR="17780">
              <a:lnSpc>
                <a:spcPct val="115799"/>
              </a:lnSpc>
              <a:spcBef>
                <a:spcPts val="100"/>
              </a:spcBef>
              <a:tabLst>
                <a:tab pos="866140" algn="l"/>
              </a:tabLst>
            </a:pPr>
            <a:r>
              <a:rPr sz="1200" spc="-5" dirty="0">
                <a:latin typeface="Comic Sans MS"/>
                <a:cs typeface="Comic Sans MS"/>
              </a:rPr>
              <a:t>Esto</a:t>
            </a:r>
            <a:r>
              <a:rPr sz="1200" spc="18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lleva</a:t>
            </a:r>
            <a:r>
              <a:rPr sz="1200" spc="-5" dirty="0">
                <a:latin typeface="Times New Roman"/>
                <a:cs typeface="Times New Roman"/>
              </a:rPr>
              <a:t>	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spc="1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representar</a:t>
            </a:r>
            <a:r>
              <a:rPr sz="1200" spc="18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al</a:t>
            </a:r>
            <a:r>
              <a:rPr sz="1200" spc="1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</a:t>
            </a:r>
            <a:r>
              <a:rPr sz="1200" spc="1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como</a:t>
            </a:r>
            <a:r>
              <a:rPr sz="1200" spc="18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una</a:t>
            </a:r>
            <a:r>
              <a:rPr sz="1200" spc="1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fem</a:t>
            </a:r>
            <a:r>
              <a:rPr sz="1200" spc="17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atrás</a:t>
            </a:r>
            <a:r>
              <a:rPr sz="1200" spc="1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17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una</a:t>
            </a:r>
            <a:r>
              <a:rPr sz="1200" spc="16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reactancia</a:t>
            </a:r>
            <a:r>
              <a:rPr sz="1200" spc="1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sincrónica</a:t>
            </a:r>
            <a:r>
              <a:rPr sz="1200" spc="1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(se </a:t>
            </a:r>
            <a:r>
              <a:rPr sz="1200" spc="-3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desprecia 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componente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resistiva 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impedancia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interna del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G).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50">
              <a:latin typeface="Comic Sans MS"/>
              <a:cs typeface="Comic Sans MS"/>
            </a:endParaRPr>
          </a:p>
          <a:p>
            <a:pPr marL="25400">
              <a:lnSpc>
                <a:spcPct val="100000"/>
              </a:lnSpc>
            </a:pPr>
            <a:r>
              <a:rPr sz="1200" spc="-5" dirty="0">
                <a:latin typeface="Comic Sans MS"/>
                <a:cs typeface="Comic Sans MS"/>
              </a:rPr>
              <a:t>La Xs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puede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ser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encontrada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realizando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siguiente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ensayo:</a:t>
            </a:r>
            <a:endParaRPr sz="1200">
              <a:latin typeface="Comic Sans MS"/>
              <a:cs typeface="Comic Sans MS"/>
            </a:endParaRPr>
          </a:p>
          <a:p>
            <a:pPr marL="205104" indent="-180340">
              <a:lnSpc>
                <a:spcPct val="100000"/>
              </a:lnSpc>
              <a:spcBef>
                <a:spcPts val="830"/>
              </a:spcBef>
              <a:buAutoNum type="alphaLcParenR"/>
              <a:tabLst>
                <a:tab pos="205740" algn="l"/>
              </a:tabLst>
            </a:pP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lleva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su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velocidad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nominal,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carga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excitación.</a:t>
            </a:r>
            <a:endParaRPr sz="1200">
              <a:latin typeface="Comic Sans MS"/>
              <a:cs typeface="Comic Sans MS"/>
            </a:endParaRPr>
          </a:p>
          <a:p>
            <a:pPr marL="217170" indent="-192405">
              <a:lnSpc>
                <a:spcPct val="100000"/>
              </a:lnSpc>
              <a:spcBef>
                <a:spcPts val="840"/>
              </a:spcBef>
              <a:buAutoNum type="alphaLcParenR"/>
              <a:tabLst>
                <a:tab pos="217804" algn="l"/>
              </a:tabLst>
            </a:pPr>
            <a:r>
              <a:rPr sz="1200" spc="-5" dirty="0">
                <a:latin typeface="Comic Sans MS"/>
                <a:cs typeface="Comic Sans MS"/>
              </a:rPr>
              <a:t>Se cortocircuita la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armadura.</a:t>
            </a:r>
            <a:endParaRPr sz="1200">
              <a:latin typeface="Comic Sans MS"/>
              <a:cs typeface="Comic Sans MS"/>
            </a:endParaRPr>
          </a:p>
          <a:p>
            <a:pPr marL="205104" indent="-180340">
              <a:lnSpc>
                <a:spcPct val="100000"/>
              </a:lnSpc>
              <a:spcBef>
                <a:spcPts val="825"/>
              </a:spcBef>
              <a:buAutoNum type="alphaLcParenR"/>
              <a:tabLst>
                <a:tab pos="205740" algn="l"/>
              </a:tabLst>
            </a:pP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aumenta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corriente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campo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hasta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corriente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armadura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sea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1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[pu].</a:t>
            </a:r>
            <a:endParaRPr sz="1200">
              <a:latin typeface="Comic Sans MS"/>
              <a:cs typeface="Comic Sans MS"/>
            </a:endParaRPr>
          </a:p>
          <a:p>
            <a:pPr marL="25400" marR="382905">
              <a:lnSpc>
                <a:spcPct val="115799"/>
              </a:lnSpc>
              <a:spcBef>
                <a:spcPts val="180"/>
              </a:spcBef>
              <a:buAutoNum type="alphaLcParenR"/>
              <a:tabLst>
                <a:tab pos="217804" algn="l"/>
                <a:tab pos="1047750" algn="l"/>
              </a:tabLst>
            </a:pPr>
            <a:r>
              <a:rPr sz="1200" spc="-5" dirty="0">
                <a:latin typeface="Comic Sans MS"/>
                <a:cs typeface="Comic Sans MS"/>
              </a:rPr>
              <a:t>Se remueve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cortocircuito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se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mide la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tensión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bornes</a:t>
            </a:r>
            <a:r>
              <a:rPr sz="1200" spc="-5" dirty="0">
                <a:latin typeface="Comic Sans MS"/>
                <a:cs typeface="Comic Sans MS"/>
              </a:rPr>
              <a:t> del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cambiar</a:t>
            </a:r>
            <a:r>
              <a:rPr sz="1200" spc="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corriente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	</a:t>
            </a:r>
            <a:r>
              <a:rPr sz="1200" spc="-5" dirty="0">
                <a:latin typeface="Comic Sans MS"/>
                <a:cs typeface="Comic Sans MS"/>
              </a:rPr>
              <a:t>campo.</a:t>
            </a:r>
            <a:endParaRPr sz="1200">
              <a:latin typeface="Comic Sans MS"/>
              <a:cs typeface="Comic Sans MS"/>
            </a:endParaRPr>
          </a:p>
          <a:p>
            <a:pPr marL="210820" indent="-186055">
              <a:lnSpc>
                <a:spcPct val="100000"/>
              </a:lnSpc>
              <a:spcBef>
                <a:spcPts val="840"/>
              </a:spcBef>
              <a:buAutoNum type="alphaLcParenR"/>
              <a:tabLst>
                <a:tab pos="211454" algn="l"/>
              </a:tabLst>
            </a:pPr>
            <a:r>
              <a:rPr sz="1200" spc="-5" dirty="0">
                <a:latin typeface="Comic Sans MS"/>
                <a:cs typeface="Comic Sans MS"/>
              </a:rPr>
              <a:t>Este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valor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medido</a:t>
            </a:r>
            <a:r>
              <a:rPr sz="1200" spc="-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tensión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igual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spc="-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[pu]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 la Xs.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350">
              <a:latin typeface="Comic Sans MS"/>
              <a:cs typeface="Comic Sans MS"/>
            </a:endParaRPr>
          </a:p>
          <a:p>
            <a:pPr marL="25400">
              <a:lnSpc>
                <a:spcPct val="100000"/>
              </a:lnSpc>
            </a:pPr>
            <a:r>
              <a:rPr sz="1200" dirty="0">
                <a:latin typeface="Comic Sans MS"/>
                <a:cs typeface="Comic Sans MS"/>
              </a:rPr>
              <a:t>Todo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 expuesto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anteriormente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puede observarse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el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siguiente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diagrama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fasorial: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>
              <a:latin typeface="Comic Sans MS"/>
              <a:cs typeface="Comic Sans MS"/>
            </a:endParaRPr>
          </a:p>
          <a:p>
            <a:pPr marR="993775" algn="ctr">
              <a:lnSpc>
                <a:spcPct val="100000"/>
              </a:lnSpc>
            </a:pPr>
            <a:r>
              <a:rPr sz="900" b="1" i="1" spc="25" dirty="0">
                <a:latin typeface="Arial"/>
                <a:cs typeface="Arial"/>
              </a:rPr>
              <a:t>eje </a:t>
            </a:r>
            <a:r>
              <a:rPr sz="900" b="1" i="1" spc="-5" dirty="0">
                <a:latin typeface="Arial"/>
                <a:cs typeface="Arial"/>
              </a:rPr>
              <a:t>d</a:t>
            </a:r>
            <a:endParaRPr sz="900">
              <a:latin typeface="Arial"/>
              <a:cs typeface="Arial"/>
            </a:endParaRPr>
          </a:p>
          <a:p>
            <a:pPr marL="1995805">
              <a:lnSpc>
                <a:spcPct val="100000"/>
              </a:lnSpc>
              <a:spcBef>
                <a:spcPts val="325"/>
              </a:spcBef>
            </a:pPr>
            <a:r>
              <a:rPr sz="1150" spc="20" dirty="0">
                <a:latin typeface="Symbol"/>
                <a:cs typeface="Symbol"/>
              </a:rPr>
              <a:t></a:t>
            </a:r>
            <a:endParaRPr sz="1150">
              <a:latin typeface="Symbol"/>
              <a:cs typeface="Symbo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50">
              <a:latin typeface="Symbol"/>
              <a:cs typeface="Symbol"/>
            </a:endParaRPr>
          </a:p>
          <a:p>
            <a:pPr marL="2897505" marR="2828290" algn="ctr">
              <a:lnSpc>
                <a:spcPct val="111100"/>
              </a:lnSpc>
            </a:pPr>
            <a:r>
              <a:rPr sz="900" b="1" spc="65" dirty="0">
                <a:latin typeface="Arial"/>
                <a:cs typeface="Arial"/>
              </a:rPr>
              <a:t>C</a:t>
            </a:r>
            <a:r>
              <a:rPr sz="900" b="1" spc="45" dirty="0">
                <a:latin typeface="Arial"/>
                <a:cs typeface="Arial"/>
              </a:rPr>
              <a:t>a</a:t>
            </a:r>
            <a:r>
              <a:rPr sz="900" b="1" spc="55" dirty="0">
                <a:latin typeface="Arial"/>
                <a:cs typeface="Arial"/>
              </a:rPr>
              <a:t>b</a:t>
            </a:r>
            <a:r>
              <a:rPr sz="900" b="1" spc="45" dirty="0">
                <a:latin typeface="Arial"/>
                <a:cs typeface="Arial"/>
              </a:rPr>
              <a:t>e</a:t>
            </a:r>
            <a:r>
              <a:rPr sz="900" b="1" spc="50" dirty="0">
                <a:latin typeface="Arial"/>
                <a:cs typeface="Arial"/>
              </a:rPr>
              <a:t>z</a:t>
            </a:r>
            <a:r>
              <a:rPr sz="900" b="1" spc="-5" dirty="0">
                <a:latin typeface="Arial"/>
                <a:cs typeface="Arial"/>
              </a:rPr>
              <a:t>a  </a:t>
            </a:r>
            <a:r>
              <a:rPr sz="900" b="1" spc="40" dirty="0">
                <a:latin typeface="Arial"/>
                <a:cs typeface="Arial"/>
              </a:rPr>
              <a:t>polar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050">
              <a:latin typeface="Arial"/>
              <a:cs typeface="Arial"/>
            </a:endParaRPr>
          </a:p>
          <a:p>
            <a:pPr marR="1246505" algn="ctr">
              <a:lnSpc>
                <a:spcPct val="100000"/>
              </a:lnSpc>
            </a:pPr>
            <a:r>
              <a:rPr sz="1350" spc="7" baseline="21604" dirty="0">
                <a:latin typeface="Symbol"/>
                <a:cs typeface="Symbol"/>
              </a:rPr>
              <a:t></a:t>
            </a:r>
            <a:r>
              <a:rPr sz="1350" spc="-172" baseline="21604" dirty="0">
                <a:latin typeface="Times New Roman"/>
                <a:cs typeface="Times New Roman"/>
              </a:rPr>
              <a:t> </a:t>
            </a:r>
            <a:r>
              <a:rPr sz="900" b="1" spc="30" dirty="0">
                <a:latin typeface="Arial"/>
                <a:cs typeface="Arial"/>
              </a:rPr>
              <a:t>f</a:t>
            </a:r>
            <a:r>
              <a:rPr sz="900" b="1" spc="-5" dirty="0">
                <a:latin typeface="Arial"/>
                <a:cs typeface="Arial"/>
              </a:rPr>
              <a:t>a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1206563" y="7721033"/>
            <a:ext cx="1209040" cy="885825"/>
            <a:chOff x="1206563" y="7721033"/>
            <a:chExt cx="1209040" cy="885825"/>
          </a:xfrm>
        </p:grpSpPr>
        <p:sp>
          <p:nvSpPr>
            <p:cNvPr id="44" name="object 44"/>
            <p:cNvSpPr/>
            <p:nvPr/>
          </p:nvSpPr>
          <p:spPr>
            <a:xfrm>
              <a:off x="1210056" y="7805931"/>
              <a:ext cx="1193800" cy="797560"/>
            </a:xfrm>
            <a:custGeom>
              <a:avLst/>
              <a:gdLst/>
              <a:ahLst/>
              <a:cxnLst/>
              <a:rect l="l" t="t" r="r" b="b"/>
              <a:pathLst>
                <a:path w="1193800" h="797559">
                  <a:moveTo>
                    <a:pt x="108203" y="38093"/>
                  </a:moveTo>
                  <a:lnTo>
                    <a:pt x="539502" y="38093"/>
                  </a:lnTo>
                </a:path>
                <a:path w="1193800" h="797559">
                  <a:moveTo>
                    <a:pt x="582174" y="73150"/>
                  </a:moveTo>
                  <a:lnTo>
                    <a:pt x="582174" y="54851"/>
                  </a:lnTo>
                  <a:lnTo>
                    <a:pt x="586739" y="35041"/>
                  </a:lnTo>
                  <a:lnTo>
                    <a:pt x="591305" y="21336"/>
                  </a:lnTo>
                  <a:lnTo>
                    <a:pt x="598929" y="7615"/>
                  </a:lnTo>
                  <a:lnTo>
                    <a:pt x="606553" y="0"/>
                  </a:lnTo>
                  <a:lnTo>
                    <a:pt x="623308" y="0"/>
                  </a:lnTo>
                  <a:lnTo>
                    <a:pt x="630932" y="7615"/>
                  </a:lnTo>
                  <a:lnTo>
                    <a:pt x="637035" y="21336"/>
                  </a:lnTo>
                  <a:lnTo>
                    <a:pt x="644644" y="35041"/>
                  </a:lnTo>
                  <a:lnTo>
                    <a:pt x="647703" y="54851"/>
                  </a:lnTo>
                  <a:lnTo>
                    <a:pt x="647703" y="73150"/>
                  </a:lnTo>
                  <a:lnTo>
                    <a:pt x="647703" y="54851"/>
                  </a:lnTo>
                  <a:lnTo>
                    <a:pt x="652268" y="35041"/>
                  </a:lnTo>
                  <a:lnTo>
                    <a:pt x="658371" y="21336"/>
                  </a:lnTo>
                  <a:lnTo>
                    <a:pt x="664458" y="7615"/>
                  </a:lnTo>
                  <a:lnTo>
                    <a:pt x="673604" y="0"/>
                  </a:lnTo>
                  <a:lnTo>
                    <a:pt x="690374" y="0"/>
                  </a:lnTo>
                  <a:lnTo>
                    <a:pt x="696461" y="7615"/>
                  </a:lnTo>
                  <a:lnTo>
                    <a:pt x="705607" y="21336"/>
                  </a:lnTo>
                  <a:lnTo>
                    <a:pt x="710188" y="35041"/>
                  </a:lnTo>
                  <a:lnTo>
                    <a:pt x="713232" y="54851"/>
                  </a:lnTo>
                  <a:lnTo>
                    <a:pt x="713232" y="73150"/>
                  </a:lnTo>
                  <a:lnTo>
                    <a:pt x="716275" y="54851"/>
                  </a:lnTo>
                  <a:lnTo>
                    <a:pt x="720856" y="35041"/>
                  </a:lnTo>
                  <a:lnTo>
                    <a:pt x="723900" y="21336"/>
                  </a:lnTo>
                  <a:lnTo>
                    <a:pt x="731524" y="7615"/>
                  </a:lnTo>
                  <a:lnTo>
                    <a:pt x="742192" y="0"/>
                  </a:lnTo>
                  <a:lnTo>
                    <a:pt x="758947" y="0"/>
                  </a:lnTo>
                  <a:lnTo>
                    <a:pt x="765049" y="7615"/>
                  </a:lnTo>
                  <a:lnTo>
                    <a:pt x="772673" y="21336"/>
                  </a:lnTo>
                  <a:lnTo>
                    <a:pt x="777239" y="35041"/>
                  </a:lnTo>
                  <a:lnTo>
                    <a:pt x="781804" y="73150"/>
                  </a:lnTo>
                  <a:lnTo>
                    <a:pt x="786385" y="35041"/>
                  </a:lnTo>
                  <a:lnTo>
                    <a:pt x="789428" y="21336"/>
                  </a:lnTo>
                  <a:lnTo>
                    <a:pt x="798575" y="7615"/>
                  </a:lnTo>
                  <a:lnTo>
                    <a:pt x="807721" y="0"/>
                  </a:lnTo>
                  <a:lnTo>
                    <a:pt x="824491" y="0"/>
                  </a:lnTo>
                  <a:lnTo>
                    <a:pt x="832100" y="7615"/>
                  </a:lnTo>
                  <a:lnTo>
                    <a:pt x="838202" y="21336"/>
                  </a:lnTo>
                  <a:lnTo>
                    <a:pt x="845827" y="35041"/>
                  </a:lnTo>
                  <a:lnTo>
                    <a:pt x="848870" y="73150"/>
                  </a:lnTo>
                </a:path>
                <a:path w="1193800" h="797559">
                  <a:moveTo>
                    <a:pt x="571506" y="38093"/>
                  </a:moveTo>
                  <a:lnTo>
                    <a:pt x="582174" y="73150"/>
                  </a:lnTo>
                </a:path>
                <a:path w="1193800" h="797559">
                  <a:moveTo>
                    <a:pt x="853436" y="38093"/>
                  </a:moveTo>
                  <a:lnTo>
                    <a:pt x="848870" y="73150"/>
                  </a:lnTo>
                </a:path>
                <a:path w="1193800" h="797559">
                  <a:moveTo>
                    <a:pt x="554736" y="38093"/>
                  </a:moveTo>
                  <a:lnTo>
                    <a:pt x="571506" y="38093"/>
                  </a:lnTo>
                </a:path>
                <a:path w="1193800" h="797559">
                  <a:moveTo>
                    <a:pt x="853436" y="38093"/>
                  </a:moveTo>
                  <a:lnTo>
                    <a:pt x="867162" y="38093"/>
                  </a:lnTo>
                </a:path>
                <a:path w="1193800" h="797559">
                  <a:moveTo>
                    <a:pt x="867162" y="38093"/>
                  </a:moveTo>
                  <a:lnTo>
                    <a:pt x="1193285" y="38093"/>
                  </a:lnTo>
                </a:path>
                <a:path w="1193800" h="797559">
                  <a:moveTo>
                    <a:pt x="108203" y="38093"/>
                  </a:moveTo>
                  <a:lnTo>
                    <a:pt x="108203" y="251455"/>
                  </a:lnTo>
                </a:path>
                <a:path w="1193800" h="797559">
                  <a:moveTo>
                    <a:pt x="129540" y="274318"/>
                  </a:moveTo>
                  <a:lnTo>
                    <a:pt x="124967" y="262123"/>
                  </a:lnTo>
                  <a:lnTo>
                    <a:pt x="118871" y="256019"/>
                  </a:lnTo>
                  <a:lnTo>
                    <a:pt x="108203" y="251455"/>
                  </a:lnTo>
                  <a:lnTo>
                    <a:pt x="97535" y="256019"/>
                  </a:lnTo>
                  <a:lnTo>
                    <a:pt x="88392" y="262123"/>
                  </a:lnTo>
                  <a:lnTo>
                    <a:pt x="86867" y="274318"/>
                  </a:lnTo>
                  <a:lnTo>
                    <a:pt x="88392" y="284986"/>
                  </a:lnTo>
                  <a:lnTo>
                    <a:pt x="97535" y="294128"/>
                  </a:lnTo>
                  <a:lnTo>
                    <a:pt x="108203" y="295654"/>
                  </a:lnTo>
                  <a:lnTo>
                    <a:pt x="118871" y="294128"/>
                  </a:lnTo>
                  <a:lnTo>
                    <a:pt x="124967" y="284986"/>
                  </a:lnTo>
                  <a:lnTo>
                    <a:pt x="129540" y="274318"/>
                  </a:lnTo>
                  <a:close/>
                </a:path>
                <a:path w="1193800" h="797559">
                  <a:moveTo>
                    <a:pt x="108203" y="362700"/>
                  </a:moveTo>
                  <a:lnTo>
                    <a:pt x="108203" y="577588"/>
                  </a:lnTo>
                </a:path>
                <a:path w="1193800" h="797559">
                  <a:moveTo>
                    <a:pt x="108203" y="382525"/>
                  </a:moveTo>
                  <a:lnTo>
                    <a:pt x="108203" y="516632"/>
                  </a:lnTo>
                </a:path>
                <a:path w="1193800" h="797559">
                  <a:moveTo>
                    <a:pt x="108203" y="582166"/>
                  </a:moveTo>
                  <a:lnTo>
                    <a:pt x="108203" y="716273"/>
                  </a:lnTo>
                </a:path>
                <a:path w="1193800" h="797559">
                  <a:moveTo>
                    <a:pt x="108203" y="544057"/>
                  </a:moveTo>
                  <a:lnTo>
                    <a:pt x="108203" y="582166"/>
                  </a:lnTo>
                </a:path>
                <a:path w="1193800" h="797559">
                  <a:moveTo>
                    <a:pt x="0" y="716273"/>
                  </a:moveTo>
                  <a:lnTo>
                    <a:pt x="216408" y="716273"/>
                  </a:lnTo>
                </a:path>
                <a:path w="1193800" h="797559">
                  <a:moveTo>
                    <a:pt x="42671" y="755893"/>
                  </a:moveTo>
                  <a:lnTo>
                    <a:pt x="175260" y="755893"/>
                  </a:lnTo>
                </a:path>
                <a:path w="1193800" h="797559">
                  <a:moveTo>
                    <a:pt x="65531" y="797039"/>
                  </a:moveTo>
                  <a:lnTo>
                    <a:pt x="150876" y="797039"/>
                  </a:lnTo>
                </a:path>
                <a:path w="1193800" h="797559">
                  <a:moveTo>
                    <a:pt x="108203" y="536442"/>
                  </a:moveTo>
                  <a:lnTo>
                    <a:pt x="108203" y="665985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296924" y="8147298"/>
              <a:ext cx="43180" cy="41275"/>
            </a:xfrm>
            <a:custGeom>
              <a:avLst/>
              <a:gdLst/>
              <a:ahLst/>
              <a:cxnLst/>
              <a:rect l="l" t="t" r="r" b="b"/>
              <a:pathLst>
                <a:path w="43180" h="41275">
                  <a:moveTo>
                    <a:pt x="21335" y="0"/>
                  </a:moveTo>
                  <a:lnTo>
                    <a:pt x="10667" y="1523"/>
                  </a:lnTo>
                  <a:lnTo>
                    <a:pt x="1523" y="10667"/>
                  </a:lnTo>
                  <a:lnTo>
                    <a:pt x="0" y="21335"/>
                  </a:lnTo>
                  <a:lnTo>
                    <a:pt x="1523" y="32003"/>
                  </a:lnTo>
                  <a:lnTo>
                    <a:pt x="10667" y="38099"/>
                  </a:lnTo>
                  <a:lnTo>
                    <a:pt x="21335" y="41147"/>
                  </a:lnTo>
                  <a:lnTo>
                    <a:pt x="32003" y="38099"/>
                  </a:lnTo>
                  <a:lnTo>
                    <a:pt x="38099" y="32003"/>
                  </a:lnTo>
                  <a:lnTo>
                    <a:pt x="42671" y="21335"/>
                  </a:lnTo>
                  <a:lnTo>
                    <a:pt x="38099" y="10667"/>
                  </a:lnTo>
                  <a:lnTo>
                    <a:pt x="32003" y="1523"/>
                  </a:lnTo>
                  <a:lnTo>
                    <a:pt x="213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296923" y="8147295"/>
              <a:ext cx="43180" cy="41275"/>
            </a:xfrm>
            <a:custGeom>
              <a:avLst/>
              <a:gdLst/>
              <a:ahLst/>
              <a:cxnLst/>
              <a:rect l="l" t="t" r="r" b="b"/>
              <a:pathLst>
                <a:path w="43180" h="41275">
                  <a:moveTo>
                    <a:pt x="42672" y="21336"/>
                  </a:moveTo>
                  <a:lnTo>
                    <a:pt x="38099" y="10668"/>
                  </a:lnTo>
                  <a:lnTo>
                    <a:pt x="32003" y="1526"/>
                  </a:lnTo>
                  <a:lnTo>
                    <a:pt x="21335" y="0"/>
                  </a:lnTo>
                  <a:lnTo>
                    <a:pt x="10667" y="1526"/>
                  </a:lnTo>
                  <a:lnTo>
                    <a:pt x="1524" y="10668"/>
                  </a:lnTo>
                  <a:lnTo>
                    <a:pt x="0" y="21336"/>
                  </a:lnTo>
                  <a:lnTo>
                    <a:pt x="1524" y="32004"/>
                  </a:lnTo>
                  <a:lnTo>
                    <a:pt x="10667" y="38109"/>
                  </a:lnTo>
                  <a:lnTo>
                    <a:pt x="21335" y="41161"/>
                  </a:lnTo>
                  <a:lnTo>
                    <a:pt x="32003" y="38109"/>
                  </a:lnTo>
                  <a:lnTo>
                    <a:pt x="38099" y="32004"/>
                  </a:lnTo>
                  <a:lnTo>
                    <a:pt x="42672" y="21336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403341" y="7732780"/>
              <a:ext cx="0" cy="216535"/>
            </a:xfrm>
            <a:custGeom>
              <a:avLst/>
              <a:gdLst/>
              <a:ahLst/>
              <a:cxnLst/>
              <a:rect l="l" t="t" r="r" b="b"/>
              <a:pathLst>
                <a:path h="216534">
                  <a:moveTo>
                    <a:pt x="0" y="0"/>
                  </a:moveTo>
                  <a:lnTo>
                    <a:pt x="0" y="216399"/>
                  </a:lnTo>
                </a:path>
              </a:pathLst>
            </a:custGeom>
            <a:ln w="232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385316" y="8029946"/>
              <a:ext cx="0" cy="166370"/>
            </a:xfrm>
            <a:custGeom>
              <a:avLst/>
              <a:gdLst/>
              <a:ahLst/>
              <a:cxnLst/>
              <a:rect l="l" t="t" r="r" b="b"/>
              <a:pathLst>
                <a:path h="166370">
                  <a:moveTo>
                    <a:pt x="0" y="0"/>
                  </a:moveTo>
                  <a:lnTo>
                    <a:pt x="0" y="166126"/>
                  </a:lnTo>
                </a:path>
              </a:pathLst>
            </a:custGeom>
            <a:ln w="63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1432559" y="8019203"/>
            <a:ext cx="204470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900" b="1" spc="65" dirty="0">
                <a:latin typeface="Arial"/>
                <a:cs typeface="Arial"/>
              </a:rPr>
              <a:t>E</a:t>
            </a:r>
            <a:r>
              <a:rPr sz="900" b="1" spc="30" dirty="0">
                <a:latin typeface="Arial"/>
                <a:cs typeface="Arial"/>
              </a:rPr>
              <a:t>f</a:t>
            </a:r>
            <a:r>
              <a:rPr sz="900" b="1" spc="-5" dirty="0">
                <a:latin typeface="Arial"/>
                <a:cs typeface="Arial"/>
              </a:rPr>
              <a:t>a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1636646" y="7884218"/>
            <a:ext cx="475615" cy="294005"/>
            <a:chOff x="1636646" y="7884218"/>
            <a:chExt cx="475615" cy="294005"/>
          </a:xfrm>
        </p:grpSpPr>
        <p:sp>
          <p:nvSpPr>
            <p:cNvPr id="51" name="object 51"/>
            <p:cNvSpPr/>
            <p:nvPr/>
          </p:nvSpPr>
          <p:spPr>
            <a:xfrm>
              <a:off x="1639821" y="7911086"/>
              <a:ext cx="399415" cy="264160"/>
            </a:xfrm>
            <a:custGeom>
              <a:avLst/>
              <a:gdLst/>
              <a:ahLst/>
              <a:cxnLst/>
              <a:rect l="l" t="t" r="r" b="b"/>
              <a:pathLst>
                <a:path w="399414" h="264159">
                  <a:moveTo>
                    <a:pt x="0" y="96012"/>
                  </a:moveTo>
                  <a:lnTo>
                    <a:pt x="0" y="263650"/>
                  </a:lnTo>
                </a:path>
                <a:path w="399414" h="264159">
                  <a:moveTo>
                    <a:pt x="140203" y="0"/>
                  </a:moveTo>
                  <a:lnTo>
                    <a:pt x="399291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036063" y="7885171"/>
              <a:ext cx="74930" cy="52069"/>
            </a:xfrm>
            <a:custGeom>
              <a:avLst/>
              <a:gdLst/>
              <a:ahLst/>
              <a:cxnLst/>
              <a:rect l="l" t="t" r="r" b="b"/>
              <a:pathLst>
                <a:path w="74930" h="52070">
                  <a:moveTo>
                    <a:pt x="0" y="0"/>
                  </a:moveTo>
                  <a:lnTo>
                    <a:pt x="0" y="51815"/>
                  </a:lnTo>
                  <a:lnTo>
                    <a:pt x="74675" y="243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036063" y="7885171"/>
              <a:ext cx="74930" cy="52069"/>
            </a:xfrm>
            <a:custGeom>
              <a:avLst/>
              <a:gdLst/>
              <a:ahLst/>
              <a:cxnLst/>
              <a:rect l="l" t="t" r="r" b="b"/>
              <a:pathLst>
                <a:path w="74930" h="52070">
                  <a:moveTo>
                    <a:pt x="0" y="0"/>
                  </a:moveTo>
                  <a:lnTo>
                    <a:pt x="74675" y="24383"/>
                  </a:lnTo>
                  <a:lnTo>
                    <a:pt x="0" y="5181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1837943" y="7633630"/>
            <a:ext cx="194945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900" b="1" spc="5" dirty="0">
                <a:latin typeface="Arial"/>
                <a:cs typeface="Arial"/>
              </a:rPr>
              <a:t>j</a:t>
            </a:r>
            <a:r>
              <a:rPr sz="900" b="1" spc="65" dirty="0">
                <a:latin typeface="Arial"/>
                <a:cs typeface="Arial"/>
              </a:rPr>
              <a:t>X</a:t>
            </a:r>
            <a:r>
              <a:rPr sz="900" b="1" spc="-5" dirty="0">
                <a:latin typeface="Arial"/>
                <a:cs typeface="Arial"/>
              </a:rPr>
              <a:t>s</a:t>
            </a:r>
            <a:endParaRPr sz="9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933955" y="7959766"/>
            <a:ext cx="111125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900" b="1" spc="20" dirty="0">
                <a:latin typeface="Arial"/>
                <a:cs typeface="Arial"/>
              </a:rPr>
              <a:t>I</a:t>
            </a:r>
            <a:r>
              <a:rPr sz="900" b="1" spc="-5" dirty="0">
                <a:latin typeface="Arial"/>
                <a:cs typeface="Arial"/>
              </a:rPr>
              <a:t>a</a:t>
            </a:r>
            <a:endParaRPr sz="900">
              <a:latin typeface="Arial"/>
              <a:cs typeface="Arial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2295141" y="7987289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58"/>
                </a:lnTo>
              </a:path>
            </a:pathLst>
          </a:custGeom>
          <a:ln w="63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1637283" y="7924143"/>
            <a:ext cx="155575" cy="15176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0"/>
              </a:spcBef>
            </a:pPr>
            <a:r>
              <a:rPr sz="800" spc="35" dirty="0">
                <a:latin typeface="Times New Roman"/>
                <a:cs typeface="Times New Roman"/>
              </a:rPr>
              <a:t>0</a:t>
            </a:r>
            <a:r>
              <a:rPr sz="1200" spc="52" baseline="6944" dirty="0">
                <a:latin typeface="Times New Roman"/>
                <a:cs typeface="Times New Roman"/>
              </a:rPr>
              <a:t>º</a:t>
            </a:r>
            <a:endParaRPr sz="1200" baseline="6944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2303271" y="7975007"/>
            <a:ext cx="344170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900" b="1" spc="30" dirty="0">
                <a:latin typeface="Arial"/>
                <a:cs typeface="Arial"/>
              </a:rPr>
              <a:t>Ub</a:t>
            </a:r>
            <a:r>
              <a:rPr sz="900" b="1" spc="254" dirty="0">
                <a:latin typeface="Arial"/>
                <a:cs typeface="Arial"/>
              </a:rPr>
              <a:t> </a:t>
            </a:r>
            <a:r>
              <a:rPr sz="1125" spc="-7" baseline="33333" dirty="0">
                <a:latin typeface="Symbol"/>
                <a:cs typeface="Symbol"/>
              </a:rPr>
              <a:t></a:t>
            </a:r>
            <a:endParaRPr sz="1125" baseline="33333">
              <a:latin typeface="Symbol"/>
              <a:cs typeface="Symbol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734694" y="5050658"/>
            <a:ext cx="5564505" cy="4819015"/>
            <a:chOff x="734694" y="5050658"/>
            <a:chExt cx="5564505" cy="4819015"/>
          </a:xfrm>
        </p:grpSpPr>
        <p:sp>
          <p:nvSpPr>
            <p:cNvPr id="60" name="object 60"/>
            <p:cNvSpPr/>
            <p:nvPr/>
          </p:nvSpPr>
          <p:spPr>
            <a:xfrm>
              <a:off x="2528312" y="7987289"/>
              <a:ext cx="0" cy="163195"/>
            </a:xfrm>
            <a:custGeom>
              <a:avLst/>
              <a:gdLst/>
              <a:ahLst/>
              <a:cxnLst/>
              <a:rect l="l" t="t" r="r" b="b"/>
              <a:pathLst>
                <a:path h="163195">
                  <a:moveTo>
                    <a:pt x="0" y="0"/>
                  </a:moveTo>
                  <a:lnTo>
                    <a:pt x="0" y="163058"/>
                  </a:lnTo>
                </a:path>
              </a:pathLst>
            </a:custGeom>
            <a:ln w="63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739139" y="5055103"/>
              <a:ext cx="5555615" cy="4810125"/>
            </a:xfrm>
            <a:custGeom>
              <a:avLst/>
              <a:gdLst/>
              <a:ahLst/>
              <a:cxnLst/>
              <a:rect l="l" t="t" r="r" b="b"/>
              <a:pathLst>
                <a:path w="5555615" h="4810125">
                  <a:moveTo>
                    <a:pt x="0" y="0"/>
                  </a:moveTo>
                  <a:lnTo>
                    <a:pt x="5554987" y="0"/>
                  </a:lnTo>
                </a:path>
                <a:path w="5555615" h="4810125">
                  <a:moveTo>
                    <a:pt x="0" y="4809747"/>
                  </a:moveTo>
                  <a:lnTo>
                    <a:pt x="5554987" y="4809747"/>
                  </a:lnTo>
                </a:path>
                <a:path w="5555615" h="4810125">
                  <a:moveTo>
                    <a:pt x="0" y="0"/>
                  </a:moveTo>
                  <a:lnTo>
                    <a:pt x="0" y="4809747"/>
                  </a:lnTo>
                </a:path>
                <a:path w="5555615" h="4810125">
                  <a:moveTo>
                    <a:pt x="5554987" y="0"/>
                  </a:moveTo>
                  <a:lnTo>
                    <a:pt x="5554987" y="4809747"/>
                  </a:lnTo>
                </a:path>
              </a:pathLst>
            </a:custGeom>
            <a:ln w="84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291832" y="6262109"/>
              <a:ext cx="0" cy="2258695"/>
            </a:xfrm>
            <a:custGeom>
              <a:avLst/>
              <a:gdLst/>
              <a:ahLst/>
              <a:cxnLst/>
              <a:rect l="l" t="t" r="r" b="b"/>
              <a:pathLst>
                <a:path h="2258695">
                  <a:moveTo>
                    <a:pt x="0" y="0"/>
                  </a:moveTo>
                  <a:lnTo>
                    <a:pt x="0" y="2258569"/>
                  </a:lnTo>
                </a:path>
              </a:pathLst>
            </a:custGeom>
            <a:ln w="126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535936" y="9264393"/>
              <a:ext cx="2612390" cy="0"/>
            </a:xfrm>
            <a:custGeom>
              <a:avLst/>
              <a:gdLst/>
              <a:ahLst/>
              <a:cxnLst/>
              <a:rect l="l" t="t" r="r" b="b"/>
              <a:pathLst>
                <a:path w="2612390">
                  <a:moveTo>
                    <a:pt x="0" y="0"/>
                  </a:moveTo>
                  <a:lnTo>
                    <a:pt x="2612133" y="0"/>
                  </a:lnTo>
                </a:path>
              </a:pathLst>
            </a:custGeom>
            <a:ln w="8479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041641" y="6857996"/>
              <a:ext cx="0" cy="2240280"/>
            </a:xfrm>
            <a:custGeom>
              <a:avLst/>
              <a:gdLst/>
              <a:ahLst/>
              <a:cxnLst/>
              <a:rect l="l" t="t" r="r" b="b"/>
              <a:pathLst>
                <a:path h="2240279">
                  <a:moveTo>
                    <a:pt x="0" y="0"/>
                  </a:moveTo>
                  <a:lnTo>
                    <a:pt x="0" y="2240285"/>
                  </a:lnTo>
                </a:path>
              </a:pathLst>
            </a:custGeom>
            <a:ln w="845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087106" y="8604497"/>
              <a:ext cx="535305" cy="696595"/>
            </a:xfrm>
            <a:custGeom>
              <a:avLst/>
              <a:gdLst/>
              <a:ahLst/>
              <a:cxnLst/>
              <a:rect l="l" t="t" r="r" b="b"/>
              <a:pathLst>
                <a:path w="535304" h="696595">
                  <a:moveTo>
                    <a:pt x="534929" y="0"/>
                  </a:moveTo>
                  <a:lnTo>
                    <a:pt x="0" y="696472"/>
                  </a:lnTo>
                </a:path>
              </a:pathLst>
            </a:custGeom>
            <a:ln w="8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600699" y="8511535"/>
              <a:ext cx="94487" cy="114299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3288789" y="8513063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40">
                  <a:moveTo>
                    <a:pt x="-4227" y="7615"/>
                  </a:moveTo>
                  <a:lnTo>
                    <a:pt x="4227" y="7615"/>
                  </a:lnTo>
                </a:path>
              </a:pathLst>
            </a:custGeom>
            <a:ln w="152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288789" y="8543541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-4227" y="7623"/>
                  </a:moveTo>
                  <a:lnTo>
                    <a:pt x="4227" y="7623"/>
                  </a:lnTo>
                </a:path>
              </a:pathLst>
            </a:custGeom>
            <a:ln w="15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281164" y="904797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4227" y="4578"/>
                  </a:moveTo>
                  <a:lnTo>
                    <a:pt x="4227" y="4578"/>
                  </a:lnTo>
                </a:path>
              </a:pathLst>
            </a:custGeom>
            <a:ln w="91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247643" y="9038838"/>
              <a:ext cx="70485" cy="68580"/>
            </a:xfrm>
            <a:custGeom>
              <a:avLst/>
              <a:gdLst/>
              <a:ahLst/>
              <a:cxnLst/>
              <a:rect l="l" t="t" r="r" b="b"/>
              <a:pathLst>
                <a:path w="70485" h="68579">
                  <a:moveTo>
                    <a:pt x="70103" y="0"/>
                  </a:moveTo>
                  <a:lnTo>
                    <a:pt x="65531" y="3047"/>
                  </a:lnTo>
                  <a:lnTo>
                    <a:pt x="59435" y="4571"/>
                  </a:lnTo>
                  <a:lnTo>
                    <a:pt x="54863" y="7619"/>
                  </a:lnTo>
                  <a:lnTo>
                    <a:pt x="44195" y="7619"/>
                  </a:lnTo>
                  <a:lnTo>
                    <a:pt x="41147" y="9143"/>
                  </a:lnTo>
                  <a:lnTo>
                    <a:pt x="30479" y="9143"/>
                  </a:lnTo>
                  <a:lnTo>
                    <a:pt x="25907" y="7619"/>
                  </a:lnTo>
                  <a:lnTo>
                    <a:pt x="19811" y="7619"/>
                  </a:lnTo>
                  <a:lnTo>
                    <a:pt x="15239" y="4571"/>
                  </a:lnTo>
                  <a:lnTo>
                    <a:pt x="10667" y="4571"/>
                  </a:lnTo>
                  <a:lnTo>
                    <a:pt x="6095" y="3047"/>
                  </a:lnTo>
                  <a:lnTo>
                    <a:pt x="0" y="0"/>
                  </a:lnTo>
                  <a:lnTo>
                    <a:pt x="33527" y="68579"/>
                  </a:lnTo>
                  <a:lnTo>
                    <a:pt x="701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3278121" y="8511537"/>
              <a:ext cx="702945" cy="5080"/>
            </a:xfrm>
            <a:custGeom>
              <a:avLst/>
              <a:gdLst/>
              <a:ahLst/>
              <a:cxnLst/>
              <a:rect l="l" t="t" r="r" b="b"/>
              <a:pathLst>
                <a:path w="702945" h="5079">
                  <a:moveTo>
                    <a:pt x="0" y="4578"/>
                  </a:moveTo>
                  <a:lnTo>
                    <a:pt x="702571" y="0"/>
                  </a:lnTo>
                </a:path>
              </a:pathLst>
            </a:custGeom>
            <a:ln w="84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63923" y="8478007"/>
              <a:ext cx="70103" cy="67055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5141982" y="9255250"/>
              <a:ext cx="490855" cy="3175"/>
            </a:xfrm>
            <a:custGeom>
              <a:avLst/>
              <a:gdLst/>
              <a:ahLst/>
              <a:cxnLst/>
              <a:rect l="l" t="t" r="r" b="b"/>
              <a:pathLst>
                <a:path w="490854" h="3175">
                  <a:moveTo>
                    <a:pt x="0" y="0"/>
                  </a:moveTo>
                  <a:lnTo>
                    <a:pt x="490721" y="3047"/>
                  </a:lnTo>
                </a:path>
              </a:pathLst>
            </a:custGeom>
            <a:ln w="84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7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615939" y="9223246"/>
              <a:ext cx="68579" cy="68579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5684521" y="8569456"/>
              <a:ext cx="0" cy="688975"/>
            </a:xfrm>
            <a:custGeom>
              <a:avLst/>
              <a:gdLst/>
              <a:ahLst/>
              <a:cxnLst/>
              <a:rect l="l" t="t" r="r" b="b"/>
              <a:pathLst>
                <a:path h="688975">
                  <a:moveTo>
                    <a:pt x="0" y="0"/>
                  </a:moveTo>
                  <a:lnTo>
                    <a:pt x="0" y="688841"/>
                  </a:lnTo>
                </a:path>
              </a:pathLst>
            </a:custGeom>
            <a:ln w="84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649468" y="8516107"/>
              <a:ext cx="68579" cy="70103"/>
            </a:xfrm>
            <a:prstGeom prst="rect">
              <a:avLst/>
            </a:prstGeom>
          </p:spPr>
        </p:pic>
      </p:grpSp>
      <p:sp>
        <p:nvSpPr>
          <p:cNvPr id="77" name="object 77"/>
          <p:cNvSpPr txBox="1"/>
          <p:nvPr/>
        </p:nvSpPr>
        <p:spPr>
          <a:xfrm>
            <a:off x="3705350" y="9006195"/>
            <a:ext cx="255270" cy="1651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r>
              <a:rPr sz="1350" spc="15" baseline="21604" dirty="0">
                <a:latin typeface="Symbol"/>
                <a:cs typeface="Symbol"/>
              </a:rPr>
              <a:t></a:t>
            </a:r>
            <a:r>
              <a:rPr sz="900" b="1" spc="10" dirty="0">
                <a:latin typeface="Arial"/>
                <a:cs typeface="Arial"/>
              </a:rPr>
              <a:t>aa</a:t>
            </a:r>
            <a:endParaRPr sz="900"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3616958" y="8266434"/>
            <a:ext cx="361950" cy="626110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595"/>
              </a:spcBef>
            </a:pPr>
            <a:r>
              <a:rPr sz="1425" spc="-30" baseline="11695" dirty="0">
                <a:latin typeface="Symbol"/>
                <a:cs typeface="Symbol"/>
              </a:rPr>
              <a:t></a:t>
            </a:r>
            <a:r>
              <a:rPr sz="1425" spc="15" baseline="11695" dirty="0">
                <a:latin typeface="Times New Roman"/>
                <a:cs typeface="Times New Roman"/>
              </a:rPr>
              <a:t> </a:t>
            </a:r>
            <a:r>
              <a:rPr sz="750" i="1" spc="25" dirty="0">
                <a:latin typeface="Arial"/>
                <a:cs typeface="Arial"/>
              </a:rPr>
              <a:t>aa,q</a:t>
            </a:r>
            <a:endParaRPr sz="750">
              <a:latin typeface="Arial"/>
              <a:cs typeface="Arial"/>
            </a:endParaRPr>
          </a:p>
          <a:p>
            <a:pPr marL="51435" algn="ctr">
              <a:lnSpc>
                <a:spcPct val="100000"/>
              </a:lnSpc>
              <a:spcBef>
                <a:spcPts val="459"/>
              </a:spcBef>
            </a:pPr>
            <a:r>
              <a:rPr sz="850" spc="10" dirty="0">
                <a:latin typeface="Symbol"/>
                <a:cs typeface="Symbol"/>
              </a:rPr>
              <a:t></a:t>
            </a:r>
            <a:endParaRPr sz="850">
              <a:latin typeface="Symbol"/>
              <a:cs typeface="Symbol"/>
            </a:endParaRPr>
          </a:p>
          <a:p>
            <a:pPr marL="9525" algn="ctr">
              <a:lnSpc>
                <a:spcPct val="100000"/>
              </a:lnSpc>
              <a:spcBef>
                <a:spcPts val="525"/>
              </a:spcBef>
            </a:pPr>
            <a:r>
              <a:rPr sz="900" spc="15" dirty="0">
                <a:latin typeface="Symbol"/>
                <a:cs typeface="Symbol"/>
              </a:rPr>
              <a:t></a:t>
            </a:r>
            <a:endParaRPr sz="900">
              <a:latin typeface="Symbol"/>
              <a:cs typeface="Symbo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3131818" y="9014848"/>
            <a:ext cx="73660" cy="17272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5"/>
              </a:spcBef>
            </a:pPr>
            <a:r>
              <a:rPr sz="950" spc="-20" dirty="0">
                <a:latin typeface="Symbol"/>
                <a:cs typeface="Symbol"/>
              </a:rPr>
              <a:t></a:t>
            </a:r>
            <a:endParaRPr sz="950">
              <a:latin typeface="Symbol"/>
              <a:cs typeface="Symbo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3208018" y="9094313"/>
            <a:ext cx="215265" cy="139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750" i="1" spc="45" dirty="0">
                <a:latin typeface="Arial"/>
                <a:cs typeface="Arial"/>
              </a:rPr>
              <a:t>aa</a:t>
            </a:r>
            <a:r>
              <a:rPr sz="750" i="1" spc="25" dirty="0">
                <a:latin typeface="Arial"/>
                <a:cs typeface="Arial"/>
              </a:rPr>
              <a:t>,</a:t>
            </a:r>
            <a:r>
              <a:rPr sz="750" i="1" spc="-5" dirty="0">
                <a:latin typeface="Arial"/>
                <a:cs typeface="Arial"/>
              </a:rPr>
              <a:t>d</a:t>
            </a:r>
            <a:endParaRPr sz="750"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5124193" y="8328015"/>
            <a:ext cx="921385" cy="5226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22885">
              <a:lnSpc>
                <a:spcPct val="100000"/>
              </a:lnSpc>
              <a:spcBef>
                <a:spcPts val="110"/>
              </a:spcBef>
              <a:tabLst>
                <a:tab pos="601345" algn="l"/>
              </a:tabLst>
            </a:pPr>
            <a:r>
              <a:rPr sz="1350" spc="44" baseline="12345" dirty="0">
                <a:latin typeface="Symbol"/>
                <a:cs typeface="Symbol"/>
              </a:rPr>
              <a:t></a:t>
            </a:r>
            <a:r>
              <a:rPr sz="1350" b="1" spc="44" baseline="-9259" dirty="0">
                <a:latin typeface="Arial"/>
                <a:cs typeface="Arial"/>
              </a:rPr>
              <a:t>fa	</a:t>
            </a:r>
            <a:r>
              <a:rPr sz="900" b="1" i="1" spc="20" dirty="0">
                <a:latin typeface="Arial"/>
                <a:cs typeface="Arial"/>
              </a:rPr>
              <a:t>eje</a:t>
            </a:r>
            <a:r>
              <a:rPr sz="900" b="1" i="1" spc="40" dirty="0">
                <a:latin typeface="Arial"/>
                <a:cs typeface="Arial"/>
              </a:rPr>
              <a:t> </a:t>
            </a:r>
            <a:r>
              <a:rPr sz="900" b="1" i="1" spc="-5" dirty="0">
                <a:latin typeface="Arial"/>
                <a:cs typeface="Arial"/>
              </a:rPr>
              <a:t>q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</a:pPr>
            <a:r>
              <a:rPr sz="900" b="1" spc="5" dirty="0">
                <a:latin typeface="Arial"/>
                <a:cs typeface="Arial"/>
              </a:rPr>
              <a:t>j</a:t>
            </a:r>
            <a:r>
              <a:rPr sz="900" b="1" spc="55" dirty="0">
                <a:latin typeface="Arial"/>
                <a:cs typeface="Arial"/>
              </a:rPr>
              <a:t>X</a:t>
            </a:r>
            <a:r>
              <a:rPr sz="900" b="1" spc="-5" dirty="0">
                <a:latin typeface="Arial"/>
                <a:cs typeface="Arial"/>
              </a:rPr>
              <a:t>s</a:t>
            </a:r>
            <a:r>
              <a:rPr sz="900" b="1" spc="-65" dirty="0">
                <a:latin typeface="Arial"/>
                <a:cs typeface="Arial"/>
              </a:rPr>
              <a:t> </a:t>
            </a:r>
            <a:r>
              <a:rPr sz="900" b="1" spc="30" dirty="0">
                <a:latin typeface="Arial"/>
                <a:cs typeface="Arial"/>
              </a:rPr>
              <a:t>I</a:t>
            </a:r>
            <a:r>
              <a:rPr sz="900" b="1" spc="-5" dirty="0">
                <a:latin typeface="Arial"/>
                <a:cs typeface="Arial"/>
              </a:rPr>
              <a:t>a</a:t>
            </a:r>
            <a:endParaRPr sz="90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5286754" y="9303101"/>
            <a:ext cx="268605" cy="139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750" i="1" spc="15" dirty="0">
                <a:latin typeface="Arial"/>
                <a:cs typeface="Arial"/>
              </a:rPr>
              <a:t>jXd</a:t>
            </a:r>
            <a:r>
              <a:rPr sz="750" i="1" spc="-45" dirty="0">
                <a:latin typeface="Arial"/>
                <a:cs typeface="Arial"/>
              </a:rPr>
              <a:t> </a:t>
            </a:r>
            <a:r>
              <a:rPr sz="750" i="1" spc="5" dirty="0">
                <a:latin typeface="Arial"/>
                <a:cs typeface="Arial"/>
              </a:rPr>
              <a:t>Id</a:t>
            </a:r>
            <a:endParaRPr sz="750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5737857" y="8867237"/>
            <a:ext cx="268605" cy="139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750" i="1" spc="15" dirty="0">
                <a:latin typeface="Arial"/>
                <a:cs typeface="Arial"/>
              </a:rPr>
              <a:t>jXq</a:t>
            </a:r>
            <a:r>
              <a:rPr sz="750" i="1" spc="-45" dirty="0">
                <a:latin typeface="Arial"/>
                <a:cs typeface="Arial"/>
              </a:rPr>
              <a:t> </a:t>
            </a:r>
            <a:r>
              <a:rPr sz="750" i="1" spc="5" dirty="0">
                <a:latin typeface="Arial"/>
                <a:cs typeface="Arial"/>
              </a:rPr>
              <a:t>Iq</a:t>
            </a:r>
            <a:endParaRPr sz="750">
              <a:latin typeface="Arial"/>
              <a:cs typeface="Arial"/>
            </a:endParaRPr>
          </a:p>
        </p:txBody>
      </p:sp>
      <p:grpSp>
        <p:nvGrpSpPr>
          <p:cNvPr id="84" name="object 84"/>
          <p:cNvGrpSpPr/>
          <p:nvPr/>
        </p:nvGrpSpPr>
        <p:grpSpPr>
          <a:xfrm>
            <a:off x="701039" y="8520679"/>
            <a:ext cx="6156960" cy="1388745"/>
            <a:chOff x="701039" y="8520679"/>
            <a:chExt cx="6156960" cy="1388745"/>
          </a:xfrm>
        </p:grpSpPr>
        <p:sp>
          <p:nvSpPr>
            <p:cNvPr id="85" name="object 85"/>
            <p:cNvSpPr/>
            <p:nvPr/>
          </p:nvSpPr>
          <p:spPr>
            <a:xfrm>
              <a:off x="3288788" y="8520679"/>
              <a:ext cx="0" cy="526415"/>
            </a:xfrm>
            <a:custGeom>
              <a:avLst/>
              <a:gdLst/>
              <a:ahLst/>
              <a:cxnLst/>
              <a:rect l="l" t="t" r="r" b="b"/>
              <a:pathLst>
                <a:path h="526415">
                  <a:moveTo>
                    <a:pt x="0" y="0"/>
                  </a:moveTo>
                  <a:lnTo>
                    <a:pt x="0" y="525789"/>
                  </a:lnTo>
                </a:path>
              </a:pathLst>
            </a:custGeom>
            <a:ln w="84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701039" y="9899902"/>
              <a:ext cx="6156960" cy="9525"/>
            </a:xfrm>
            <a:custGeom>
              <a:avLst/>
              <a:gdLst/>
              <a:ahLst/>
              <a:cxnLst/>
              <a:rect l="l" t="t" r="r" b="b"/>
              <a:pathLst>
                <a:path w="6156959" h="9525">
                  <a:moveTo>
                    <a:pt x="6156959" y="0"/>
                  </a:moveTo>
                  <a:lnTo>
                    <a:pt x="0" y="0"/>
                  </a:lnTo>
                  <a:lnTo>
                    <a:pt x="0" y="9143"/>
                  </a:lnTo>
                  <a:lnTo>
                    <a:pt x="6156959" y="9143"/>
                  </a:lnTo>
                  <a:lnTo>
                    <a:pt x="615695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7" name="object 8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88" name="object 8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51</a:t>
            </a:fld>
            <a:endParaRPr spc="-5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1227" y="996191"/>
            <a:ext cx="6198870" cy="661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algn="just">
              <a:lnSpc>
                <a:spcPct val="115799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En un turbogenerador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se</a:t>
            </a:r>
            <a:r>
              <a:rPr sz="1200" spc="3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puede decir</a:t>
            </a:r>
            <a:r>
              <a:rPr sz="1200" spc="35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 la reluctancia magnética en el entrehierro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 aproximadamente constante, cosa que </a:t>
            </a:r>
            <a:r>
              <a:rPr sz="1200" dirty="0">
                <a:latin typeface="Comic Sans MS"/>
                <a:cs typeface="Comic Sans MS"/>
              </a:rPr>
              <a:t>no </a:t>
            </a:r>
            <a:r>
              <a:rPr sz="1200" spc="-5" dirty="0">
                <a:latin typeface="Comic Sans MS"/>
                <a:cs typeface="Comic Sans MS"/>
              </a:rPr>
              <a:t>sucede para un G de polos salientes. Para 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tener</a:t>
            </a:r>
            <a:r>
              <a:rPr sz="1200" spc="18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spc="1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cuenta</a:t>
            </a:r>
            <a:r>
              <a:rPr sz="1200" spc="17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esto,</a:t>
            </a:r>
            <a:r>
              <a:rPr sz="1200" spc="18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se</a:t>
            </a:r>
            <a:r>
              <a:rPr sz="1200" spc="1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realiza</a:t>
            </a:r>
            <a:r>
              <a:rPr sz="1200" spc="17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17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descomposición</a:t>
            </a:r>
            <a:r>
              <a:rPr sz="1200" spc="1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</a:t>
            </a:r>
            <a:r>
              <a:rPr sz="1200" spc="330" dirty="0">
                <a:latin typeface="Comic Sans MS"/>
                <a:cs typeface="Comic Sans MS"/>
              </a:rPr>
              <a:t> </a:t>
            </a:r>
            <a:r>
              <a:rPr sz="1200" spc="20" dirty="0">
                <a:latin typeface="Symbol"/>
                <a:cs typeface="Symbol"/>
              </a:rPr>
              <a:t></a:t>
            </a:r>
            <a:r>
              <a:rPr sz="1800" spc="30" baseline="-13888" dirty="0">
                <a:latin typeface="Times New Roman"/>
                <a:cs typeface="Times New Roman"/>
              </a:rPr>
              <a:t>aa</a:t>
            </a:r>
            <a:r>
              <a:rPr sz="1800" spc="-22" baseline="-13888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sobre</a:t>
            </a:r>
            <a:r>
              <a:rPr sz="1200" spc="18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los</a:t>
            </a:r>
            <a:r>
              <a:rPr sz="1200" spc="18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ejes</a:t>
            </a:r>
            <a:r>
              <a:rPr sz="1200" spc="18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“d”</a:t>
            </a:r>
            <a:r>
              <a:rPr sz="1200" spc="17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spc="17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“q”,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01039" y="1731080"/>
            <a:ext cx="459105" cy="2082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800" spc="30" baseline="13888" dirty="0">
                <a:latin typeface="Symbol"/>
                <a:cs typeface="Symbol"/>
              </a:rPr>
              <a:t></a:t>
            </a:r>
            <a:r>
              <a:rPr sz="1200" spc="20" dirty="0">
                <a:latin typeface="Times New Roman"/>
                <a:cs typeface="Times New Roman"/>
              </a:rPr>
              <a:t>aa,d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03885" y="1692356"/>
            <a:ext cx="261366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spc="-5" dirty="0">
                <a:latin typeface="Times New Roman"/>
                <a:cs typeface="Times New Roman"/>
              </a:rPr>
              <a:t>  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65" dirty="0">
                <a:latin typeface="Symbol"/>
                <a:cs typeface="Symbol"/>
              </a:rPr>
              <a:t></a:t>
            </a:r>
            <a:r>
              <a:rPr sz="1800" spc="-15" baseline="-13888" dirty="0">
                <a:latin typeface="Times New Roman"/>
                <a:cs typeface="Times New Roman"/>
              </a:rPr>
              <a:t>a</a:t>
            </a:r>
            <a:r>
              <a:rPr sz="1800" spc="75" baseline="-13888" dirty="0">
                <a:latin typeface="Times New Roman"/>
                <a:cs typeface="Times New Roman"/>
              </a:rPr>
              <a:t>a</a:t>
            </a:r>
            <a:r>
              <a:rPr sz="1800" spc="15" baseline="-13888" dirty="0">
                <a:latin typeface="Times New Roman"/>
                <a:cs typeface="Times New Roman"/>
              </a:rPr>
              <a:t>,</a:t>
            </a:r>
            <a:r>
              <a:rPr sz="1800" baseline="-13888" dirty="0">
                <a:latin typeface="Times New Roman"/>
                <a:cs typeface="Times New Roman"/>
              </a:rPr>
              <a:t>q</a:t>
            </a:r>
            <a:r>
              <a:rPr sz="1800" spc="-112" baseline="-13888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,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que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g</a:t>
            </a:r>
            <a:r>
              <a:rPr sz="1200" spc="-5" dirty="0">
                <a:latin typeface="Comic Sans MS"/>
                <a:cs typeface="Comic Sans MS"/>
              </a:rPr>
              <a:t>e</a:t>
            </a:r>
            <a:r>
              <a:rPr sz="1200" spc="-10" dirty="0">
                <a:latin typeface="Comic Sans MS"/>
                <a:cs typeface="Comic Sans MS"/>
              </a:rPr>
              <a:t>n</a:t>
            </a:r>
            <a:r>
              <a:rPr sz="1200" spc="-15" dirty="0">
                <a:latin typeface="Comic Sans MS"/>
                <a:cs typeface="Comic Sans MS"/>
              </a:rPr>
              <a:t>e</a:t>
            </a:r>
            <a:r>
              <a:rPr sz="1200" spc="5" dirty="0">
                <a:latin typeface="Comic Sans MS"/>
                <a:cs typeface="Comic Sans MS"/>
              </a:rPr>
              <a:t>r</a:t>
            </a:r>
            <a:r>
              <a:rPr sz="1200" spc="-10" dirty="0">
                <a:latin typeface="Comic Sans MS"/>
                <a:cs typeface="Comic Sans MS"/>
              </a:rPr>
              <a:t>a</a:t>
            </a:r>
            <a:r>
              <a:rPr sz="1200" spc="-5" dirty="0">
                <a:latin typeface="Comic Sans MS"/>
                <a:cs typeface="Comic Sans MS"/>
              </a:rPr>
              <a:t>n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la</a:t>
            </a:r>
            <a:r>
              <a:rPr sz="1200" spc="-5" dirty="0">
                <a:latin typeface="Comic Sans MS"/>
                <a:cs typeface="Comic Sans MS"/>
              </a:rPr>
              <a:t>s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t</a:t>
            </a:r>
            <a:r>
              <a:rPr sz="1200" spc="-5" dirty="0">
                <a:latin typeface="Comic Sans MS"/>
                <a:cs typeface="Comic Sans MS"/>
              </a:rPr>
              <a:t>e</a:t>
            </a:r>
            <a:r>
              <a:rPr sz="1200" spc="-10" dirty="0">
                <a:latin typeface="Comic Sans MS"/>
                <a:cs typeface="Comic Sans MS"/>
              </a:rPr>
              <a:t>n</a:t>
            </a:r>
            <a:r>
              <a:rPr sz="1200" spc="-5" dirty="0">
                <a:latin typeface="Comic Sans MS"/>
                <a:cs typeface="Comic Sans MS"/>
              </a:rPr>
              <a:t>s</a:t>
            </a:r>
            <a:r>
              <a:rPr sz="1200" spc="-10" dirty="0">
                <a:latin typeface="Comic Sans MS"/>
                <a:cs typeface="Comic Sans MS"/>
              </a:rPr>
              <a:t>i</a:t>
            </a:r>
            <a:r>
              <a:rPr sz="1200" dirty="0">
                <a:latin typeface="Comic Sans MS"/>
                <a:cs typeface="Comic Sans MS"/>
              </a:rPr>
              <a:t>o</a:t>
            </a:r>
            <a:r>
              <a:rPr sz="1200" spc="-10" dirty="0">
                <a:latin typeface="Comic Sans MS"/>
                <a:cs typeface="Comic Sans MS"/>
              </a:rPr>
              <a:t>n</a:t>
            </a:r>
            <a:r>
              <a:rPr sz="1200" spc="-5" dirty="0">
                <a:latin typeface="Comic Sans MS"/>
                <a:cs typeface="Comic Sans MS"/>
              </a:rPr>
              <a:t>es: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8527" y="1931927"/>
            <a:ext cx="6196330" cy="1453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 marR="5106035">
              <a:lnSpc>
                <a:spcPct val="158300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E</a:t>
            </a:r>
            <a:r>
              <a:rPr sz="1200" spc="-7" baseline="-10416" dirty="0">
                <a:latin typeface="Comic Sans MS"/>
                <a:cs typeface="Comic Sans MS"/>
              </a:rPr>
              <a:t>ld</a:t>
            </a:r>
            <a:r>
              <a:rPr sz="1200" spc="157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=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-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j</a:t>
            </a:r>
            <a:r>
              <a:rPr sz="1200" spc="-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Xd</a:t>
            </a:r>
            <a:r>
              <a:rPr sz="1200" spc="34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Id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</a:t>
            </a:r>
            <a:r>
              <a:rPr sz="1200" spc="-7" baseline="-10416" dirty="0">
                <a:latin typeface="Comic Sans MS"/>
                <a:cs typeface="Comic Sans MS"/>
              </a:rPr>
              <a:t>lq</a:t>
            </a:r>
            <a:r>
              <a:rPr sz="1200" spc="-15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= -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j</a:t>
            </a:r>
            <a:r>
              <a:rPr sz="1200" spc="-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Xq</a:t>
            </a:r>
            <a:r>
              <a:rPr sz="1200" spc="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Iq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150">
              <a:latin typeface="Comic Sans MS"/>
              <a:cs typeface="Comic Sans MS"/>
            </a:endParaRPr>
          </a:p>
          <a:p>
            <a:pPr marL="50165" marR="17780" algn="just">
              <a:lnSpc>
                <a:spcPct val="116199"/>
              </a:lnSpc>
            </a:pPr>
            <a:r>
              <a:rPr sz="1200" spc="-5" dirty="0">
                <a:latin typeface="Comic Sans MS"/>
                <a:cs typeface="Comic Sans MS"/>
              </a:rPr>
              <a:t>Donde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Xd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Xq</a:t>
            </a:r>
            <a:r>
              <a:rPr sz="1200" dirty="0">
                <a:latin typeface="Comic Sans MS"/>
                <a:cs typeface="Comic Sans MS"/>
              </a:rPr>
              <a:t> son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reactancias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directa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cuadratura,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Id</a:t>
            </a:r>
            <a:r>
              <a:rPr sz="1200" spc="-5" dirty="0">
                <a:latin typeface="Comic Sans MS"/>
                <a:cs typeface="Comic Sans MS"/>
              </a:rPr>
              <a:t> 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Iq</a:t>
            </a:r>
            <a:r>
              <a:rPr sz="1200" dirty="0">
                <a:latin typeface="Comic Sans MS"/>
                <a:cs typeface="Comic Sans MS"/>
              </a:rPr>
              <a:t> son</a:t>
            </a:r>
            <a:r>
              <a:rPr sz="1200" spc="35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las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corrientes</a:t>
            </a:r>
            <a:r>
              <a:rPr sz="1200" spc="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proyectadas</a:t>
            </a:r>
            <a:r>
              <a:rPr sz="1200" spc="95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sobre</a:t>
            </a:r>
            <a:r>
              <a:rPr sz="1200" spc="9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los</a:t>
            </a:r>
            <a:r>
              <a:rPr sz="1200" spc="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ejes</a:t>
            </a:r>
            <a:r>
              <a:rPr sz="1200" spc="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</a:t>
            </a:r>
            <a:r>
              <a:rPr sz="1200" spc="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y</a:t>
            </a:r>
            <a:r>
              <a:rPr sz="1200" spc="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q</a:t>
            </a:r>
            <a:r>
              <a:rPr sz="1200" spc="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correspondientes</a:t>
            </a:r>
            <a:r>
              <a:rPr sz="1200" spc="9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a</a:t>
            </a:r>
            <a:r>
              <a:rPr sz="1200" spc="8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descomposición</a:t>
            </a:r>
            <a:r>
              <a:rPr sz="1200" spc="9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 </a:t>
            </a:r>
            <a:r>
              <a:rPr sz="1200" spc="-34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 corriente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Ia.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1227" y="3497074"/>
            <a:ext cx="3193415" cy="601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57500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Por</a:t>
            </a:r>
            <a:r>
              <a:rPr sz="1200" spc="3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lo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tanto</a:t>
            </a:r>
            <a:r>
              <a:rPr sz="1200" spc="2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la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tensión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en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bornes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del</a:t>
            </a:r>
            <a:r>
              <a:rPr sz="1200" spc="1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G</a:t>
            </a:r>
            <a:r>
              <a:rPr sz="1200" spc="2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es: </a:t>
            </a:r>
            <a:r>
              <a:rPr sz="1200" dirty="0">
                <a:latin typeface="Comic Sans MS"/>
                <a:cs typeface="Comic Sans MS"/>
              </a:rPr>
              <a:t> U</a:t>
            </a:r>
            <a:r>
              <a:rPr sz="1200" baseline="-10416" dirty="0">
                <a:latin typeface="Comic Sans MS"/>
                <a:cs typeface="Comic Sans MS"/>
              </a:rPr>
              <a:t>b</a:t>
            </a:r>
            <a:r>
              <a:rPr sz="1200" spc="179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=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</a:t>
            </a:r>
            <a:r>
              <a:rPr sz="1200" spc="-7" baseline="-10416" dirty="0">
                <a:latin typeface="Comic Sans MS"/>
                <a:cs typeface="Comic Sans MS"/>
              </a:rPr>
              <a:t>fa </a:t>
            </a:r>
            <a:r>
              <a:rPr sz="1200" spc="-5" dirty="0">
                <a:latin typeface="Comic Sans MS"/>
                <a:cs typeface="Comic Sans MS"/>
              </a:rPr>
              <a:t>+ E</a:t>
            </a:r>
            <a:r>
              <a:rPr sz="1200" spc="-7" baseline="-10416" dirty="0">
                <a:latin typeface="Comic Sans MS"/>
                <a:cs typeface="Comic Sans MS"/>
              </a:rPr>
              <a:t>ld</a:t>
            </a:r>
            <a:r>
              <a:rPr sz="1200" spc="172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+ E</a:t>
            </a:r>
            <a:r>
              <a:rPr sz="1200" spc="-7" baseline="-10416" dirty="0">
                <a:latin typeface="Comic Sans MS"/>
                <a:cs typeface="Comic Sans MS"/>
              </a:rPr>
              <a:t>lq</a:t>
            </a:r>
            <a:r>
              <a:rPr sz="1200" spc="22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=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E</a:t>
            </a:r>
            <a:r>
              <a:rPr sz="1200" spc="-7" baseline="-10416" dirty="0">
                <a:latin typeface="Comic Sans MS"/>
                <a:cs typeface="Comic Sans MS"/>
              </a:rPr>
              <a:t>fa</a:t>
            </a:r>
            <a:r>
              <a:rPr sz="1200" spc="7" baseline="-10416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-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j Xd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Id</a:t>
            </a:r>
            <a:r>
              <a:rPr sz="1200" spc="5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-</a:t>
            </a:r>
            <a:r>
              <a:rPr sz="1200" dirty="0">
                <a:latin typeface="Comic Sans MS"/>
                <a:cs typeface="Comic Sans MS"/>
              </a:rPr>
              <a:t> </a:t>
            </a:r>
            <a:r>
              <a:rPr sz="1200" spc="-5" dirty="0">
                <a:latin typeface="Comic Sans MS"/>
                <a:cs typeface="Comic Sans MS"/>
              </a:rPr>
              <a:t>j Xq</a:t>
            </a:r>
            <a:r>
              <a:rPr sz="1200" spc="1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Iq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97730" y="3890266"/>
            <a:ext cx="6299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omic Sans MS"/>
                <a:cs typeface="Comic Sans MS"/>
              </a:rPr>
              <a:t>[V</a:t>
            </a:r>
            <a:r>
              <a:rPr sz="1200" spc="-10" dirty="0">
                <a:latin typeface="Comic Sans MS"/>
                <a:cs typeface="Comic Sans MS"/>
              </a:rPr>
              <a:t>/</a:t>
            </a:r>
            <a:r>
              <a:rPr sz="1200" spc="-5" dirty="0">
                <a:latin typeface="Comic Sans MS"/>
                <a:cs typeface="Comic Sans MS"/>
              </a:rPr>
              <a:t>f</a:t>
            </a:r>
            <a:r>
              <a:rPr sz="1200" spc="-10" dirty="0">
                <a:latin typeface="Comic Sans MS"/>
                <a:cs typeface="Comic Sans MS"/>
              </a:rPr>
              <a:t>a</a:t>
            </a:r>
            <a:r>
              <a:rPr sz="1200" spc="-5" dirty="0">
                <a:latin typeface="Comic Sans MS"/>
                <a:cs typeface="Comic Sans MS"/>
              </a:rPr>
              <a:t>s</a:t>
            </a:r>
            <a:r>
              <a:rPr sz="1200" spc="-15" dirty="0">
                <a:latin typeface="Comic Sans MS"/>
                <a:cs typeface="Comic Sans MS"/>
              </a:rPr>
              <a:t>e</a:t>
            </a:r>
            <a:r>
              <a:rPr sz="1200" spc="-5" dirty="0">
                <a:latin typeface="Comic Sans MS"/>
                <a:cs typeface="Comic Sans MS"/>
              </a:rPr>
              <a:t>]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01039" y="4402830"/>
            <a:ext cx="6156960" cy="9525"/>
          </a:xfrm>
          <a:custGeom>
            <a:avLst/>
            <a:gdLst/>
            <a:ahLst/>
            <a:cxnLst/>
            <a:rect l="l" t="t" r="r" b="b"/>
            <a:pathLst>
              <a:path w="6156959" h="9525">
                <a:moveTo>
                  <a:pt x="6156959" y="0"/>
                </a:moveTo>
                <a:lnTo>
                  <a:pt x="0" y="0"/>
                </a:lnTo>
                <a:lnTo>
                  <a:pt x="0" y="9143"/>
                </a:lnTo>
                <a:lnTo>
                  <a:pt x="6156959" y="9143"/>
                </a:lnTo>
                <a:lnTo>
                  <a:pt x="61569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10" dirty="0"/>
              <a:t>JAG</a:t>
            </a:r>
            <a:r>
              <a:rPr spc="-15" dirty="0"/>
              <a:t> </a:t>
            </a:r>
            <a:r>
              <a:rPr spc="-5" dirty="0"/>
              <a:t>–</a:t>
            </a:r>
            <a:r>
              <a:rPr spc="-10" dirty="0"/>
              <a:t> </a:t>
            </a:r>
            <a:r>
              <a:rPr spc="-5" dirty="0"/>
              <a:t>FACET</a:t>
            </a:r>
            <a:r>
              <a:rPr spc="-10" dirty="0"/>
              <a:t> </a:t>
            </a:r>
            <a:r>
              <a:rPr spc="-5" dirty="0"/>
              <a:t>–</a:t>
            </a:r>
            <a:r>
              <a:rPr spc="-10" dirty="0"/>
              <a:t> UNT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spc="-5" dirty="0"/>
              <a:t>52</a:t>
            </a:fld>
            <a:endParaRPr spc="-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13489</Words>
  <Application>Microsoft Office PowerPoint</Application>
  <PresentationFormat>Personalizado</PresentationFormat>
  <Paragraphs>1183</Paragraphs>
  <Slides>52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52</vt:i4>
      </vt:variant>
    </vt:vector>
  </HeadingPairs>
  <TitlesOfParts>
    <vt:vector size="61" baseType="lpstr">
      <vt:lpstr>Arial</vt:lpstr>
      <vt:lpstr>Arial MT</vt:lpstr>
      <vt:lpstr>Calibri</vt:lpstr>
      <vt:lpstr>Comic Sans MS</vt:lpstr>
      <vt:lpstr>Microsoft Sans Serif</vt:lpstr>
      <vt:lpstr>Symbol</vt:lpstr>
      <vt:lpstr>Times New Roman</vt:lpstr>
      <vt:lpstr>Wingdings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User</cp:lastModifiedBy>
  <cp:revision>1</cp:revision>
  <dcterms:created xsi:type="dcterms:W3CDTF">2021-11-16T19:04:24Z</dcterms:created>
  <dcterms:modified xsi:type="dcterms:W3CDTF">2024-06-27T17:52:24Z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2021-11-16T00:00:00Z</vt:filetime>
  </property>
</Properties>
</file>